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5" r:id="rId1"/>
  </p:sldMasterIdLst>
  <p:sldIdLst>
    <p:sldId id="293" r:id="rId2"/>
    <p:sldId id="256" r:id="rId3"/>
    <p:sldId id="348" r:id="rId4"/>
    <p:sldId id="345" r:id="rId5"/>
    <p:sldId id="350" r:id="rId6"/>
    <p:sldId id="280" r:id="rId7"/>
    <p:sldId id="347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346" r:id="rId16"/>
    <p:sldId id="290" r:id="rId17"/>
    <p:sldId id="292" r:id="rId18"/>
    <p:sldId id="351" r:id="rId19"/>
    <p:sldId id="296" r:id="rId20"/>
    <p:sldId id="300" r:id="rId21"/>
    <p:sldId id="301" r:id="rId22"/>
    <p:sldId id="302" r:id="rId23"/>
    <p:sldId id="303" r:id="rId24"/>
    <p:sldId id="304" r:id="rId25"/>
    <p:sldId id="305" r:id="rId26"/>
    <p:sldId id="306" r:id="rId27"/>
    <p:sldId id="307" r:id="rId28"/>
    <p:sldId id="308" r:id="rId29"/>
    <p:sldId id="311" r:id="rId30"/>
    <p:sldId id="312" r:id="rId31"/>
    <p:sldId id="313" r:id="rId32"/>
    <p:sldId id="314" r:id="rId33"/>
    <p:sldId id="315" r:id="rId34"/>
    <p:sldId id="316" r:id="rId35"/>
    <p:sldId id="317" r:id="rId36"/>
    <p:sldId id="318" r:id="rId37"/>
    <p:sldId id="319" r:id="rId38"/>
    <p:sldId id="320" r:id="rId39"/>
    <p:sldId id="322" r:id="rId40"/>
    <p:sldId id="323" r:id="rId41"/>
    <p:sldId id="324" r:id="rId42"/>
    <p:sldId id="325" r:id="rId43"/>
    <p:sldId id="326" r:id="rId44"/>
    <p:sldId id="327" r:id="rId45"/>
    <p:sldId id="328" r:id="rId46"/>
    <p:sldId id="329" r:id="rId47"/>
    <p:sldId id="330" r:id="rId48"/>
    <p:sldId id="331" r:id="rId49"/>
    <p:sldId id="332" r:id="rId50"/>
    <p:sldId id="333" r:id="rId51"/>
    <p:sldId id="334" r:id="rId52"/>
    <p:sldId id="335" r:id="rId53"/>
    <p:sldId id="353" r:id="rId54"/>
    <p:sldId id="336" r:id="rId55"/>
    <p:sldId id="337" r:id="rId56"/>
    <p:sldId id="338" r:id="rId57"/>
    <p:sldId id="341" r:id="rId58"/>
    <p:sldId id="343" r:id="rId59"/>
    <p:sldId id="291" r:id="rId60"/>
    <p:sldId id="257" r:id="rId61"/>
    <p:sldId id="258" r:id="rId62"/>
    <p:sldId id="259" r:id="rId63"/>
    <p:sldId id="260" r:id="rId64"/>
    <p:sldId id="261" r:id="rId65"/>
    <p:sldId id="262" r:id="rId66"/>
    <p:sldId id="263" r:id="rId67"/>
    <p:sldId id="352" r:id="rId68"/>
    <p:sldId id="264" r:id="rId69"/>
    <p:sldId id="265" r:id="rId70"/>
    <p:sldId id="266" r:id="rId71"/>
    <p:sldId id="267" r:id="rId72"/>
    <p:sldId id="268" r:id="rId73"/>
    <p:sldId id="269" r:id="rId74"/>
    <p:sldId id="270" r:id="rId75"/>
    <p:sldId id="271" r:id="rId76"/>
    <p:sldId id="272" r:id="rId77"/>
    <p:sldId id="273" r:id="rId78"/>
    <p:sldId id="274" r:id="rId79"/>
    <p:sldId id="275" r:id="rId80"/>
    <p:sldId id="276" r:id="rId81"/>
    <p:sldId id="294" r:id="rId82"/>
  </p:sldIdLst>
  <p:sldSz cx="10287000" cy="6858000" type="35mm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2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FFFF99"/>
    <a:srgbClr val="FFFF00"/>
    <a:srgbClr val="66FFFF"/>
    <a:srgbClr val="0000CC"/>
    <a:srgbClr val="F80000"/>
    <a:srgbClr val="0000FF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1" autoAdjust="0"/>
    <p:restoredTop sz="94622" autoAdjust="0"/>
  </p:normalViewPr>
  <p:slideViewPr>
    <p:cSldViewPr showGuides="1">
      <p:cViewPr>
        <p:scale>
          <a:sx n="66" d="100"/>
          <a:sy n="66" d="100"/>
        </p:scale>
        <p:origin x="2670" y="1044"/>
      </p:cViewPr>
      <p:guideLst>
        <p:guide orient="horz" pos="2160"/>
        <p:guide pos="3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duotone>
              <a:schemeClr val="bg2"/>
              <a:srgbClr val="FFF1C1"/>
            </a:duotone>
            <a:lum bright="-10000" contrast="-40000"/>
          </a:blip>
          <a:stretch>
            <a:fillRect/>
          </a:stretch>
        </p:blipFill>
        <p:spPr>
          <a:xfrm>
            <a:off x="1" y="5214950"/>
            <a:ext cx="1656195" cy="16430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71525" y="1214423"/>
            <a:ext cx="8743950" cy="1470025"/>
          </a:xfrm>
        </p:spPr>
        <p:txBody>
          <a:bodyPr>
            <a:noAutofit/>
          </a:bodyPr>
          <a:lstStyle>
            <a:lvl1pPr algn="ctr">
              <a:defRPr sz="6000">
                <a:solidFill>
                  <a:schemeClr val="accent3"/>
                </a:solidFill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711950" y="2759582"/>
            <a:ext cx="6863101" cy="3045682"/>
          </a:xfrm>
        </p:spPr>
        <p:txBody>
          <a:bodyPr/>
          <a:lstStyle>
            <a:lvl1pPr marL="0" indent="0" algn="ctr">
              <a:buNone/>
              <a:defRPr lang="zh-CN" altLang="en-US" dirty="0"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 smtClean="0"/>
              <a:t>按一下以編輯母片副標題樣式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753300" cy="6858000"/>
          </a:xfrm>
          <a:prstGeom prst="rect">
            <a:avLst/>
          </a:prstGeom>
          <a:blipFill>
            <a:blip r:embed="rId2" cstate="print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zh-CN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9152896" y="0"/>
            <a:ext cx="1134105" cy="142873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514350" y="1500177"/>
            <a:ext cx="9258300" cy="4714907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6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514350" y="6356350"/>
            <a:ext cx="24003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514725" y="6356350"/>
            <a:ext cx="325755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516CB-B46B-4678-B1DA-4B939D5C919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753300" cy="6858000"/>
          </a:xfrm>
          <a:prstGeom prst="rect">
            <a:avLst/>
          </a:prstGeom>
          <a:blipFill>
            <a:blip r:embed="rId2" cstate="print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zh-CN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9152896" y="0"/>
            <a:ext cx="1134105" cy="142873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197474" y="274638"/>
            <a:ext cx="1575176" cy="5940444"/>
          </a:xfrm>
        </p:spPr>
        <p:txBody>
          <a:bodyPr vert="eaVert"/>
          <a:lstStyle>
            <a:lvl1pPr algn="ctr">
              <a:defRPr>
                <a:effectLst>
                  <a:outerShdw dist="50800" dir="18900000" algn="tl" rotWithShape="0">
                    <a:srgbClr val="000000">
                      <a:alpha val="75000"/>
                    </a:srgbClr>
                  </a:outerShdw>
                </a:effectLst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514350" y="274638"/>
            <a:ext cx="7602757" cy="5940444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6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514350" y="6356350"/>
            <a:ext cx="24003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514725" y="6356350"/>
            <a:ext cx="325755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17860-981C-4362-8079-491733A63BE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1200150" y="304800"/>
            <a:ext cx="8743950" cy="54864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514350" y="6356350"/>
            <a:ext cx="24003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514725" y="6356350"/>
            <a:ext cx="325755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D913C-3048-446E-B35C-B6CF830BEA5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標題，四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sz="quarter"/>
          </p:nvPr>
        </p:nvSpPr>
        <p:spPr>
          <a:xfrm>
            <a:off x="1200150" y="304800"/>
            <a:ext cx="874395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1200150" y="1676400"/>
            <a:ext cx="4295775" cy="1981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5648325" y="1676400"/>
            <a:ext cx="4295775" cy="1981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1200150" y="3810000"/>
            <a:ext cx="4295775" cy="1981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5648325" y="3810000"/>
            <a:ext cx="4295775" cy="1981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514350" y="6356350"/>
            <a:ext cx="24003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514725" y="6356350"/>
            <a:ext cx="325755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B18E6-1F46-47E9-BAFA-F87D789949E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720900" cy="6858000"/>
          </a:xfrm>
          <a:prstGeom prst="rect">
            <a:avLst/>
          </a:prstGeom>
          <a:blipFill>
            <a:blip r:embed="rId2" cstate="print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zh-CN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9152896" y="0"/>
            <a:ext cx="1134105" cy="142873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23020" y="1268760"/>
            <a:ext cx="8640960" cy="906115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23020" y="2204864"/>
            <a:ext cx="871296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>
          <a:xfrm>
            <a:off x="514350" y="6356350"/>
            <a:ext cx="24003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>
          <a:xfrm>
            <a:off x="3514725" y="6356350"/>
            <a:ext cx="325755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91734-A534-4474-A37B-8DF8F5EB369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753300" cy="6858000"/>
          </a:xfrm>
          <a:prstGeom prst="rect">
            <a:avLst/>
          </a:prstGeom>
          <a:blipFill>
            <a:blip r:embed="rId2" cstate="print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zh-CN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9152896" y="0"/>
            <a:ext cx="1134105" cy="142873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3020" y="274638"/>
            <a:ext cx="8439330" cy="994122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3020" y="1412776"/>
            <a:ext cx="8856984" cy="4896543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/>
            </a:lvl1pPr>
            <a:lvl2pPr>
              <a:spcBef>
                <a:spcPts val="600"/>
              </a:spcBef>
              <a:spcAft>
                <a:spcPts val="600"/>
              </a:spcAft>
              <a:defRPr/>
            </a:lvl2pPr>
            <a:lvl3pPr>
              <a:spcBef>
                <a:spcPts val="600"/>
              </a:spcBef>
              <a:spcAft>
                <a:spcPts val="600"/>
              </a:spcAft>
              <a:defRPr/>
            </a:lvl3pPr>
            <a:lvl4pPr>
              <a:spcBef>
                <a:spcPts val="600"/>
              </a:spcBef>
              <a:spcAft>
                <a:spcPts val="600"/>
              </a:spcAft>
              <a:defRPr/>
            </a:lvl4pPr>
            <a:lvl5pPr>
              <a:spcBef>
                <a:spcPts val="60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6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514350" y="6356350"/>
            <a:ext cx="24003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514725" y="6356350"/>
            <a:ext cx="325755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651C4-5A03-4002-9155-1B9243ED13E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duotone>
              <a:schemeClr val="bg2"/>
              <a:srgbClr val="FFF1C1"/>
            </a:duotone>
            <a:lum bright="-10000" contrast="-30000"/>
          </a:blip>
          <a:stretch>
            <a:fillRect/>
          </a:stretch>
        </p:blipFill>
        <p:spPr>
          <a:xfrm>
            <a:off x="8415715" y="0"/>
            <a:ext cx="1871285" cy="235743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12602" y="414337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12602" y="2643183"/>
            <a:ext cx="8743950" cy="1500187"/>
          </a:xfrm>
        </p:spPr>
        <p:txBody>
          <a:bodyPr anchor="b"/>
          <a:lstStyle>
            <a:lvl1pPr marL="0" indent="0">
              <a:buNone/>
              <a:defRPr lang="zh-CN" altLang="en-US" sz="2800" smtClean="0">
                <a:effectLst/>
              </a:defRPr>
            </a:lvl1pPr>
            <a:lvl2pPr marL="457200" indent="0">
              <a:buNone/>
              <a:defRPr lang="zh-CN" altLang="en-US" sz="2400" smtClean="0">
                <a:effectLst/>
              </a:defRPr>
            </a:lvl2pPr>
            <a:lvl3pPr marL="914400" indent="0">
              <a:buNone/>
              <a:defRPr lang="zh-CN" altLang="en-US" sz="2000" smtClean="0">
                <a:effectLst/>
              </a:defRPr>
            </a:lvl3pPr>
            <a:lvl4pPr marL="1371600" indent="0">
              <a:buNone/>
              <a:defRPr lang="zh-CN" altLang="en-US" sz="1600" smtClean="0">
                <a:effectLst/>
              </a:defRPr>
            </a:lvl4pPr>
            <a:lvl5pPr marL="1828800" indent="0">
              <a:buNone/>
              <a:defRPr lang="zh-CN" altLang="en-US" sz="1400" dirty="0" smtClean="0">
                <a:effectLst/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514350" y="6356350"/>
            <a:ext cx="24003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514725" y="6356350"/>
            <a:ext cx="325755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F57C2-E09E-4832-BE74-543FB052BC9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737100" cy="6858000"/>
          </a:xfrm>
          <a:prstGeom prst="rect">
            <a:avLst/>
          </a:prstGeom>
          <a:blipFill>
            <a:blip r:embed="rId2" cstate="print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zh-CN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9152896" y="0"/>
            <a:ext cx="1134105" cy="142873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514350" y="1600201"/>
            <a:ext cx="45434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229225" y="1600201"/>
            <a:ext cx="45434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514350" y="6356350"/>
            <a:ext cx="24003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514725" y="6356350"/>
            <a:ext cx="325755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E33DF9-43EF-4B62-A7F2-B48AC193627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720900" cy="6858000"/>
          </a:xfrm>
          <a:prstGeom prst="rect">
            <a:avLst/>
          </a:prstGeom>
          <a:blipFill>
            <a:blip r:embed="rId2" cstate="print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zh-CN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9152896" y="0"/>
            <a:ext cx="1134105" cy="142873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2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2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5225654" y="1535113"/>
            <a:ext cx="454699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5225654" y="2174875"/>
            <a:ext cx="454699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9" name="日期版面配置區 6"/>
          <p:cNvSpPr>
            <a:spLocks noGrp="1"/>
          </p:cNvSpPr>
          <p:nvPr>
            <p:ph type="dt" sz="half" idx="10"/>
          </p:nvPr>
        </p:nvSpPr>
        <p:spPr>
          <a:xfrm>
            <a:off x="514350" y="6356350"/>
            <a:ext cx="24003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" name="頁尾版面配置區 7"/>
          <p:cNvSpPr>
            <a:spLocks noGrp="1"/>
          </p:cNvSpPr>
          <p:nvPr>
            <p:ph type="ftr" sz="quarter" idx="11"/>
          </p:nvPr>
        </p:nvSpPr>
        <p:spPr>
          <a:xfrm>
            <a:off x="3514725" y="6356350"/>
            <a:ext cx="325755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55373-58E3-4E14-ADB8-AE7EDAB52A4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753300" cy="6858000"/>
          </a:xfrm>
          <a:prstGeom prst="rect">
            <a:avLst/>
          </a:prstGeom>
          <a:blipFill>
            <a:blip r:embed="rId2" cstate="print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zh-CN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9152896" y="0"/>
            <a:ext cx="1134105" cy="142873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5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514350" y="6356350"/>
            <a:ext cx="24003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3514725" y="6356350"/>
            <a:ext cx="325755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9A56F-E708-4FD9-AF53-B7C21351A1B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753300" cy="6858000"/>
          </a:xfrm>
          <a:prstGeom prst="rect">
            <a:avLst/>
          </a:prstGeom>
          <a:blipFill>
            <a:blip r:embed="rId2" cstate="print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zh-CN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9152896" y="0"/>
            <a:ext cx="1134105" cy="142873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日期版面配置區 1"/>
          <p:cNvSpPr>
            <a:spLocks noGrp="1"/>
          </p:cNvSpPr>
          <p:nvPr>
            <p:ph type="dt" sz="half" idx="10"/>
          </p:nvPr>
        </p:nvSpPr>
        <p:spPr>
          <a:xfrm>
            <a:off x="514350" y="6356350"/>
            <a:ext cx="24003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3514725" y="6356350"/>
            <a:ext cx="325755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360FB-A871-4D2A-8A1A-30E05BD8707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757350" cy="6858000"/>
          </a:xfrm>
          <a:prstGeom prst="rect">
            <a:avLst/>
          </a:prstGeom>
          <a:blipFill>
            <a:blip r:embed="rId2" cstate="print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zh-CN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9152896" y="0"/>
            <a:ext cx="1134105" cy="142873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18822" y="5357826"/>
            <a:ext cx="9254503" cy="768028"/>
          </a:xfrm>
        </p:spPr>
        <p:txBody>
          <a:bodyPr/>
          <a:lstStyle>
            <a:lvl1pPr algn="ctr">
              <a:defRPr lang="zh-CN" altLang="en-US" sz="3600" b="0" kern="1200" spc="50" dirty="0">
                <a:ln w="12700">
                  <a:noFill/>
                  <a:prstDash val="solid"/>
                </a:ln>
                <a:solidFill>
                  <a:schemeClr val="accent4"/>
                </a:solidFill>
                <a:effectLst>
                  <a:outerShdw blurRad="38100" dist="20320" dir="27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7930" y="428605"/>
            <a:ext cx="5750719" cy="48577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88972" y="1357298"/>
            <a:ext cx="3384352" cy="392909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514350" y="6356350"/>
            <a:ext cx="24003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514725" y="6356350"/>
            <a:ext cx="325755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A456D-0AB2-47F7-88C9-5DAAB4C1731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753300" cy="6858000"/>
          </a:xfrm>
          <a:prstGeom prst="rect">
            <a:avLst/>
          </a:prstGeom>
          <a:blipFill>
            <a:blip r:embed="rId2" cstate="print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zh-CN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9152896" y="0"/>
            <a:ext cx="1134105" cy="142873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82210" y="214290"/>
            <a:ext cx="8379677" cy="781052"/>
          </a:xfrm>
        </p:spPr>
        <p:txBody>
          <a:bodyPr/>
          <a:lstStyle>
            <a:lvl1pPr algn="ctr" rtl="0">
              <a:spcBef>
                <a:spcPct val="0"/>
              </a:spcBef>
              <a:buNone/>
              <a:defRPr sz="3600" b="0" kern="1200" spc="50">
                <a:ln w="12700">
                  <a:noFill/>
                  <a:prstDash val="solid"/>
                </a:ln>
                <a:solidFill>
                  <a:schemeClr val="accent4"/>
                </a:solidFill>
                <a:effectLst>
                  <a:outerShdw blurRad="38100" dist="20320" dir="27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766142" y="1000108"/>
            <a:ext cx="8383905" cy="5214974"/>
          </a:xfrm>
          <a:prstGeom prst="snip2DiagRect">
            <a:avLst>
              <a:gd name="adj1" fmla="val 0"/>
              <a:gd name="adj2" fmla="val 1794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572126" y="6243634"/>
            <a:ext cx="3577922" cy="614367"/>
          </a:xfrm>
        </p:spPr>
        <p:txBody>
          <a:bodyPr/>
          <a:lstStyle>
            <a:lvl1pPr marL="0" indent="0" algn="r">
              <a:buNone/>
              <a:defRPr sz="1400"/>
            </a:lvl1pPr>
            <a:lvl2pPr marL="457200" indent="0" algn="r">
              <a:buNone/>
              <a:defRPr sz="1200"/>
            </a:lvl2pPr>
            <a:lvl3pPr marL="914400" indent="0" algn="r">
              <a:buNone/>
              <a:defRPr sz="1000"/>
            </a:lvl3pPr>
            <a:lvl4pPr marL="1371600" indent="0" algn="r">
              <a:buNone/>
              <a:defRPr sz="900"/>
            </a:lvl4pPr>
            <a:lvl5pPr marL="1828800" indent="0" algn="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685800" y="6492875"/>
            <a:ext cx="188595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2571750" y="6492875"/>
            <a:ext cx="29733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768350" y="5346700"/>
            <a:ext cx="979488" cy="871538"/>
          </a:xfrm>
          <a:prstGeom prst="rtTriangl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4FEF156B-38E3-4C1B-858E-83BBFCB866F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22325" y="274639"/>
            <a:ext cx="8440738" cy="922114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matte">
              <a:bevelT w="12700" h="12700"/>
            </a:sp3d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822325" y="1124744"/>
            <a:ext cx="8950325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 smtClean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7372350" y="6356350"/>
            <a:ext cx="2400300" cy="365125"/>
          </a:xfrm>
          <a:prstGeom prst="rect">
            <a:avLst/>
          </a:prstGeom>
        </p:spPr>
        <p:txBody>
          <a:bodyPr vert="horz" lIns="45720" tIns="45720" rIns="45720" rtlCol="0" anchor="ctr"/>
          <a:lstStyle>
            <a:lvl1pPr algn="r" eaLnBrk="1" latinLnBrk="0" hangingPunct="1"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6804C661-B01F-43BB-AE45-3C0CF9AEED7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0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897" r:id="rId10"/>
    <p:sldLayoutId id="2147483898" r:id="rId11"/>
    <p:sldLayoutId id="2147483886" r:id="rId12"/>
    <p:sldLayoutId id="2147483887" r:id="rId13"/>
    <p:sldLayoutId id="2147483899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zh-CN" altLang="en-US" sz="4400" b="1" kern="1200" spc="50" dirty="0">
          <a:ln w="12700">
            <a:noFill/>
            <a:prstDash val="solid"/>
          </a:ln>
          <a:solidFill>
            <a:schemeClr val="accent3"/>
          </a:solidFill>
          <a:effectLst>
            <a:outerShdw blurRad="38100" dist="20320" dir="27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EB641B"/>
          </a:solidFill>
          <a:latin typeface="Times New Roman" charset="0"/>
          <a:ea typeface="標楷體" pitchFamily="65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EB641B"/>
          </a:solidFill>
          <a:latin typeface="Times New Roman" charset="0"/>
          <a:ea typeface="標楷體" pitchFamily="65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EB641B"/>
          </a:solidFill>
          <a:latin typeface="Times New Roman" charset="0"/>
          <a:ea typeface="標楷體" pitchFamily="65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EB641B"/>
          </a:solidFill>
          <a:latin typeface="Times New Roman" charset="0"/>
          <a:ea typeface="標楷體" pitchFamily="65" charset="-120"/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0" fontAlgn="base" hangingPunct="0">
        <a:spcBef>
          <a:spcPts val="600"/>
        </a:spcBef>
        <a:spcAft>
          <a:spcPts val="600"/>
        </a:spcAft>
        <a:buClr>
          <a:schemeClr val="tx2"/>
        </a:buClr>
        <a:buSzPct val="60000"/>
        <a:buFont typeface="Wingdings 2" pitchFamily="18" charset="2"/>
        <a:buChar char="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ts val="600"/>
        </a:spcBef>
        <a:spcAft>
          <a:spcPts val="600"/>
        </a:spcAft>
        <a:buClr>
          <a:schemeClr val="tx2"/>
        </a:buClr>
        <a:buSzPct val="60000"/>
        <a:buFont typeface="Wingdings 2" pitchFamily="18" charset="2"/>
        <a:buChar char="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ts val="600"/>
        </a:spcBef>
        <a:spcAft>
          <a:spcPts val="600"/>
        </a:spcAft>
        <a:buClr>
          <a:schemeClr val="tx2"/>
        </a:buClr>
        <a:buSzPct val="60000"/>
        <a:buFont typeface="Wingdings 2" pitchFamily="18" charset="2"/>
        <a:buChar char="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ts val="600"/>
        </a:spcBef>
        <a:spcAft>
          <a:spcPts val="600"/>
        </a:spcAft>
        <a:buClr>
          <a:schemeClr val="tx2"/>
        </a:buClr>
        <a:buSzPct val="60000"/>
        <a:buFont typeface="Wingdings 2" pitchFamily="18" charset="2"/>
        <a:buChar char="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ts val="600"/>
        </a:spcBef>
        <a:spcAft>
          <a:spcPts val="600"/>
        </a:spcAft>
        <a:buClr>
          <a:schemeClr val="tx2"/>
        </a:buClr>
        <a:buSzPct val="60000"/>
        <a:buFont typeface="Wingdings 2" pitchFamily="18" charset="2"/>
        <a:buChar char="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 smtClean="0"/>
              <a:t>小兒血液疾病</a:t>
            </a:r>
            <a:endParaRPr lang="zh-TW" dirty="0"/>
          </a:p>
        </p:txBody>
      </p:sp>
      <p:sp>
        <p:nvSpPr>
          <p:cNvPr id="14339" name="Rectangle 2050"/>
          <p:cNvSpPr>
            <a:spLocks noGrp="1" noChangeArrowheads="1"/>
          </p:cNvSpPr>
          <p:nvPr>
            <p:ph type="subTitle" idx="1"/>
          </p:nvPr>
        </p:nvSpPr>
        <p:spPr>
          <a:xfrm>
            <a:off x="1039046" y="3047614"/>
            <a:ext cx="8208910" cy="2685642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zh-TW" sz="3600" dirty="0" smtClean="0"/>
              <a:t>中</a:t>
            </a:r>
            <a:r>
              <a:rPr lang="zh-TW" altLang="en-US" sz="3600" dirty="0" smtClean="0"/>
              <a:t>山醫學大學醫學系 </a:t>
            </a:r>
            <a:r>
              <a:rPr lang="zh-TW" sz="3600" dirty="0" smtClean="0"/>
              <a:t>教授</a:t>
            </a:r>
            <a:endParaRPr lang="en-US" altLang="zh-TW" sz="3600" dirty="0" smtClean="0"/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zh-TW" sz="3600" dirty="0" smtClean="0"/>
              <a:t>巫康熙 醫師</a:t>
            </a:r>
          </a:p>
          <a:p>
            <a:endParaRPr lang="zh-TW" dirty="0" smtClean="0"/>
          </a:p>
          <a:p>
            <a:endParaRPr lang="zh-TW" dirty="0" smtClean="0"/>
          </a:p>
          <a:p>
            <a:r>
              <a:rPr lang="en-US" altLang="zh-TW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dirty="0" smtClean="0"/>
              <a:t>病史 </a:t>
            </a:r>
            <a:endParaRPr lang="zh-TW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823020" y="1196752"/>
            <a:ext cx="9217024" cy="5112567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zh-TW" altLang="en-US" dirty="0" smtClean="0"/>
              <a:t>種族</a:t>
            </a:r>
          </a:p>
          <a:p>
            <a:pPr lvl="1">
              <a:spcBef>
                <a:spcPts val="0"/>
              </a:spcBef>
            </a:pPr>
            <a:r>
              <a:rPr lang="zh-TW" altLang="en-US" dirty="0" smtClean="0"/>
              <a:t>如海洋性貧血常發生於地中海沿岸、</a:t>
            </a:r>
            <a:r>
              <a:rPr lang="zh-TW" altLang="en-US" dirty="0" smtClean="0">
                <a:sym typeface="Symbol" pitchFamily="18" charset="2"/>
              </a:rPr>
              <a:t>東南亞和台灣。</a:t>
            </a:r>
          </a:p>
          <a:p>
            <a:pPr>
              <a:spcBef>
                <a:spcPts val="0"/>
              </a:spcBef>
            </a:pPr>
            <a:r>
              <a:rPr lang="zh-TW" altLang="en-US" dirty="0" smtClean="0">
                <a:sym typeface="Symbol" pitchFamily="18" charset="2"/>
              </a:rPr>
              <a:t>食物</a:t>
            </a:r>
          </a:p>
          <a:p>
            <a:pPr lvl="1">
              <a:spcBef>
                <a:spcPts val="0"/>
              </a:spcBef>
            </a:pPr>
            <a:r>
              <a:rPr lang="zh-TW" altLang="en-US" dirty="0" smtClean="0">
                <a:sym typeface="Symbol" pitchFamily="18" charset="2"/>
              </a:rPr>
              <a:t>如</a:t>
            </a:r>
            <a:r>
              <a:rPr lang="en-US" altLang="zh-TW" dirty="0" smtClean="0">
                <a:sym typeface="Symbol" pitchFamily="18" charset="2"/>
              </a:rPr>
              <a:t>6</a:t>
            </a:r>
            <a:r>
              <a:rPr lang="zh-TW" altLang="en-US" dirty="0" smtClean="0">
                <a:sym typeface="Symbol" pitchFamily="18" charset="2"/>
              </a:rPr>
              <a:t>個月後沒有補充牛奶以外的含鐵食物，易造成缺鐵性貧血；</a:t>
            </a:r>
            <a:r>
              <a:rPr lang="zh-TW" altLang="en-US" dirty="0" smtClean="0"/>
              <a:t>吃蠶豆後引起溶血性貧血可能是</a:t>
            </a:r>
            <a:r>
              <a:rPr lang="en-US" altLang="zh-TW" dirty="0" smtClean="0"/>
              <a:t>G-6PD</a:t>
            </a:r>
            <a:r>
              <a:rPr lang="zh-TW" altLang="en-US" dirty="0" smtClean="0"/>
              <a:t>缺乏症等</a:t>
            </a:r>
            <a:r>
              <a:rPr lang="en-US" altLang="zh-TW" dirty="0" smtClean="0"/>
              <a:t>…</a:t>
            </a:r>
            <a:r>
              <a:rPr lang="zh-TW" altLang="en-US" dirty="0" smtClean="0"/>
              <a:t>。</a:t>
            </a:r>
          </a:p>
          <a:p>
            <a:pPr>
              <a:spcBef>
                <a:spcPts val="0"/>
              </a:spcBef>
            </a:pPr>
            <a:r>
              <a:rPr lang="zh-TW" altLang="en-US" dirty="0" smtClean="0"/>
              <a:t>藥物 </a:t>
            </a:r>
          </a:p>
          <a:p>
            <a:pPr lvl="1">
              <a:spcBef>
                <a:spcPts val="0"/>
              </a:spcBef>
            </a:pPr>
            <a:r>
              <a:rPr lang="zh-TW" altLang="en-US" dirty="0" smtClean="0"/>
              <a:t>某些藥物易造成溶血性貧血。</a:t>
            </a:r>
          </a:p>
          <a:p>
            <a:pPr lvl="1">
              <a:spcBef>
                <a:spcPts val="0"/>
              </a:spcBef>
            </a:pPr>
            <a:r>
              <a:rPr lang="zh-TW" altLang="en-US" dirty="0" smtClean="0"/>
              <a:t>化學物質如氯黴素及</a:t>
            </a:r>
            <a:r>
              <a:rPr lang="en-US" altLang="zh-TW" dirty="0" smtClean="0"/>
              <a:t>Benzene</a:t>
            </a:r>
            <a:r>
              <a:rPr lang="zh-TW" altLang="en-US" dirty="0" smtClean="0"/>
              <a:t>可能造成再生不良性貧血。</a:t>
            </a:r>
            <a:endParaRPr lang="en-US" altLang="zh-TW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TW" dirty="0" smtClean="0">
                <a:solidFill>
                  <a:schemeClr val="accent3"/>
                </a:solidFill>
              </a:rPr>
              <a:t>病史 </a:t>
            </a:r>
            <a:endParaRPr lang="zh-TW" dirty="0">
              <a:solidFill>
                <a:schemeClr val="accent3"/>
              </a:solidFill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822325" y="1268413"/>
            <a:ext cx="8858250" cy="5040312"/>
          </a:xfrm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zh-TW" altLang="en-US" dirty="0" smtClean="0"/>
              <a:t>出生史</a:t>
            </a:r>
          </a:p>
          <a:p>
            <a:pPr lvl="1" eaLnBrk="1" hangingPunct="1">
              <a:spcBef>
                <a:spcPts val="0"/>
              </a:spcBef>
            </a:pPr>
            <a:r>
              <a:rPr lang="zh-TW" altLang="en-US" dirty="0" smtClean="0"/>
              <a:t>新生兒黃疸可能有先天性溶血性貧血或</a:t>
            </a:r>
            <a:r>
              <a:rPr lang="en-US" altLang="zh-TW" dirty="0" smtClean="0"/>
              <a:t>G6PD</a:t>
            </a:r>
            <a:r>
              <a:rPr lang="zh-TW" altLang="en-US" dirty="0" smtClean="0"/>
              <a:t>缺乏症。</a:t>
            </a:r>
          </a:p>
          <a:p>
            <a:pPr lvl="1" eaLnBrk="1" hangingPunct="1">
              <a:spcBef>
                <a:spcPts val="0"/>
              </a:spcBef>
            </a:pPr>
            <a:r>
              <a:rPr lang="zh-TW" altLang="en-US" dirty="0" smtClean="0"/>
              <a:t>早產兒較易發缺鐵性貧血。</a:t>
            </a:r>
          </a:p>
          <a:p>
            <a:pPr eaLnBrk="1" hangingPunct="1">
              <a:spcBef>
                <a:spcPts val="0"/>
              </a:spcBef>
            </a:pPr>
            <a:r>
              <a:rPr lang="zh-TW" altLang="en-US" dirty="0" smtClean="0"/>
              <a:t>家族史</a:t>
            </a:r>
          </a:p>
          <a:p>
            <a:pPr lvl="1" eaLnBrk="1" hangingPunct="1">
              <a:spcBef>
                <a:spcPts val="0"/>
              </a:spcBef>
            </a:pPr>
            <a:r>
              <a:rPr lang="zh-TW" altLang="en-US" dirty="0" smtClean="0"/>
              <a:t>如某些先天性溶血性貧血及海洋性貧血等</a:t>
            </a:r>
            <a:r>
              <a:rPr lang="en-US" altLang="zh-TW" dirty="0" smtClean="0"/>
              <a:t>…</a:t>
            </a:r>
            <a:r>
              <a:rPr lang="zh-TW" altLang="en-US" dirty="0" smtClean="0"/>
              <a:t>。</a:t>
            </a:r>
          </a:p>
          <a:p>
            <a:pPr eaLnBrk="1" hangingPunct="1">
              <a:spcBef>
                <a:spcPts val="0"/>
              </a:spcBef>
            </a:pPr>
            <a:r>
              <a:rPr lang="zh-TW" altLang="en-US" dirty="0" smtClean="0"/>
              <a:t>感染</a:t>
            </a:r>
          </a:p>
          <a:p>
            <a:pPr lvl="1" eaLnBrk="1" hangingPunct="1">
              <a:spcBef>
                <a:spcPts val="0"/>
              </a:spcBef>
            </a:pPr>
            <a:r>
              <a:rPr lang="zh-TW" altLang="en-US" dirty="0" smtClean="0"/>
              <a:t>急性感染可能造成輕度貧血，肝炎可能造成再生不良性貧血等</a:t>
            </a:r>
            <a:r>
              <a:rPr lang="en-US" altLang="zh-TW" dirty="0" smtClean="0"/>
              <a:t>…</a:t>
            </a:r>
            <a:r>
              <a:rPr lang="zh-TW" altLang="en-US" dirty="0" smtClean="0"/>
              <a:t>。</a:t>
            </a:r>
          </a:p>
          <a:p>
            <a:pPr eaLnBrk="1" hangingPunct="1"/>
            <a:endParaRPr lang="en-US" altLang="zh-TW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dirty="0" smtClean="0"/>
              <a:t>理學檢查</a:t>
            </a:r>
          </a:p>
        </p:txBody>
      </p:sp>
      <p:sp>
        <p:nvSpPr>
          <p:cNvPr id="23555" name="Rectangle 1027"/>
          <p:cNvSpPr>
            <a:spLocks noGrp="1" noChangeArrowheads="1"/>
          </p:cNvSpPr>
          <p:nvPr>
            <p:ph idx="1"/>
          </p:nvPr>
        </p:nvSpPr>
        <p:spPr>
          <a:xfrm>
            <a:off x="823020" y="1268760"/>
            <a:ext cx="8856984" cy="5040559"/>
          </a:xfrm>
        </p:spPr>
        <p:txBody>
          <a:bodyPr/>
          <a:lstStyle/>
          <a:p>
            <a:r>
              <a:rPr lang="zh-TW" altLang="en-US" dirty="0" smtClean="0"/>
              <a:t>黃疸常代表有溶血性貧血、深茶色尿常代表急性溶血。</a:t>
            </a:r>
          </a:p>
          <a:p>
            <a:r>
              <a:rPr lang="zh-TW" altLang="en-US" dirty="0" smtClean="0"/>
              <a:t>有出血點及紫斑常代表骨髓造血不良。</a:t>
            </a:r>
          </a:p>
          <a:p>
            <a:r>
              <a:rPr lang="zh-TW" altLang="en-US" dirty="0" smtClean="0"/>
              <a:t>有肝脾腫大常代表感染、先天性溶血性貧血或惡性疾病。</a:t>
            </a:r>
          </a:p>
          <a:p>
            <a:r>
              <a:rPr lang="zh-TW" altLang="en-US" dirty="0" smtClean="0"/>
              <a:t>有心肺窘迫者常代表急性貧血而表情自在者常代表慢性貧血。</a:t>
            </a:r>
          </a:p>
          <a:p>
            <a:endParaRPr lang="en-US" altLang="zh-TW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dirty="0" smtClean="0"/>
              <a:t>血液學檢查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823020" y="1268761"/>
            <a:ext cx="8856984" cy="2880320"/>
          </a:xfrm>
        </p:spPr>
        <p:txBody>
          <a:bodyPr numCol="2"/>
          <a:lstStyle/>
          <a:p>
            <a:pPr>
              <a:spcAft>
                <a:spcPts val="1200"/>
              </a:spcAft>
            </a:pPr>
            <a:r>
              <a:rPr lang="zh-TW" altLang="en-US" dirty="0" smtClean="0"/>
              <a:t>血液抹片</a:t>
            </a:r>
          </a:p>
          <a:p>
            <a:pPr lvl="1">
              <a:spcAft>
                <a:spcPts val="1200"/>
              </a:spcAft>
            </a:pPr>
            <a:r>
              <a:rPr lang="zh-TW" altLang="en-US" dirty="0" smtClean="0"/>
              <a:t>如網狀紅血球</a:t>
            </a:r>
          </a:p>
          <a:p>
            <a:pPr>
              <a:spcAft>
                <a:spcPts val="1200"/>
              </a:spcAft>
            </a:pPr>
            <a:r>
              <a:rPr lang="en-US" altLang="zh-TW" dirty="0" smtClean="0"/>
              <a:t>Coombs</a:t>
            </a:r>
            <a:r>
              <a:rPr lang="zh-TW" altLang="zh-TW" dirty="0" smtClean="0"/>
              <a:t>試驗</a:t>
            </a:r>
          </a:p>
          <a:p>
            <a:pPr>
              <a:spcAft>
                <a:spcPts val="1200"/>
              </a:spcAft>
            </a:pPr>
            <a:r>
              <a:rPr lang="zh-TW" altLang="zh-TW" dirty="0" smtClean="0"/>
              <a:t>血清中鐵質</a:t>
            </a:r>
          </a:p>
          <a:p>
            <a:pPr>
              <a:spcAft>
                <a:spcPts val="1200"/>
              </a:spcAft>
            </a:pPr>
            <a:r>
              <a:rPr lang="zh-TW" altLang="zh-TW" dirty="0" smtClean="0"/>
              <a:t>維他命</a:t>
            </a:r>
            <a:r>
              <a:rPr lang="en-US" altLang="zh-TW" dirty="0" smtClean="0"/>
              <a:t>B12</a:t>
            </a:r>
          </a:p>
          <a:p>
            <a:pPr>
              <a:spcAft>
                <a:spcPts val="1200"/>
              </a:spcAft>
            </a:pPr>
            <a:r>
              <a:rPr lang="zh-TW" altLang="zh-TW" dirty="0" smtClean="0"/>
              <a:t>葉酸的濃度檢查</a:t>
            </a:r>
          </a:p>
          <a:p>
            <a:pPr>
              <a:spcAft>
                <a:spcPts val="1200"/>
              </a:spcAft>
            </a:pPr>
            <a:r>
              <a:rPr lang="zh-TW" altLang="zh-TW" dirty="0" smtClean="0"/>
              <a:t>血紅素電泳分析</a:t>
            </a:r>
            <a:endParaRPr lang="zh-TW" altLang="en-US" dirty="0" smtClean="0"/>
          </a:p>
          <a:p>
            <a:endParaRPr lang="en-US" altLang="zh-TW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dirty="0" smtClean="0"/>
              <a:t>缺鐵性貧血</a:t>
            </a:r>
          </a:p>
        </p:txBody>
      </p:sp>
      <p:sp>
        <p:nvSpPr>
          <p:cNvPr id="25603" name="Rectangle 1027"/>
          <p:cNvSpPr>
            <a:spLocks noGrp="1" noChangeArrowheads="1"/>
          </p:cNvSpPr>
          <p:nvPr>
            <p:ph idx="1"/>
          </p:nvPr>
        </p:nvSpPr>
        <p:spPr>
          <a:xfrm>
            <a:off x="823020" y="1268760"/>
            <a:ext cx="8856984" cy="5040559"/>
          </a:xfrm>
        </p:spPr>
        <p:txBody>
          <a:bodyPr/>
          <a:lstStyle/>
          <a:p>
            <a:r>
              <a:rPr lang="zh-TW" altLang="en-US" dirty="0" smtClean="0"/>
              <a:t>缺鐵的原因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鐵質供應不足</a:t>
            </a:r>
          </a:p>
          <a:p>
            <a:pPr lvl="1"/>
            <a:r>
              <a:rPr lang="zh-TW" altLang="en-US" dirty="0" smtClean="0"/>
              <a:t>鐵質需要增加</a:t>
            </a:r>
          </a:p>
          <a:p>
            <a:pPr lvl="1"/>
            <a:r>
              <a:rPr lang="zh-TW" altLang="en-US" dirty="0" smtClean="0"/>
              <a:t>血液流失</a:t>
            </a:r>
          </a:p>
          <a:p>
            <a:pPr lvl="1"/>
            <a:r>
              <a:rPr lang="zh-TW" altLang="en-US" dirty="0" smtClean="0"/>
              <a:t>吸收障礙</a:t>
            </a:r>
            <a:endParaRPr lang="en-US" altLang="zh-TW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dirty="0" smtClean="0"/>
              <a:t>缺鐵性貧血</a:t>
            </a:r>
          </a:p>
        </p:txBody>
      </p:sp>
      <p:sp>
        <p:nvSpPr>
          <p:cNvPr id="25603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zh-TW" altLang="en-US" dirty="0" smtClean="0"/>
              <a:t>治療</a:t>
            </a:r>
            <a:endParaRPr lang="en-US" altLang="zh-TW" dirty="0" smtClean="0"/>
          </a:p>
          <a:p>
            <a:pPr lvl="1">
              <a:spcAft>
                <a:spcPts val="1200"/>
              </a:spcAft>
            </a:pPr>
            <a:r>
              <a:rPr lang="zh-TW" altLang="en-US" dirty="0" smtClean="0"/>
              <a:t>一般需繼續口服</a:t>
            </a:r>
            <a:r>
              <a:rPr lang="en-US" altLang="zh-TW" dirty="0" smtClean="0"/>
              <a:t>4~6</a:t>
            </a:r>
            <a:r>
              <a:rPr lang="zh-TW" altLang="en-US" dirty="0" smtClean="0"/>
              <a:t>個月。</a:t>
            </a:r>
          </a:p>
          <a:p>
            <a:pPr lvl="1">
              <a:spcAft>
                <a:spcPts val="1200"/>
              </a:spcAft>
            </a:pPr>
            <a:r>
              <a:rPr lang="zh-TW" altLang="en-US" dirty="0" smtClean="0"/>
              <a:t>缺鐵性貧血很少需要輸血，只有在血紅素小於</a:t>
            </a:r>
            <a:r>
              <a:rPr lang="en-US" altLang="zh-TW" dirty="0" smtClean="0"/>
              <a:t>4~5g/dl</a:t>
            </a:r>
            <a:r>
              <a:rPr lang="zh-TW" altLang="en-US" dirty="0" smtClean="0"/>
              <a:t>，面臨心臟衰竭的威脅時才需輸血。</a:t>
            </a:r>
            <a:endParaRPr lang="en-US" altLang="zh-TW" dirty="0" smtClean="0"/>
          </a:p>
          <a:p>
            <a:pPr lvl="1">
              <a:spcAft>
                <a:spcPts val="1200"/>
              </a:spcAft>
            </a:pPr>
            <a:r>
              <a:rPr lang="zh-TW" altLang="en-US" dirty="0" smtClean="0"/>
              <a:t>缺鐵性貧血要去找原因</a:t>
            </a:r>
            <a:r>
              <a:rPr lang="en-US" altLang="zh-TW" dirty="0" smtClean="0"/>
              <a:t>!</a:t>
            </a:r>
          </a:p>
          <a:p>
            <a:pPr lvl="1"/>
            <a:endParaRPr lang="zh-TW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dirty="0" smtClean="0"/>
              <a:t>溶血性貧血</a:t>
            </a:r>
          </a:p>
        </p:txBody>
      </p:sp>
      <p:sp>
        <p:nvSpPr>
          <p:cNvPr id="26627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正當紅血球的壽命約</a:t>
            </a:r>
            <a:r>
              <a:rPr lang="en-US" altLang="zh-TW" dirty="0" smtClean="0"/>
              <a:t>120</a:t>
            </a:r>
            <a:r>
              <a:rPr lang="zh-TW" altLang="en-US" dirty="0" smtClean="0"/>
              <a:t>天，若因紅血球內部或外部因素</a:t>
            </a:r>
            <a:r>
              <a:rPr lang="zh-TW" altLang="en-US" dirty="0" smtClean="0">
                <a:sym typeface="Symbol" pitchFamily="18" charset="2"/>
              </a:rPr>
              <a:t>，使紅血球的壽命大幅縮短時，稱為溶血性貧血。臨床上可見輕微貧血黃疸，可樂色尿。</a:t>
            </a:r>
          </a:p>
          <a:p>
            <a:endParaRPr lang="en-US" altLang="zh-TW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3"/>
                </a:solidFill>
              </a:rPr>
              <a:t>G6PD</a:t>
            </a:r>
            <a:r>
              <a:rPr lang="zh-TW" altLang="zh-TW" dirty="0" smtClean="0">
                <a:solidFill>
                  <a:schemeClr val="accent3"/>
                </a:solidFill>
              </a:rPr>
              <a:t>缺乏症</a:t>
            </a:r>
            <a:r>
              <a:rPr lang="zh-TW" altLang="en-US" dirty="0" smtClean="0">
                <a:solidFill>
                  <a:schemeClr val="accent3"/>
                </a:solidFill>
              </a:rPr>
              <a:t> </a:t>
            </a:r>
            <a:r>
              <a:rPr lang="en-US" altLang="zh-TW" dirty="0" smtClean="0">
                <a:solidFill>
                  <a:schemeClr val="accent3"/>
                </a:solidFill>
              </a:rPr>
              <a:t>(</a:t>
            </a:r>
            <a:r>
              <a:rPr lang="zh-TW" dirty="0" smtClean="0">
                <a:solidFill>
                  <a:schemeClr val="accent3"/>
                </a:solidFill>
              </a:rPr>
              <a:t>蠶豆症</a:t>
            </a:r>
            <a:r>
              <a:rPr lang="en-US" altLang="zh-TW" dirty="0" smtClean="0">
                <a:solidFill>
                  <a:schemeClr val="accent3"/>
                </a:solidFill>
              </a:rPr>
              <a:t>)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822325" y="1341438"/>
            <a:ext cx="8858250" cy="4967287"/>
          </a:xfrm>
        </p:spPr>
        <p:txBody>
          <a:bodyPr/>
          <a:lstStyle/>
          <a:p>
            <a:pPr eaLnBrk="1" hangingPunct="1"/>
            <a:r>
              <a:rPr lang="zh-TW" altLang="en-US" sz="3000" dirty="0" smtClean="0"/>
              <a:t>屬於性聯隱性遺傳</a:t>
            </a:r>
            <a:r>
              <a:rPr lang="zh-TW" altLang="en-US" sz="3000" dirty="0" smtClean="0">
                <a:sym typeface="Symbol" pitchFamily="18" charset="2"/>
              </a:rPr>
              <a:t>，所以男性居多。</a:t>
            </a:r>
          </a:p>
          <a:p>
            <a:pPr eaLnBrk="1" hangingPunct="1"/>
            <a:r>
              <a:rPr lang="zh-TW" altLang="en-US" sz="3000" dirty="0" smtClean="0">
                <a:sym typeface="Symbol" pitchFamily="18" charset="2"/>
              </a:rPr>
              <a:t>是基因突變產生</a:t>
            </a:r>
            <a:r>
              <a:rPr lang="en-US" altLang="zh-TW" sz="3000" dirty="0" smtClean="0">
                <a:sym typeface="Symbol" pitchFamily="18" charset="2"/>
              </a:rPr>
              <a:t>G6PD</a:t>
            </a:r>
            <a:r>
              <a:rPr lang="zh-TW" altLang="en-US" sz="3000" dirty="0" smtClean="0">
                <a:sym typeface="Symbol" pitchFamily="18" charset="2"/>
              </a:rPr>
              <a:t>突變體失去酵素活性。</a:t>
            </a:r>
          </a:p>
          <a:p>
            <a:pPr eaLnBrk="1" hangingPunct="1"/>
            <a:r>
              <a:rPr lang="en-US" altLang="zh-TW" sz="3000" dirty="0" smtClean="0">
                <a:sym typeface="Symbol" pitchFamily="18" charset="2"/>
              </a:rPr>
              <a:t>G6PD</a:t>
            </a:r>
            <a:r>
              <a:rPr lang="zh-TW" altLang="en-US" sz="3000" dirty="0" smtClean="0">
                <a:sym typeface="Symbol" pitchFamily="18" charset="2"/>
              </a:rPr>
              <a:t>可保護紅血球免受氧化物質的威脅，如果</a:t>
            </a:r>
            <a:r>
              <a:rPr lang="en-US" altLang="zh-TW" sz="3000" dirty="0" smtClean="0">
                <a:sym typeface="Symbol" pitchFamily="18" charset="2"/>
              </a:rPr>
              <a:t>G6PD</a:t>
            </a:r>
            <a:r>
              <a:rPr lang="zh-TW" altLang="zh-TW" sz="3000" dirty="0" smtClean="0">
                <a:sym typeface="Symbol" pitchFamily="18" charset="2"/>
              </a:rPr>
              <a:t>缺乏</a:t>
            </a:r>
            <a:r>
              <a:rPr lang="zh-TW" altLang="en-US" sz="3000" dirty="0" smtClean="0">
                <a:sym typeface="Symbol" pitchFamily="18" charset="2"/>
              </a:rPr>
              <a:t>，一旦遇到氧化物質，就容易造成溶血。</a:t>
            </a:r>
          </a:p>
          <a:p>
            <a:pPr eaLnBrk="1" hangingPunct="1"/>
            <a:r>
              <a:rPr lang="zh-TW" altLang="en-US" sz="3000" dirty="0" smtClean="0">
                <a:sym typeface="Symbol" pitchFamily="18" charset="2"/>
              </a:rPr>
              <a:t>台灣的發生率，客家人最高，男性約</a:t>
            </a:r>
            <a:r>
              <a:rPr lang="en-US" altLang="zh-TW" sz="3000" dirty="0" smtClean="0">
                <a:sym typeface="Symbol" pitchFamily="18" charset="2"/>
              </a:rPr>
              <a:t>5.5% </a:t>
            </a:r>
            <a:r>
              <a:rPr lang="zh-TW" altLang="en-US" sz="3000" dirty="0" smtClean="0">
                <a:sym typeface="Symbol" pitchFamily="18" charset="2"/>
              </a:rPr>
              <a:t>，女性約</a:t>
            </a:r>
            <a:r>
              <a:rPr lang="en-US" altLang="zh-TW" sz="3000" dirty="0" smtClean="0">
                <a:sym typeface="Symbol" pitchFamily="18" charset="2"/>
              </a:rPr>
              <a:t>2.3% </a:t>
            </a:r>
            <a:r>
              <a:rPr lang="zh-TW" altLang="en-US" sz="3000" dirty="0" smtClean="0">
                <a:sym typeface="Symbol" pitchFamily="18" charset="2"/>
              </a:rPr>
              <a:t>，外省人其次約</a:t>
            </a:r>
            <a:r>
              <a:rPr lang="en-US" altLang="zh-TW" sz="3000" dirty="0" smtClean="0">
                <a:sym typeface="Symbol" pitchFamily="18" charset="2"/>
              </a:rPr>
              <a:t>1.5% </a:t>
            </a:r>
            <a:r>
              <a:rPr lang="zh-TW" altLang="en-US" sz="3000" dirty="0" smtClean="0">
                <a:sym typeface="Symbol" pitchFamily="18" charset="2"/>
              </a:rPr>
              <a:t>，本省人約</a:t>
            </a:r>
            <a:r>
              <a:rPr lang="en-US" altLang="zh-TW" sz="3000" dirty="0" smtClean="0">
                <a:sym typeface="Symbol" pitchFamily="18" charset="2"/>
              </a:rPr>
              <a:t>0.3%</a:t>
            </a:r>
          </a:p>
          <a:p>
            <a:pPr eaLnBrk="1" hangingPunct="1"/>
            <a:r>
              <a:rPr lang="zh-TW" altLang="en-US" sz="3000" dirty="0" smtClean="0">
                <a:sym typeface="Symbol" pitchFamily="18" charset="2"/>
              </a:rPr>
              <a:t>臨床表現有新生兒黃疸、蠶豆症、急性溶血性貧血及慢性溶血性貧血四種。</a:t>
            </a:r>
          </a:p>
          <a:p>
            <a:pPr eaLnBrk="1" hangingPunct="1"/>
            <a:endParaRPr lang="en-US" altLang="zh-TW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0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771525" y="990600"/>
            <a:ext cx="8743950" cy="6858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 smtClean="0"/>
              <a:t>性 聯 遺 傳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523405" y="1988840"/>
            <a:ext cx="8763595" cy="4223256"/>
            <a:chOff x="1152" y="1296"/>
            <a:chExt cx="5088" cy="2405"/>
          </a:xfrm>
        </p:grpSpPr>
        <p:sp>
          <p:nvSpPr>
            <p:cNvPr id="811012" name="Line 4"/>
            <p:cNvSpPr>
              <a:spLocks noChangeShapeType="1"/>
            </p:cNvSpPr>
            <p:nvPr/>
          </p:nvSpPr>
          <p:spPr bwMode="auto">
            <a:xfrm flipH="1" flipV="1">
              <a:off x="3840" y="1680"/>
              <a:ext cx="432" cy="177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11013" name="Text Box 5"/>
            <p:cNvSpPr txBox="1">
              <a:spLocks noChangeArrowheads="1"/>
            </p:cNvSpPr>
            <p:nvPr/>
          </p:nvSpPr>
          <p:spPr bwMode="auto">
            <a:xfrm>
              <a:off x="4006" y="1298"/>
              <a:ext cx="795" cy="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TW" sz="3400" b="1" dirty="0"/>
                <a:t>X</a:t>
              </a:r>
            </a:p>
          </p:txBody>
        </p:sp>
        <p:sp>
          <p:nvSpPr>
            <p:cNvPr id="811014" name="Text Box 6"/>
            <p:cNvSpPr txBox="1">
              <a:spLocks noChangeArrowheads="1"/>
            </p:cNvSpPr>
            <p:nvPr/>
          </p:nvSpPr>
          <p:spPr bwMode="auto">
            <a:xfrm>
              <a:off x="1791" y="1298"/>
              <a:ext cx="795" cy="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TW" sz="3400" dirty="0"/>
                <a:t>Y</a:t>
              </a:r>
            </a:p>
          </p:txBody>
        </p:sp>
        <p:sp>
          <p:nvSpPr>
            <p:cNvPr id="811015" name="Text Box 7"/>
            <p:cNvSpPr txBox="1">
              <a:spLocks noChangeArrowheads="1"/>
            </p:cNvSpPr>
            <p:nvPr/>
          </p:nvSpPr>
          <p:spPr bwMode="auto">
            <a:xfrm>
              <a:off x="1629" y="1296"/>
              <a:ext cx="795" cy="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TW" sz="3400" dirty="0"/>
                <a:t>X</a:t>
              </a:r>
            </a:p>
          </p:txBody>
        </p:sp>
        <p:sp>
          <p:nvSpPr>
            <p:cNvPr id="811016" name="Text Box 8"/>
            <p:cNvSpPr txBox="1">
              <a:spLocks noChangeArrowheads="1"/>
            </p:cNvSpPr>
            <p:nvPr/>
          </p:nvSpPr>
          <p:spPr bwMode="auto">
            <a:xfrm>
              <a:off x="3487" y="1296"/>
              <a:ext cx="1272" cy="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TW" sz="3400" b="1" dirty="0">
                  <a:solidFill>
                    <a:srgbClr val="FF0000"/>
                  </a:solidFill>
                </a:rPr>
                <a:t>X</a:t>
              </a:r>
              <a:r>
                <a:rPr lang="en-US" altLang="zh-TW" sz="3400" b="1" baseline="30000" dirty="0">
                  <a:solidFill>
                    <a:srgbClr val="FF0000"/>
                  </a:solidFill>
                </a:rPr>
                <a:t>O</a:t>
              </a:r>
              <a:endParaRPr lang="en-US" altLang="zh-TW" sz="3400" b="1" dirty="0"/>
            </a:p>
          </p:txBody>
        </p:sp>
        <p:sp>
          <p:nvSpPr>
            <p:cNvPr id="811017" name="Text Box 9"/>
            <p:cNvSpPr txBox="1">
              <a:spLocks noChangeArrowheads="1"/>
            </p:cNvSpPr>
            <p:nvPr/>
          </p:nvSpPr>
          <p:spPr bwMode="auto">
            <a:xfrm>
              <a:off x="1152" y="3438"/>
              <a:ext cx="1113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TW" sz="2400" b="1" dirty="0"/>
                <a:t>X</a:t>
              </a:r>
              <a:r>
                <a:rPr lang="en-US" altLang="zh-TW" sz="2400" b="1" dirty="0">
                  <a:solidFill>
                    <a:srgbClr val="FF0000"/>
                  </a:solidFill>
                </a:rPr>
                <a:t>X</a:t>
              </a:r>
              <a:r>
                <a:rPr lang="en-US" altLang="zh-TW" sz="2400" b="1" baseline="30000" dirty="0">
                  <a:solidFill>
                    <a:srgbClr val="FF0000"/>
                  </a:solidFill>
                </a:rPr>
                <a:t>O</a:t>
              </a:r>
              <a:endParaRPr lang="en-US" altLang="zh-TW" sz="2400" b="1" dirty="0"/>
            </a:p>
          </p:txBody>
        </p:sp>
        <p:sp>
          <p:nvSpPr>
            <p:cNvPr id="811018" name="Text Box 10"/>
            <p:cNvSpPr txBox="1">
              <a:spLocks noChangeArrowheads="1"/>
            </p:cNvSpPr>
            <p:nvPr/>
          </p:nvSpPr>
          <p:spPr bwMode="auto">
            <a:xfrm>
              <a:off x="2106" y="3438"/>
              <a:ext cx="1113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TW" sz="2400" b="1" dirty="0"/>
                <a:t>XX</a:t>
              </a:r>
            </a:p>
          </p:txBody>
        </p:sp>
        <p:sp>
          <p:nvSpPr>
            <p:cNvPr id="811019" name="Text Box 11"/>
            <p:cNvSpPr txBox="1">
              <a:spLocks noChangeArrowheads="1"/>
            </p:cNvSpPr>
            <p:nvPr/>
          </p:nvSpPr>
          <p:spPr bwMode="auto">
            <a:xfrm>
              <a:off x="3696" y="3438"/>
              <a:ext cx="1113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TW" sz="2400" b="1" dirty="0">
                  <a:solidFill>
                    <a:srgbClr val="FF0000"/>
                  </a:solidFill>
                </a:rPr>
                <a:t>X</a:t>
              </a:r>
              <a:r>
                <a:rPr lang="en-US" altLang="zh-TW" sz="2400" b="1" baseline="30000" dirty="0">
                  <a:solidFill>
                    <a:srgbClr val="FF0000"/>
                  </a:solidFill>
                </a:rPr>
                <a:t>O</a:t>
              </a:r>
              <a:r>
                <a:rPr lang="en-US" altLang="zh-TW" sz="2400" b="1" dirty="0"/>
                <a:t>Y</a:t>
              </a:r>
            </a:p>
          </p:txBody>
        </p:sp>
        <p:sp>
          <p:nvSpPr>
            <p:cNvPr id="811020" name="Text Box 12"/>
            <p:cNvSpPr txBox="1">
              <a:spLocks noChangeArrowheads="1"/>
            </p:cNvSpPr>
            <p:nvPr/>
          </p:nvSpPr>
          <p:spPr bwMode="auto">
            <a:xfrm>
              <a:off x="4809" y="3438"/>
              <a:ext cx="1431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TW" sz="2400" b="1" dirty="0"/>
                <a:t>XY</a:t>
              </a:r>
            </a:p>
          </p:txBody>
        </p:sp>
        <p:sp>
          <p:nvSpPr>
            <p:cNvPr id="811021" name="Line 13"/>
            <p:cNvSpPr>
              <a:spLocks noChangeShapeType="1"/>
            </p:cNvSpPr>
            <p:nvPr/>
          </p:nvSpPr>
          <p:spPr bwMode="auto">
            <a:xfrm flipV="1">
              <a:off x="1680" y="1680"/>
              <a:ext cx="2160" cy="177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11022" name="Line 14"/>
            <p:cNvSpPr>
              <a:spLocks noChangeShapeType="1"/>
            </p:cNvSpPr>
            <p:nvPr/>
          </p:nvSpPr>
          <p:spPr bwMode="auto">
            <a:xfrm flipH="1">
              <a:off x="1680" y="1680"/>
              <a:ext cx="336" cy="17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11023" name="Line 15"/>
            <p:cNvSpPr>
              <a:spLocks noChangeShapeType="1"/>
            </p:cNvSpPr>
            <p:nvPr/>
          </p:nvSpPr>
          <p:spPr bwMode="auto">
            <a:xfrm>
              <a:off x="2016" y="1680"/>
              <a:ext cx="672" cy="17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11024" name="Line 16"/>
            <p:cNvSpPr>
              <a:spLocks noChangeShapeType="1"/>
            </p:cNvSpPr>
            <p:nvPr/>
          </p:nvSpPr>
          <p:spPr bwMode="auto">
            <a:xfrm flipV="1">
              <a:off x="2688" y="1680"/>
              <a:ext cx="1824" cy="17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11025" name="Line 17"/>
            <p:cNvSpPr>
              <a:spLocks noChangeShapeType="1"/>
            </p:cNvSpPr>
            <p:nvPr/>
          </p:nvSpPr>
          <p:spPr bwMode="auto">
            <a:xfrm flipH="1" flipV="1">
              <a:off x="2352" y="1680"/>
              <a:ext cx="1920" cy="17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11026" name="Line 18"/>
            <p:cNvSpPr>
              <a:spLocks noChangeShapeType="1"/>
            </p:cNvSpPr>
            <p:nvPr/>
          </p:nvSpPr>
          <p:spPr bwMode="auto">
            <a:xfrm>
              <a:off x="4512" y="1680"/>
              <a:ext cx="1008" cy="17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11027" name="Line 19"/>
            <p:cNvSpPr>
              <a:spLocks noChangeShapeType="1"/>
            </p:cNvSpPr>
            <p:nvPr/>
          </p:nvSpPr>
          <p:spPr bwMode="auto">
            <a:xfrm>
              <a:off x="2352" y="1680"/>
              <a:ext cx="3168" cy="17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</p:grp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812602" y="3356992"/>
            <a:ext cx="8743950" cy="13620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sz="6000" dirty="0" smtClean="0">
                <a:solidFill>
                  <a:schemeClr val="accent3"/>
                </a:solidFill>
              </a:rPr>
              <a:t>認識海洋性貧血</a:t>
            </a:r>
            <a:endParaRPr lang="zh-TW" sz="6000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dirty="0" smtClean="0"/>
              <a:t>血液組成</a:t>
            </a:r>
          </a:p>
        </p:txBody>
      </p:sp>
      <p:sp>
        <p:nvSpPr>
          <p:cNvPr id="15363" name="Rectangle 4"/>
          <p:cNvSpPr>
            <a:spLocks noGrp="1" noChangeArrowheads="1"/>
          </p:cNvSpPr>
          <p:nvPr>
            <p:ph idx="1"/>
          </p:nvPr>
        </p:nvSpPr>
        <p:spPr>
          <a:xfrm>
            <a:off x="823020" y="1268760"/>
            <a:ext cx="8856984" cy="5040559"/>
          </a:xfrm>
        </p:spPr>
        <p:txBody>
          <a:bodyPr/>
          <a:lstStyle/>
          <a:p>
            <a:r>
              <a:rPr lang="zh-TW" altLang="en-US" dirty="0" smtClean="0"/>
              <a:t>血液是由血球和血漿所組成。</a:t>
            </a:r>
          </a:p>
          <a:p>
            <a:r>
              <a:rPr lang="zh-TW" altLang="en-US" dirty="0" smtClean="0"/>
              <a:t>血球包括紅血球、白血球和血小板，其中白血球又分為中性球、嗜酸性球、嗜鹼性球、單核球、淋巴球五種。</a:t>
            </a:r>
          </a:p>
          <a:p>
            <a:r>
              <a:rPr lang="zh-TW" altLang="en-US" dirty="0" smtClean="0"/>
              <a:t>所有血球都是由骨髓中的幹細胞分化而來。</a:t>
            </a:r>
          </a:p>
          <a:p>
            <a:r>
              <a:rPr lang="zh-TW" altLang="en-US" dirty="0" smtClean="0"/>
              <a:t>血漿中含有各種凝血因子、酵素、白蛋白、免疫抗體及各種化學物質。</a:t>
            </a:r>
          </a:p>
          <a:p>
            <a:endParaRPr lang="en-US" altLang="zh-TW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TW" dirty="0" smtClean="0">
                <a:solidFill>
                  <a:schemeClr val="accent3"/>
                </a:solidFill>
              </a:rPr>
              <a:t>如何診斷貧血</a:t>
            </a:r>
            <a:r>
              <a:rPr lang="zh-TW" altLang="en-US" dirty="0" smtClean="0">
                <a:solidFill>
                  <a:schemeClr val="accent3"/>
                </a:solidFill>
              </a:rPr>
              <a:t>？</a:t>
            </a:r>
            <a:endParaRPr lang="zh-TW" dirty="0" smtClean="0">
              <a:solidFill>
                <a:schemeClr val="accent3"/>
              </a:solidFill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822325" y="1268760"/>
            <a:ext cx="8858250" cy="5039965"/>
          </a:xfrm>
        </p:spPr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zh-TW" altLang="en-US" dirty="0" smtClean="0"/>
              <a:t>家族史、病史</a:t>
            </a:r>
          </a:p>
          <a:p>
            <a:pPr eaLnBrk="1" hangingPunct="1">
              <a:spcAft>
                <a:spcPts val="1200"/>
              </a:spcAft>
            </a:pPr>
            <a:r>
              <a:rPr lang="zh-TW" altLang="en-US" dirty="0" smtClean="0"/>
              <a:t>如何發病</a:t>
            </a:r>
            <a:r>
              <a:rPr lang="en-US" altLang="zh-TW" dirty="0" smtClean="0"/>
              <a:t>? </a:t>
            </a:r>
            <a:r>
              <a:rPr lang="zh-TW" altLang="en-US" dirty="0" smtClean="0"/>
              <a:t>有無其它的症狀</a:t>
            </a:r>
            <a:r>
              <a:rPr lang="en-US" altLang="zh-TW" dirty="0" smtClean="0"/>
              <a:t>?</a:t>
            </a:r>
          </a:p>
          <a:p>
            <a:pPr eaLnBrk="1" hangingPunct="1">
              <a:spcAft>
                <a:spcPts val="1200"/>
              </a:spcAft>
            </a:pPr>
            <a:r>
              <a:rPr lang="zh-TW" altLang="en-US" dirty="0" smtClean="0"/>
              <a:t>理學檢查</a:t>
            </a:r>
          </a:p>
          <a:p>
            <a:pPr eaLnBrk="1" hangingPunct="1">
              <a:spcAft>
                <a:spcPts val="1200"/>
              </a:spcAft>
            </a:pPr>
            <a:r>
              <a:rPr lang="zh-TW" altLang="en-US" dirty="0" smtClean="0"/>
              <a:t>實驗檢查 </a:t>
            </a:r>
            <a:r>
              <a:rPr lang="en-US" altLang="zh-TW" dirty="0" smtClean="0"/>
              <a:t>(</a:t>
            </a:r>
            <a:r>
              <a:rPr lang="zh-TW" altLang="en-US" dirty="0" smtClean="0"/>
              <a:t>抽血</a:t>
            </a:r>
            <a:r>
              <a:rPr lang="en-US" altLang="zh-TW" dirty="0" smtClean="0"/>
              <a:t>)</a:t>
            </a:r>
          </a:p>
          <a:p>
            <a:pPr eaLnBrk="1" hangingPunct="1">
              <a:spcAft>
                <a:spcPts val="1200"/>
              </a:spcAft>
            </a:pPr>
            <a:r>
              <a:rPr lang="zh-TW" altLang="en-US" dirty="0" smtClean="0"/>
              <a:t>治療性診斷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dirty="0" smtClean="0"/>
              <a:t>海洋性貧血的分類及發生率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altLang="zh-TW" dirty="0" smtClean="0"/>
              <a:t>α</a:t>
            </a:r>
            <a:r>
              <a:rPr lang="zh-TW" altLang="en-US" dirty="0" smtClean="0"/>
              <a:t>型</a:t>
            </a:r>
            <a:r>
              <a:rPr lang="en-US" altLang="zh-TW" dirty="0" smtClean="0"/>
              <a:t>(</a:t>
            </a:r>
            <a:r>
              <a:rPr lang="zh-TW" altLang="en-US" dirty="0" smtClean="0"/>
              <a:t>甲型</a:t>
            </a:r>
            <a:r>
              <a:rPr lang="en-US" altLang="zh-TW" dirty="0" smtClean="0"/>
              <a:t>)</a:t>
            </a:r>
            <a:r>
              <a:rPr lang="zh-TW" altLang="en-US" dirty="0" smtClean="0"/>
              <a:t>海洋性貧血：台灣約佔全人口 </a:t>
            </a:r>
            <a:r>
              <a:rPr lang="en-US" altLang="zh-TW" dirty="0" smtClean="0"/>
              <a:t>4%</a:t>
            </a:r>
          </a:p>
          <a:p>
            <a:pPr>
              <a:spcAft>
                <a:spcPts val="1200"/>
              </a:spcAft>
            </a:pPr>
            <a:r>
              <a:rPr lang="en-US" altLang="zh-TW" dirty="0" smtClean="0"/>
              <a:t>β</a:t>
            </a:r>
            <a:r>
              <a:rPr lang="zh-TW" altLang="en-US" dirty="0" smtClean="0"/>
              <a:t>型</a:t>
            </a:r>
            <a:r>
              <a:rPr lang="en-US" altLang="zh-TW" dirty="0" smtClean="0"/>
              <a:t>(</a:t>
            </a:r>
            <a:r>
              <a:rPr lang="zh-TW" altLang="en-US" dirty="0" smtClean="0"/>
              <a:t>乙型</a:t>
            </a:r>
            <a:r>
              <a:rPr lang="en-US" altLang="zh-TW" dirty="0" smtClean="0"/>
              <a:t>)</a:t>
            </a:r>
            <a:r>
              <a:rPr lang="zh-TW" altLang="en-US" dirty="0" smtClean="0"/>
              <a:t>海洋性貧血：台灣約佔全人口 </a:t>
            </a:r>
            <a:r>
              <a:rPr lang="en-US" altLang="zh-TW" dirty="0" smtClean="0"/>
              <a:t>2%</a:t>
            </a:r>
          </a:p>
          <a:p>
            <a:pPr>
              <a:spcAft>
                <a:spcPts val="1200"/>
              </a:spcAft>
            </a:pPr>
            <a:r>
              <a:rPr lang="zh-TW" altLang="en-US" dirty="0" smtClean="0"/>
              <a:t>其他型海洋性貧血：台灣少見</a:t>
            </a:r>
          </a:p>
          <a:p>
            <a:endParaRPr lang="en-US" altLang="zh-TW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dirty="0" smtClean="0"/>
              <a:t>何謂輕型、重型海洋性貧血</a:t>
            </a:r>
            <a:endParaRPr lang="en-US" altLang="zh-TW" dirty="0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輕型：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帶有海洋性貧血的基因，輕微貧血，對生活沒有影響，不需治療。</a:t>
            </a:r>
            <a:endParaRPr lang="en-US" altLang="zh-TW" dirty="0" smtClean="0"/>
          </a:p>
          <a:p>
            <a:pPr lvl="1"/>
            <a:endParaRPr lang="en-US" altLang="zh-TW" dirty="0" smtClean="0"/>
          </a:p>
          <a:p>
            <a:r>
              <a:rPr lang="zh-TW" altLang="en-US" dirty="0" smtClean="0"/>
              <a:t>重型：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由父母雙方遺傳到同型的海洋性貧血，嚴重貧血需定期輸血及排鐵治療。</a:t>
            </a:r>
          </a:p>
          <a:p>
            <a:pPr lvl="1"/>
            <a:endParaRPr lang="zh-TW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TW" dirty="0" smtClean="0">
                <a:solidFill>
                  <a:schemeClr val="accent3"/>
                </a:solidFill>
              </a:rPr>
              <a:t>什麼是輕型貧血</a:t>
            </a:r>
            <a:r>
              <a:rPr lang="zh-TW" altLang="en-US" dirty="0" smtClean="0">
                <a:solidFill>
                  <a:schemeClr val="accent3"/>
                </a:solidFill>
              </a:rPr>
              <a:t> </a:t>
            </a:r>
            <a:r>
              <a:rPr lang="en-US" altLang="zh-TW" dirty="0" smtClean="0">
                <a:solidFill>
                  <a:schemeClr val="accent3"/>
                </a:solidFill>
              </a:rPr>
              <a:t>(</a:t>
            </a:r>
            <a:r>
              <a:rPr lang="zh-TW" dirty="0" smtClean="0">
                <a:solidFill>
                  <a:schemeClr val="accent3"/>
                </a:solidFill>
              </a:rPr>
              <a:t>帶因者</a:t>
            </a:r>
            <a:r>
              <a:rPr lang="en-US" altLang="zh-TW" dirty="0" smtClean="0">
                <a:solidFill>
                  <a:schemeClr val="accent3"/>
                </a:solidFill>
              </a:rPr>
              <a:t>) 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822325" y="1268760"/>
            <a:ext cx="8858250" cy="5039965"/>
          </a:xfrm>
        </p:spPr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zh-TW" altLang="en-US" dirty="0" smtClean="0"/>
              <a:t>輕型地中海貧血大部份是沒有任何的症狀，患者的身體攜帶著地中海貧血的基因，所以又叫做「地中海貧血基因攜帶者」簡稱「帶因者」 。</a:t>
            </a:r>
          </a:p>
          <a:p>
            <a:pPr eaLnBrk="1" hangingPunct="1">
              <a:spcAft>
                <a:spcPts val="1200"/>
              </a:spcAft>
            </a:pPr>
            <a:r>
              <a:rPr lang="zh-TW" altLang="en-US" dirty="0" smtClean="0"/>
              <a:t>因為帶因者沒有症狀，所以常不知道有地中海貧血的因子，一旦父母雙方皆為帶因者，生下的小孩就有</a:t>
            </a:r>
            <a:r>
              <a:rPr lang="en-US" altLang="zh-TW" dirty="0" smtClean="0"/>
              <a:t>1/4</a:t>
            </a:r>
            <a:r>
              <a:rPr lang="zh-TW" altLang="en-US" dirty="0" smtClean="0"/>
              <a:t>的機會罹患重型地中海貧血</a:t>
            </a:r>
            <a:endParaRPr lang="en-US" altLang="zh-TW" dirty="0" smtClean="0"/>
          </a:p>
          <a:p>
            <a:pPr eaLnBrk="1" hangingPunct="1">
              <a:spcAft>
                <a:spcPts val="1200"/>
              </a:spcAft>
            </a:pPr>
            <a:r>
              <a:rPr lang="zh-TW" altLang="en-US" dirty="0" smtClean="0"/>
              <a:t>經由篩檢找出帶因者，以預防重型貧血病患的出生，是很重要的課題。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TW" dirty="0" smtClean="0">
                <a:solidFill>
                  <a:schemeClr val="accent3"/>
                </a:solidFill>
              </a:rPr>
              <a:t>什麼是重型貧血</a:t>
            </a:r>
            <a:r>
              <a:rPr lang="zh-TW" altLang="en-US" dirty="0" smtClean="0">
                <a:solidFill>
                  <a:schemeClr val="accent3"/>
                </a:solidFill>
              </a:rPr>
              <a:t>？</a:t>
            </a:r>
            <a:r>
              <a:rPr lang="zh-TW" dirty="0" smtClean="0">
                <a:solidFill>
                  <a:schemeClr val="accent3"/>
                </a:solidFill>
              </a:rPr>
              <a:t> 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822324" y="1268760"/>
            <a:ext cx="9217719" cy="5256584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zh-TW" altLang="en-US" sz="2800" b="1" dirty="0" smtClean="0"/>
              <a:t>甲型重型地中海貧血</a:t>
            </a:r>
            <a:r>
              <a:rPr lang="zh-TW" altLang="en-US" sz="2800" dirty="0" smtClean="0"/>
              <a:t>：</a:t>
            </a:r>
            <a:endParaRPr lang="en-US" altLang="zh-TW" sz="2800" dirty="0" smtClean="0"/>
          </a:p>
          <a:p>
            <a:pPr lvl="1" eaLnBrk="1" hangingPunct="1">
              <a:spcBef>
                <a:spcPts val="0"/>
              </a:spcBef>
              <a:spcAft>
                <a:spcPts val="1200"/>
              </a:spcAft>
            </a:pPr>
            <a:r>
              <a:rPr lang="zh-TW" altLang="en-US" sz="2400" dirty="0" smtClean="0"/>
              <a:t>嬰兒會因胎兒水腫而流產或出生不久就會死亡。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zh-TW" altLang="en-US" sz="2800" b="1" dirty="0" smtClean="0"/>
              <a:t>乙型重型地中海貧血</a:t>
            </a:r>
            <a:r>
              <a:rPr lang="zh-TW" altLang="en-US" sz="2800" dirty="0" smtClean="0"/>
              <a:t>：</a:t>
            </a:r>
          </a:p>
          <a:p>
            <a:pPr lvl="1" eaLnBrk="1" hangingPunct="1">
              <a:spcBef>
                <a:spcPts val="0"/>
              </a:spcBef>
              <a:spcAft>
                <a:spcPts val="1200"/>
              </a:spcAft>
            </a:pPr>
            <a:r>
              <a:rPr lang="zh-TW" altLang="en-US" sz="2200" dirty="0" smtClean="0"/>
              <a:t>剛出生時嬰兒是正常的，沒有任何的症狀；但是漸漸地到了三到六個月大時，會產生臉色蒼白、食慾不振、活力變差</a:t>
            </a:r>
            <a:r>
              <a:rPr lang="en-US" altLang="zh-TW" sz="2200" dirty="0" smtClean="0"/>
              <a:t>…</a:t>
            </a:r>
            <a:r>
              <a:rPr lang="zh-TW" altLang="en-US" sz="2200" dirty="0" smtClean="0"/>
              <a:t>等貧血的症狀。</a:t>
            </a:r>
          </a:p>
          <a:p>
            <a:pPr lvl="1" eaLnBrk="1" hangingPunct="1">
              <a:spcBef>
                <a:spcPts val="0"/>
              </a:spcBef>
              <a:spcAft>
                <a:spcPts val="1200"/>
              </a:spcAft>
            </a:pPr>
            <a:r>
              <a:rPr lang="zh-TW" altLang="en-US" sz="2200" dirty="0" smtClean="0"/>
              <a:t>六個月後，肝臟、脾臟腫大；之後骨骼變形，尤其是臉骨，如額骨、顴骨突出、塌鼻、上顎突出、暴牙；生長發育受到阻礙，如不治療，一般在</a:t>
            </a:r>
            <a:r>
              <a:rPr lang="en-US" altLang="zh-TW" sz="2200" dirty="0" smtClean="0"/>
              <a:t>5</a:t>
            </a:r>
            <a:r>
              <a:rPr lang="zh-TW" altLang="en-US" sz="2200" dirty="0" smtClean="0"/>
              <a:t>歲死亡。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zh-TW" altLang="en-US" sz="2800" b="1" dirty="0" smtClean="0"/>
              <a:t>變異血紅素</a:t>
            </a:r>
            <a:r>
              <a:rPr lang="en-US" altLang="zh-TW" sz="2800" b="1" dirty="0" smtClean="0"/>
              <a:t>E</a:t>
            </a:r>
            <a:r>
              <a:rPr lang="zh-TW" altLang="en-US" sz="2800" b="1" dirty="0" smtClean="0"/>
              <a:t>和乙型地中海貧血的複合型</a:t>
            </a:r>
            <a:r>
              <a:rPr lang="zh-TW" altLang="en-US" sz="2800" dirty="0" smtClean="0"/>
              <a:t>，如血紅素</a:t>
            </a:r>
            <a:r>
              <a:rPr lang="en-US" altLang="zh-TW" sz="2800" dirty="0" smtClean="0"/>
              <a:t>E/</a:t>
            </a:r>
            <a:r>
              <a:rPr lang="zh-TW" altLang="en-US" sz="2800" dirty="0" smtClean="0"/>
              <a:t>乙型地中海貧血症：</a:t>
            </a:r>
            <a:endParaRPr lang="en-US" altLang="zh-TW" sz="2800" dirty="0" smtClean="0"/>
          </a:p>
          <a:p>
            <a:pPr lvl="1" eaLnBrk="1" hangingPunct="1">
              <a:spcBef>
                <a:spcPts val="0"/>
              </a:spcBef>
              <a:spcAft>
                <a:spcPts val="1200"/>
              </a:spcAft>
            </a:pPr>
            <a:r>
              <a:rPr lang="zh-TW" altLang="en-US" sz="2400" dirty="0" smtClean="0"/>
              <a:t>它們的臨床表現常和乙型重度地中海貧血一樣嚴重。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smtClean="0">
                <a:solidFill>
                  <a:schemeClr val="accent3"/>
                </a:solidFill>
              </a:rPr>
              <a:t>海洋性貧血的診斷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822325" y="1412875"/>
            <a:ext cx="8858250" cy="4895850"/>
          </a:xfrm>
        </p:spPr>
        <p:txBody>
          <a:bodyPr/>
          <a:lstStyle/>
          <a:p>
            <a:pPr eaLnBrk="1" hangingPunct="1"/>
            <a:r>
              <a:rPr lang="zh-TW" altLang="en-US" smtClean="0"/>
              <a:t>診斷上有很多的「陷阱」，要找小兒血液專科的醫師</a:t>
            </a:r>
          </a:p>
          <a:p>
            <a:pPr lvl="1" eaLnBrk="1" hangingPunct="1"/>
            <a:r>
              <a:rPr lang="zh-TW" altLang="en-US" smtClean="0"/>
              <a:t>陷阱：</a:t>
            </a:r>
            <a:r>
              <a:rPr lang="en-US" altLang="zh-TW" smtClean="0"/>
              <a:t> </a:t>
            </a:r>
            <a:r>
              <a:rPr lang="zh-TW" altLang="en-US" smtClean="0"/>
              <a:t>應有家族史，但為什麼沒有？</a:t>
            </a:r>
            <a:endParaRPr lang="en-US" altLang="zh-TW" smtClean="0"/>
          </a:p>
          <a:p>
            <a:pPr eaLnBrk="1" hangingPunct="1"/>
            <a:r>
              <a:rPr lang="zh-TW" altLang="en-US" smtClean="0"/>
              <a:t>小孩的血液正常值和大人不同？</a:t>
            </a:r>
            <a:endParaRPr lang="en-US" altLang="zh-TW" smtClean="0"/>
          </a:p>
          <a:p>
            <a:pPr eaLnBrk="1" hangingPunct="1"/>
            <a:r>
              <a:rPr lang="zh-TW" altLang="en-US" smtClean="0"/>
              <a:t>和「缺鐵性貧血」不容易區分</a:t>
            </a:r>
          </a:p>
          <a:p>
            <a:pPr eaLnBrk="1" hangingPunct="1"/>
            <a:r>
              <a:rPr lang="zh-TW" altLang="en-US" smtClean="0"/>
              <a:t>有正常的「血紅素電泳」報告？</a:t>
            </a:r>
            <a:endParaRPr lang="en-US" altLang="zh-TW" smtClean="0"/>
          </a:p>
          <a:p>
            <a:pPr eaLnBrk="1" hangingPunct="1"/>
            <a:r>
              <a:rPr lang="zh-TW" altLang="en-US" smtClean="0"/>
              <a:t>其它型的海洋性貧血？</a:t>
            </a:r>
            <a:endParaRPr lang="en-US" altLang="zh-TW" smtClean="0"/>
          </a:p>
          <a:p>
            <a:pPr eaLnBrk="1" hangingPunct="1"/>
            <a:r>
              <a:rPr lang="zh-TW" altLang="en-US" smtClean="0"/>
              <a:t>一定要找專門的醫師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812602" y="3356992"/>
            <a:ext cx="8743950" cy="13620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sz="6000" dirty="0" smtClean="0">
                <a:solidFill>
                  <a:schemeClr val="accent3"/>
                </a:solidFill>
              </a:rPr>
              <a:t>海洋性貧血的的治療 </a:t>
            </a:r>
            <a:endParaRPr lang="zh-TW" sz="6000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zh-TW" dirty="0" smtClean="0"/>
              <a:t>如何治療輕型的海洋性貧血</a:t>
            </a:r>
            <a:r>
              <a:rPr lang="zh-TW" altLang="en-US" dirty="0" smtClean="0"/>
              <a:t>？</a:t>
            </a:r>
            <a:endParaRPr lang="zh-TW" dirty="0" smtClean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823020" y="1268760"/>
            <a:ext cx="8856984" cy="5040559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zh-TW" altLang="en-US" dirty="0" smtClean="0"/>
              <a:t>不會影響日常生活。</a:t>
            </a:r>
          </a:p>
          <a:p>
            <a:pPr>
              <a:spcAft>
                <a:spcPts val="1200"/>
              </a:spcAft>
            </a:pPr>
            <a:r>
              <a:rPr lang="zh-TW" altLang="en-US" dirty="0" smtClean="0"/>
              <a:t>不需補充特別的食物、食品和藥物。</a:t>
            </a:r>
          </a:p>
          <a:p>
            <a:pPr>
              <a:spcAft>
                <a:spcPts val="1200"/>
              </a:spcAft>
            </a:pPr>
            <a:r>
              <a:rPr lang="zh-TW" altLang="en-US" dirty="0" smtClean="0"/>
              <a:t>生小孩的對象要注意。</a:t>
            </a:r>
          </a:p>
          <a:p>
            <a:pPr lvl="1">
              <a:spcAft>
                <a:spcPts val="1200"/>
              </a:spcAft>
            </a:pPr>
            <a:r>
              <a:rPr lang="zh-TW" altLang="en-US" dirty="0" smtClean="0"/>
              <a:t>如生小孩的對象也是輕型的海洋性貧血帶因者，還是可以生小孩，但一定要做仔細的婚前和産前健康檢查。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823020" y="274638"/>
            <a:ext cx="8439330" cy="1498178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TW" dirty="0" smtClean="0">
                <a:solidFill>
                  <a:schemeClr val="accent3"/>
                </a:solidFill>
              </a:rPr>
              <a:t>如何治療「重型」</a:t>
            </a:r>
            <a:r>
              <a:rPr lang="en-US" altLang="zh-TW" dirty="0" smtClean="0">
                <a:solidFill>
                  <a:schemeClr val="accent3"/>
                </a:solidFill>
              </a:rPr>
              <a:t>β</a:t>
            </a:r>
            <a:r>
              <a:rPr lang="zh-TW" altLang="zh-TW" dirty="0" smtClean="0">
                <a:solidFill>
                  <a:schemeClr val="accent3"/>
                </a:solidFill>
              </a:rPr>
              <a:t>型</a:t>
            </a:r>
            <a:r>
              <a:rPr lang="en-US" altLang="zh-TW" dirty="0" smtClean="0">
                <a:solidFill>
                  <a:schemeClr val="accent3"/>
                </a:solidFill>
              </a:rPr>
              <a:t>(</a:t>
            </a:r>
            <a:r>
              <a:rPr lang="zh-TW" dirty="0" smtClean="0">
                <a:solidFill>
                  <a:schemeClr val="accent3"/>
                </a:solidFill>
              </a:rPr>
              <a:t>乙型</a:t>
            </a:r>
            <a:r>
              <a:rPr lang="en-US" altLang="zh-TW" dirty="0" smtClean="0">
                <a:solidFill>
                  <a:schemeClr val="accent3"/>
                </a:solidFill>
              </a:rPr>
              <a:t>)</a:t>
            </a:r>
            <a:br>
              <a:rPr lang="en-US" altLang="zh-TW" dirty="0" smtClean="0">
                <a:solidFill>
                  <a:schemeClr val="accent3"/>
                </a:solidFill>
              </a:rPr>
            </a:br>
            <a:r>
              <a:rPr lang="zh-TW" dirty="0" smtClean="0">
                <a:solidFill>
                  <a:schemeClr val="accent3"/>
                </a:solidFill>
              </a:rPr>
              <a:t>海洋性貧血</a:t>
            </a:r>
            <a:endParaRPr lang="en-US" altLang="zh-TW" dirty="0" smtClean="0">
              <a:solidFill>
                <a:schemeClr val="accent3"/>
              </a:solidFill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822325" y="1844675"/>
            <a:ext cx="8858250" cy="4464050"/>
          </a:xfrm>
        </p:spPr>
        <p:txBody>
          <a:bodyPr rtlCol="0">
            <a:normAutofit/>
          </a:bodyPr>
          <a:lstStyle/>
          <a:p>
            <a:pPr marL="514350" indent="-514350" eaLnBrk="1" fontAlgn="auto" hangingPunct="1">
              <a:buSzPct val="100000"/>
              <a:buFont typeface="+mj-lt"/>
              <a:buAutoNum type="arabicPeriod"/>
              <a:defRPr/>
            </a:pPr>
            <a:r>
              <a:rPr lang="zh-TW" altLang="en-US" dirty="0" smtClean="0"/>
              <a:t>傳統治療：</a:t>
            </a:r>
          </a:p>
          <a:p>
            <a:pPr marL="914400" lvl="1" indent="-514350" eaLnBrk="1" fontAlgn="auto" hangingPunct="1">
              <a:buSzPct val="100000"/>
              <a:buFont typeface="Wingdings 2"/>
              <a:buChar char=""/>
              <a:defRPr/>
            </a:pPr>
            <a:r>
              <a:rPr lang="zh-TW" altLang="en-US" dirty="0" smtClean="0"/>
              <a:t>定期輸血</a:t>
            </a:r>
          </a:p>
          <a:p>
            <a:pPr marL="914400" lvl="1" indent="-514350" eaLnBrk="1" fontAlgn="auto" hangingPunct="1">
              <a:buSzPct val="100000"/>
              <a:buFont typeface="Wingdings 2"/>
              <a:buChar char=""/>
              <a:defRPr/>
            </a:pPr>
            <a:r>
              <a:rPr lang="zh-TW" altLang="en-US" dirty="0" smtClean="0"/>
              <a:t>注射</a:t>
            </a:r>
            <a:r>
              <a:rPr lang="en-US" altLang="zh-TW" dirty="0" smtClean="0"/>
              <a:t>(</a:t>
            </a:r>
            <a:r>
              <a:rPr lang="zh-TW" altLang="en-US" dirty="0" smtClean="0"/>
              <a:t>口服</a:t>
            </a:r>
            <a:r>
              <a:rPr lang="en-US" altLang="zh-TW" dirty="0" smtClean="0"/>
              <a:t>)</a:t>
            </a:r>
            <a:r>
              <a:rPr lang="zh-TW" altLang="en-US" dirty="0" smtClean="0"/>
              <a:t>排鐵劑</a:t>
            </a:r>
          </a:p>
          <a:p>
            <a:pPr marL="914400" lvl="1" indent="-514350" eaLnBrk="1" fontAlgn="auto" hangingPunct="1">
              <a:buSzPct val="100000"/>
              <a:buFont typeface="Wingdings 2"/>
              <a:buChar char=""/>
              <a:defRPr/>
            </a:pPr>
            <a:r>
              <a:rPr lang="zh-TW" altLang="en-US" dirty="0" smtClean="0"/>
              <a:t>早期診斷和治療併發症</a:t>
            </a:r>
          </a:p>
          <a:p>
            <a:pPr marL="514350" indent="-514350" eaLnBrk="1" fontAlgn="auto" hangingPunct="1">
              <a:buSzPct val="100000"/>
              <a:buFont typeface="+mj-lt"/>
              <a:buAutoNum type="arabicPeriod"/>
              <a:defRPr/>
            </a:pPr>
            <a:r>
              <a:rPr lang="zh-TW" altLang="en-US" dirty="0" smtClean="0"/>
              <a:t>造血幹細胞移植</a:t>
            </a:r>
            <a:r>
              <a:rPr lang="en-US" altLang="zh-TW" dirty="0" smtClean="0"/>
              <a:t>(</a:t>
            </a:r>
            <a:r>
              <a:rPr lang="zh-TW" altLang="en-US" dirty="0" smtClean="0"/>
              <a:t>骨髓移植</a:t>
            </a:r>
            <a:r>
              <a:rPr lang="en-US" altLang="zh-TW" dirty="0" smtClean="0"/>
              <a:t>)</a:t>
            </a:r>
          </a:p>
          <a:p>
            <a:pPr marL="514350" indent="-514350" eaLnBrk="1" fontAlgn="auto" hangingPunct="1">
              <a:buSzPct val="100000"/>
              <a:buFont typeface="+mj-lt"/>
              <a:buAutoNum type="arabicPeriod"/>
              <a:defRPr/>
            </a:pPr>
            <a:r>
              <a:rPr lang="zh-TW" altLang="en-US" dirty="0" smtClean="0"/>
              <a:t>產前診斷</a:t>
            </a:r>
          </a:p>
          <a:p>
            <a:pPr eaLnBrk="1" fontAlgn="auto" hangingPunct="1">
              <a:buFont typeface="Wingdings 2"/>
              <a:buChar char=""/>
              <a:defRPr/>
            </a:pPr>
            <a:endParaRPr lang="en-US" altLang="zh-TW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TW" dirty="0" smtClean="0">
                <a:solidFill>
                  <a:schemeClr val="accent3"/>
                </a:solidFill>
              </a:rPr>
              <a:t>為什麼會鐵質過度沉積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822325" y="1412875"/>
            <a:ext cx="8858250" cy="4895850"/>
          </a:xfrm>
        </p:spPr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zh-TW" altLang="en-US" dirty="0" smtClean="0"/>
              <a:t>長期反覆輸血。</a:t>
            </a:r>
          </a:p>
          <a:p>
            <a:pPr eaLnBrk="1" hangingPunct="1">
              <a:spcAft>
                <a:spcPts val="1200"/>
              </a:spcAft>
            </a:pPr>
            <a:r>
              <a:rPr lang="zh-TW" altLang="en-US" dirty="0" smtClean="0"/>
              <a:t>腸道對鐵質的吸收大量增加鐵質過度沉積， 造成各種併發症，所以需使用排鐵劑。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dirty="0" smtClean="0"/>
              <a:t>何</a:t>
            </a:r>
            <a:r>
              <a:rPr lang="zh-TW" altLang="zh-TW" dirty="0" smtClean="0"/>
              <a:t>謂血液病</a:t>
            </a:r>
            <a:r>
              <a:rPr lang="zh-TW" altLang="en-US" dirty="0" smtClean="0"/>
              <a:t>？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3020" y="1268760"/>
            <a:ext cx="8856984" cy="5040559"/>
          </a:xfrm>
        </p:spPr>
        <p:txBody>
          <a:bodyPr/>
          <a:lstStyle/>
          <a:p>
            <a:r>
              <a:rPr lang="zh-TW" altLang="zh-TW" dirty="0" smtClean="0"/>
              <a:t>血液病就是指骨髓、血球或血漿異常所造成的疾病</a:t>
            </a:r>
            <a:r>
              <a:rPr lang="zh-TW" altLang="en-US" dirty="0" smtClean="0"/>
              <a:t>，包括：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貧血</a:t>
            </a:r>
          </a:p>
          <a:p>
            <a:pPr lvl="1"/>
            <a:r>
              <a:rPr lang="zh-TW" altLang="en-US" dirty="0" smtClean="0"/>
              <a:t>白血球異常</a:t>
            </a:r>
          </a:p>
          <a:p>
            <a:pPr lvl="1"/>
            <a:r>
              <a:rPr lang="zh-TW" altLang="en-US" dirty="0" smtClean="0"/>
              <a:t>出血傾向</a:t>
            </a:r>
          </a:p>
          <a:p>
            <a:pPr lvl="1"/>
            <a:r>
              <a:rPr lang="zh-TW" altLang="en-US" dirty="0" smtClean="0"/>
              <a:t>骨髓衰竭症候群</a:t>
            </a:r>
          </a:p>
          <a:p>
            <a:endParaRPr lang="zh-TW" alt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dirty="0" smtClean="0">
                <a:solidFill>
                  <a:schemeClr val="accent3"/>
                </a:solidFill>
              </a:rPr>
              <a:t>重度地中海貧血鐵沉積所造成的傷害</a:t>
            </a:r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3946525" y="1262063"/>
            <a:ext cx="10985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zh-TW" altLang="en-US">
                <a:solidFill>
                  <a:schemeClr val="bg2"/>
                </a:solidFill>
                <a:ea typeface="標楷體" pitchFamily="65" charset="-120"/>
              </a:rPr>
              <a:t>腦垂體</a:t>
            </a:r>
          </a:p>
        </p:txBody>
      </p:sp>
      <p:pic>
        <p:nvPicPr>
          <p:cNvPr id="43012" name="Picture 4" descr="thalass-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295400"/>
            <a:ext cx="3252788" cy="494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3" name="Line 5"/>
          <p:cNvSpPr>
            <a:spLocks noChangeShapeType="1"/>
          </p:cNvSpPr>
          <p:nvPr/>
        </p:nvSpPr>
        <p:spPr bwMode="auto">
          <a:xfrm flipV="1">
            <a:off x="4267200" y="1524000"/>
            <a:ext cx="1219200" cy="2286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5572125" y="1187450"/>
            <a:ext cx="1828800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zh-TW" altLang="en-US" sz="3600" b="1">
                <a:ea typeface="標楷體" pitchFamily="65" charset="-120"/>
              </a:rPr>
              <a:t>腦垂體</a:t>
            </a:r>
          </a:p>
        </p:txBody>
      </p:sp>
      <p:sp>
        <p:nvSpPr>
          <p:cNvPr id="43015" name="Line 7"/>
          <p:cNvSpPr>
            <a:spLocks noChangeShapeType="1"/>
          </p:cNvSpPr>
          <p:nvPr/>
        </p:nvSpPr>
        <p:spPr bwMode="auto">
          <a:xfrm>
            <a:off x="4064000" y="2060575"/>
            <a:ext cx="1498600" cy="2206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3016" name="Text Box 8"/>
          <p:cNvSpPr txBox="1">
            <a:spLocks noChangeArrowheads="1"/>
          </p:cNvSpPr>
          <p:nvPr/>
        </p:nvSpPr>
        <p:spPr bwMode="auto">
          <a:xfrm>
            <a:off x="5486400" y="1873250"/>
            <a:ext cx="2000250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zh-TW" altLang="en-US" sz="3600" b="1">
                <a:ea typeface="標楷體" pitchFamily="65" charset="-120"/>
              </a:rPr>
              <a:t>甲狀腺</a:t>
            </a:r>
          </a:p>
        </p:txBody>
      </p:sp>
      <p:sp>
        <p:nvSpPr>
          <p:cNvPr id="43017" name="Line 9"/>
          <p:cNvSpPr>
            <a:spLocks noChangeShapeType="1"/>
          </p:cNvSpPr>
          <p:nvPr/>
        </p:nvSpPr>
        <p:spPr bwMode="auto">
          <a:xfrm>
            <a:off x="3962400" y="2133600"/>
            <a:ext cx="1600200" cy="4572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3018" name="Text Box 10"/>
          <p:cNvSpPr txBox="1">
            <a:spLocks noChangeArrowheads="1"/>
          </p:cNvSpPr>
          <p:nvPr/>
        </p:nvSpPr>
        <p:spPr bwMode="auto">
          <a:xfrm>
            <a:off x="5572125" y="2362200"/>
            <a:ext cx="2265363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zh-TW" altLang="en-US" sz="3600" b="1">
                <a:ea typeface="標楷體" pitchFamily="65" charset="-120"/>
              </a:rPr>
              <a:t>副甲狀腺</a:t>
            </a:r>
            <a:endParaRPr lang="zh-TW" altLang="en-US" b="1">
              <a:ea typeface="標楷體" pitchFamily="65" charset="-120"/>
            </a:endParaRPr>
          </a:p>
        </p:txBody>
      </p:sp>
      <p:sp>
        <p:nvSpPr>
          <p:cNvPr id="43019" name="Line 11"/>
          <p:cNvSpPr>
            <a:spLocks noChangeShapeType="1"/>
          </p:cNvSpPr>
          <p:nvPr/>
        </p:nvSpPr>
        <p:spPr bwMode="auto">
          <a:xfrm>
            <a:off x="4114800" y="2743200"/>
            <a:ext cx="1447800" cy="7620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3020" name="Text Box 12"/>
          <p:cNvSpPr txBox="1">
            <a:spLocks noChangeArrowheads="1"/>
          </p:cNvSpPr>
          <p:nvPr/>
        </p:nvSpPr>
        <p:spPr bwMode="auto">
          <a:xfrm>
            <a:off x="5657850" y="3168650"/>
            <a:ext cx="1581150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zh-TW" altLang="en-US" sz="3600" b="1" dirty="0">
                <a:solidFill>
                  <a:srgbClr val="FF0000"/>
                </a:solidFill>
                <a:ea typeface="標楷體" pitchFamily="65" charset="-120"/>
              </a:rPr>
              <a:t>心臟</a:t>
            </a:r>
            <a:endParaRPr lang="zh-TW" altLang="en-US" sz="3600" b="1" dirty="0">
              <a:solidFill>
                <a:srgbClr val="FF0000"/>
              </a:solidFill>
            </a:endParaRPr>
          </a:p>
        </p:txBody>
      </p:sp>
      <p:sp>
        <p:nvSpPr>
          <p:cNvPr id="43021" name="Line 13"/>
          <p:cNvSpPr>
            <a:spLocks noChangeShapeType="1"/>
          </p:cNvSpPr>
          <p:nvPr/>
        </p:nvSpPr>
        <p:spPr bwMode="auto">
          <a:xfrm>
            <a:off x="3990975" y="3141663"/>
            <a:ext cx="1657350" cy="935037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3022" name="Text Box 14"/>
          <p:cNvSpPr txBox="1">
            <a:spLocks noChangeArrowheads="1"/>
          </p:cNvSpPr>
          <p:nvPr/>
        </p:nvSpPr>
        <p:spPr bwMode="auto">
          <a:xfrm>
            <a:off x="5657850" y="3716338"/>
            <a:ext cx="1236663" cy="6477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zh-TW" altLang="en-US" sz="3600" b="1" dirty="0">
                <a:ea typeface="標楷體" pitchFamily="65" charset="-120"/>
              </a:rPr>
              <a:t>肝臟</a:t>
            </a:r>
          </a:p>
        </p:txBody>
      </p:sp>
      <p:sp>
        <p:nvSpPr>
          <p:cNvPr id="43023" name="Line 15"/>
          <p:cNvSpPr>
            <a:spLocks noChangeShapeType="1"/>
          </p:cNvSpPr>
          <p:nvPr/>
        </p:nvSpPr>
        <p:spPr bwMode="auto">
          <a:xfrm>
            <a:off x="4135438" y="3500438"/>
            <a:ext cx="1427162" cy="1300162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3024" name="Text Box 16"/>
          <p:cNvSpPr txBox="1">
            <a:spLocks noChangeArrowheads="1"/>
          </p:cNvSpPr>
          <p:nvPr/>
        </p:nvSpPr>
        <p:spPr bwMode="auto">
          <a:xfrm>
            <a:off x="5657850" y="4464050"/>
            <a:ext cx="1236663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zh-TW" altLang="en-US" sz="3600" b="1">
                <a:ea typeface="標楷體" pitchFamily="65" charset="-120"/>
              </a:rPr>
              <a:t>胰臟</a:t>
            </a:r>
          </a:p>
        </p:txBody>
      </p:sp>
      <p:sp>
        <p:nvSpPr>
          <p:cNvPr id="43025" name="Line 17"/>
          <p:cNvSpPr>
            <a:spLocks noChangeShapeType="1"/>
          </p:cNvSpPr>
          <p:nvPr/>
        </p:nvSpPr>
        <p:spPr bwMode="auto">
          <a:xfrm>
            <a:off x="4135438" y="4076700"/>
            <a:ext cx="1504950" cy="14097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3026" name="Text Box 18"/>
          <p:cNvSpPr txBox="1">
            <a:spLocks noChangeArrowheads="1"/>
          </p:cNvSpPr>
          <p:nvPr/>
        </p:nvSpPr>
        <p:spPr bwMode="auto">
          <a:xfrm>
            <a:off x="5486400" y="5302250"/>
            <a:ext cx="1751013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zh-TW" altLang="en-US" sz="3600" b="1">
                <a:ea typeface="標楷體" pitchFamily="65" charset="-120"/>
              </a:rPr>
              <a:t>生殖器</a:t>
            </a:r>
            <a:endParaRPr lang="zh-TW" altLang="en-US"/>
          </a:p>
        </p:txBody>
      </p:sp>
      <p:sp>
        <p:nvSpPr>
          <p:cNvPr id="43027" name="Line 7"/>
          <p:cNvSpPr>
            <a:spLocks noChangeShapeType="1"/>
          </p:cNvSpPr>
          <p:nvPr/>
        </p:nvSpPr>
        <p:spPr bwMode="auto">
          <a:xfrm>
            <a:off x="3990975" y="2060575"/>
            <a:ext cx="1584325" cy="6477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3028" name="Line 7"/>
          <p:cNvSpPr>
            <a:spLocks noChangeShapeType="1"/>
          </p:cNvSpPr>
          <p:nvPr/>
        </p:nvSpPr>
        <p:spPr bwMode="auto">
          <a:xfrm>
            <a:off x="4135438" y="3141663"/>
            <a:ext cx="1584325" cy="7921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3029" name="Line 7"/>
          <p:cNvSpPr>
            <a:spLocks noChangeShapeType="1"/>
          </p:cNvSpPr>
          <p:nvPr/>
        </p:nvSpPr>
        <p:spPr bwMode="auto">
          <a:xfrm>
            <a:off x="4064000" y="3429000"/>
            <a:ext cx="1727200" cy="13684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3030" name="Line 7"/>
          <p:cNvSpPr>
            <a:spLocks noChangeShapeType="1"/>
          </p:cNvSpPr>
          <p:nvPr/>
        </p:nvSpPr>
        <p:spPr bwMode="auto">
          <a:xfrm>
            <a:off x="3990975" y="4005263"/>
            <a:ext cx="1657350" cy="15843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823020" y="274638"/>
            <a:ext cx="8424936" cy="99412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sz="3600" dirty="0" smtClean="0">
                <a:solidFill>
                  <a:schemeClr val="accent3"/>
                </a:solidFill>
              </a:rPr>
              <a:t>重度海洋性貧血會有那些身體上的問題</a:t>
            </a:r>
            <a:endParaRPr lang="en-US" altLang="zh-TW" sz="3600" dirty="0" smtClean="0">
              <a:solidFill>
                <a:schemeClr val="accent3"/>
              </a:solidFill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750888" y="1600200"/>
            <a:ext cx="4306887" cy="4525963"/>
          </a:xfrm>
        </p:spPr>
        <p:txBody>
          <a:bodyPr/>
          <a:lstStyle/>
          <a:p>
            <a:pPr marL="514350" indent="-514350" eaLnBrk="1" hangingPunct="1">
              <a:spcAft>
                <a:spcPts val="1200"/>
              </a:spcAft>
              <a:buSzPct val="100000"/>
              <a:buFont typeface="Times New Roman" pitchFamily="18" charset="0"/>
              <a:buAutoNum type="arabicPeriod"/>
            </a:pPr>
            <a:r>
              <a:rPr lang="zh-TW" altLang="en-US" dirty="0" smtClean="0"/>
              <a:t>心臟：</a:t>
            </a:r>
            <a:r>
              <a:rPr lang="en-US" altLang="zh-TW" dirty="0" smtClean="0"/>
              <a:t> </a:t>
            </a:r>
            <a:r>
              <a:rPr lang="zh-TW" altLang="en-US" dirty="0" smtClean="0"/>
              <a:t>鐵過度沉積</a:t>
            </a:r>
          </a:p>
          <a:p>
            <a:pPr marL="514350" indent="-514350" eaLnBrk="1" hangingPunct="1">
              <a:spcAft>
                <a:spcPts val="1200"/>
              </a:spcAft>
              <a:buSzPct val="100000"/>
              <a:buFont typeface="Times New Roman" pitchFamily="18" charset="0"/>
              <a:buAutoNum type="arabicPeriod"/>
            </a:pPr>
            <a:r>
              <a:rPr lang="zh-TW" altLang="en-US" dirty="0" smtClean="0"/>
              <a:t>肝臟：</a:t>
            </a:r>
            <a:r>
              <a:rPr lang="en-US" altLang="zh-TW" dirty="0" smtClean="0"/>
              <a:t> </a:t>
            </a:r>
            <a:r>
              <a:rPr lang="zh-TW" altLang="en-US" dirty="0" smtClean="0"/>
              <a:t>鐵沉積、肝炎</a:t>
            </a:r>
          </a:p>
          <a:p>
            <a:pPr marL="514350" indent="-514350" eaLnBrk="1" hangingPunct="1">
              <a:spcAft>
                <a:spcPts val="1200"/>
              </a:spcAft>
              <a:buSzPct val="100000"/>
              <a:buFont typeface="Times New Roman" pitchFamily="18" charset="0"/>
              <a:buAutoNum type="arabicPeriod"/>
            </a:pPr>
            <a:r>
              <a:rPr lang="zh-TW" altLang="en-US" dirty="0" smtClean="0"/>
              <a:t>脾臟：脾腫大</a:t>
            </a:r>
          </a:p>
          <a:p>
            <a:pPr marL="514350" indent="-514350" eaLnBrk="1" hangingPunct="1">
              <a:spcAft>
                <a:spcPts val="1200"/>
              </a:spcAft>
              <a:buSzPct val="100000"/>
              <a:buFont typeface="Times New Roman" pitchFamily="18" charset="0"/>
              <a:buAutoNum type="arabicPeriod"/>
            </a:pPr>
            <a:r>
              <a:rPr lang="zh-TW" altLang="en-US" dirty="0" smtClean="0"/>
              <a:t>骨骼：</a:t>
            </a:r>
            <a:r>
              <a:rPr lang="en-US" altLang="zh-TW" dirty="0" smtClean="0"/>
              <a:t> </a:t>
            </a:r>
            <a:r>
              <a:rPr lang="zh-TW" altLang="en-US" dirty="0" smtClean="0"/>
              <a:t>臉部骨變型、易骨折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half" idx="2"/>
          </p:nvPr>
        </p:nvSpPr>
        <p:spPr>
          <a:xfrm>
            <a:off x="5229225" y="1557338"/>
            <a:ext cx="4543425" cy="4525962"/>
          </a:xfrm>
        </p:spPr>
        <p:txBody>
          <a:bodyPr rtlCol="0">
            <a:normAutofit/>
          </a:bodyPr>
          <a:lstStyle/>
          <a:p>
            <a:pPr marL="514350" indent="-514350" eaLnBrk="1" fontAlgn="auto" hangingPunct="1">
              <a:spcAft>
                <a:spcPts val="1200"/>
              </a:spcAft>
              <a:buSzPct val="100000"/>
              <a:buFont typeface="+mj-lt"/>
              <a:buAutoNum type="arabicPeriod" startAt="5"/>
              <a:defRPr/>
            </a:pPr>
            <a:r>
              <a:rPr lang="zh-TW" altLang="en-US" dirty="0" smtClean="0"/>
              <a:t>皮膚：膚色變深</a:t>
            </a:r>
          </a:p>
          <a:p>
            <a:pPr marL="514350" indent="-514350" eaLnBrk="1" fontAlgn="auto" hangingPunct="1">
              <a:spcAft>
                <a:spcPts val="1200"/>
              </a:spcAft>
              <a:buSzPct val="100000"/>
              <a:buFont typeface="+mj-lt"/>
              <a:buAutoNum type="arabicPeriod" startAt="5"/>
              <a:defRPr/>
            </a:pPr>
            <a:r>
              <a:rPr lang="zh-TW" altLang="en-US" dirty="0" smtClean="0"/>
              <a:t>內分泌：甲狀腺、副甲狀腺、糖尿病</a:t>
            </a:r>
          </a:p>
          <a:p>
            <a:pPr marL="514350" indent="-514350" eaLnBrk="1" fontAlgn="auto" hangingPunct="1">
              <a:spcAft>
                <a:spcPts val="1200"/>
              </a:spcAft>
              <a:buSzPct val="100000"/>
              <a:buFont typeface="+mj-lt"/>
              <a:buAutoNum type="arabicPeriod" startAt="5"/>
              <a:defRPr/>
            </a:pPr>
            <a:r>
              <a:rPr lang="zh-TW" altLang="en-US" dirty="0" smtClean="0"/>
              <a:t>生長發育、青春期的問題</a:t>
            </a:r>
          </a:p>
          <a:p>
            <a:pPr marL="514350" indent="-514350" eaLnBrk="1" fontAlgn="auto" hangingPunct="1">
              <a:spcAft>
                <a:spcPts val="1200"/>
              </a:spcAft>
              <a:buSzPct val="100000"/>
              <a:buFont typeface="+mj-lt"/>
              <a:buAutoNum type="arabicPeriod" startAt="5"/>
              <a:defRPr/>
            </a:pPr>
            <a:r>
              <a:rPr lang="zh-TW" altLang="en-US" dirty="0" smtClean="0"/>
              <a:t>聽力、視力的問題</a:t>
            </a:r>
          </a:p>
          <a:p>
            <a:pPr eaLnBrk="1" fontAlgn="auto" hangingPunct="1">
              <a:buFont typeface="Wingdings 2"/>
              <a:buChar char=""/>
              <a:defRPr/>
            </a:pP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TW" dirty="0" smtClean="0">
                <a:solidFill>
                  <a:schemeClr val="accent3"/>
                </a:solidFill>
              </a:rPr>
              <a:t>心臟病變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822325" y="1268760"/>
            <a:ext cx="8858250" cy="5039965"/>
          </a:xfrm>
        </p:spPr>
        <p:txBody>
          <a:bodyPr/>
          <a:lstStyle/>
          <a:p>
            <a:pPr marL="514350" indent="-514350" eaLnBrk="1" hangingPunct="1">
              <a:lnSpc>
                <a:spcPct val="150000"/>
              </a:lnSpc>
              <a:buSzPct val="100000"/>
              <a:buFont typeface="Times New Roman" pitchFamily="18" charset="0"/>
              <a:buAutoNum type="arabicPeriod"/>
            </a:pPr>
            <a:r>
              <a:rPr lang="zh-TW" altLang="en-US" dirty="0" smtClean="0"/>
              <a:t>鬱血性心衰竭：為死亡主要原因</a:t>
            </a:r>
          </a:p>
          <a:p>
            <a:pPr marL="514350" indent="-514350" eaLnBrk="1" hangingPunct="1">
              <a:lnSpc>
                <a:spcPct val="150000"/>
              </a:lnSpc>
              <a:buSzPct val="100000"/>
              <a:buFont typeface="Times New Roman" pitchFamily="18" charset="0"/>
              <a:buAutoNum type="arabicPeriod"/>
            </a:pPr>
            <a:r>
              <a:rPr lang="zh-TW" altLang="en-US" dirty="0" smtClean="0"/>
              <a:t>心律不整</a:t>
            </a:r>
          </a:p>
          <a:p>
            <a:pPr lvl="1" eaLnBrk="1" hangingPunct="1">
              <a:lnSpc>
                <a:spcPct val="150000"/>
              </a:lnSpc>
            </a:pPr>
            <a:r>
              <a:rPr lang="zh-TW" altLang="en-US" dirty="0" smtClean="0"/>
              <a:t> 有心臟病變時，排鐵劑應持續靜脈給藥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TW" dirty="0" smtClean="0">
                <a:solidFill>
                  <a:schemeClr val="accent3"/>
                </a:solidFill>
              </a:rPr>
              <a:t>排鐵劑</a:t>
            </a:r>
            <a:r>
              <a:rPr lang="en-US" altLang="zh-TW" dirty="0" err="1" smtClean="0">
                <a:solidFill>
                  <a:schemeClr val="accent3"/>
                </a:solidFill>
              </a:rPr>
              <a:t>Desferol</a:t>
            </a:r>
            <a:r>
              <a:rPr lang="zh-TW" dirty="0" smtClean="0">
                <a:solidFill>
                  <a:schemeClr val="accent3"/>
                </a:solidFill>
              </a:rPr>
              <a:t>的使用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822325" y="1268760"/>
            <a:ext cx="8858250" cy="5039965"/>
          </a:xfrm>
        </p:spPr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zh-TW" altLang="en-US" dirty="0" smtClean="0"/>
              <a:t>何時開始：一般在</a:t>
            </a:r>
            <a:r>
              <a:rPr lang="en-US" altLang="zh-TW" dirty="0" smtClean="0"/>
              <a:t>10~20</a:t>
            </a:r>
            <a:r>
              <a:rPr lang="zh-TW" altLang="en-US" dirty="0" smtClean="0"/>
              <a:t>次輸血後，當含鐵蛋白 </a:t>
            </a:r>
            <a:r>
              <a:rPr lang="en-US" altLang="zh-TW" dirty="0" smtClean="0"/>
              <a:t>(</a:t>
            </a:r>
            <a:r>
              <a:rPr lang="en-US" altLang="zh-TW" dirty="0" err="1" smtClean="0"/>
              <a:t>ferritin</a:t>
            </a:r>
            <a:r>
              <a:rPr lang="en-US" altLang="zh-TW" dirty="0" smtClean="0"/>
              <a:t>&gt;1000 </a:t>
            </a:r>
            <a:r>
              <a:rPr lang="en-US" altLang="zh-TW" dirty="0" err="1" smtClean="0"/>
              <a:t>ng</a:t>
            </a:r>
            <a:r>
              <a:rPr lang="en-US" altLang="zh-TW" dirty="0" smtClean="0"/>
              <a:t>/ml)</a:t>
            </a:r>
            <a:r>
              <a:rPr lang="zh-TW" altLang="en-US" dirty="0" smtClean="0"/>
              <a:t>時。</a:t>
            </a:r>
          </a:p>
          <a:p>
            <a:pPr eaLnBrk="1" hangingPunct="1">
              <a:spcAft>
                <a:spcPts val="1200"/>
              </a:spcAft>
            </a:pPr>
            <a:r>
              <a:rPr lang="zh-TW" altLang="en-US" dirty="0" smtClean="0"/>
              <a:t>給予方式：每天皮下注射</a:t>
            </a:r>
            <a:r>
              <a:rPr lang="en-US" altLang="zh-TW" dirty="0" smtClean="0"/>
              <a:t>8~12</a:t>
            </a:r>
            <a:r>
              <a:rPr lang="zh-TW" altLang="en-US" dirty="0" smtClean="0"/>
              <a:t>小時。</a:t>
            </a:r>
          </a:p>
          <a:p>
            <a:pPr eaLnBrk="1" hangingPunct="1">
              <a:spcAft>
                <a:spcPts val="1200"/>
              </a:spcAft>
            </a:pPr>
            <a:r>
              <a:rPr lang="zh-TW" altLang="en-US" dirty="0" smtClean="0"/>
              <a:t>副作用：局部不適、視神經炎、聽力影響、影響生長發育。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graph-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6475" y="2852738"/>
            <a:ext cx="820896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Picture 3" descr="graph-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8538" y="4800600"/>
            <a:ext cx="8135937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6" name="Rectangle 4"/>
          <p:cNvSpPr>
            <a:spLocks noGrp="1" noChangeArrowheads="1"/>
          </p:cNvSpPr>
          <p:nvPr>
            <p:ph type="title"/>
          </p:nvPr>
        </p:nvSpPr>
        <p:spPr>
          <a:xfrm>
            <a:off x="823020" y="274638"/>
            <a:ext cx="8439330" cy="77809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smtClean="0">
                <a:solidFill>
                  <a:schemeClr val="accent3"/>
                </a:solidFill>
              </a:rPr>
              <a:t>排鐵劑</a:t>
            </a:r>
            <a:r>
              <a:rPr lang="en-US" altLang="zh-TW" smtClean="0">
                <a:solidFill>
                  <a:schemeClr val="accent3"/>
                </a:solidFill>
              </a:rPr>
              <a:t>(</a:t>
            </a:r>
            <a:r>
              <a:rPr lang="en-US" altLang="zh-TW" err="1" smtClean="0">
                <a:solidFill>
                  <a:schemeClr val="accent3"/>
                </a:solidFill>
              </a:rPr>
              <a:t>Desferal</a:t>
            </a:r>
            <a:r>
              <a:rPr lang="en-US" altLang="zh-TW" smtClean="0">
                <a:solidFill>
                  <a:schemeClr val="accent3"/>
                </a:solidFill>
              </a:rPr>
              <a:t>)</a:t>
            </a:r>
            <a:r>
              <a:rPr lang="zh-TW" altLang="zh-TW" smtClean="0">
                <a:solidFill>
                  <a:schemeClr val="accent3"/>
                </a:solidFill>
              </a:rPr>
              <a:t>的使用方法</a:t>
            </a:r>
            <a:endParaRPr lang="zh-TW" smtClean="0">
              <a:solidFill>
                <a:schemeClr val="accent3"/>
              </a:solidFill>
            </a:endParaRPr>
          </a:p>
        </p:txBody>
      </p:sp>
      <p:pic>
        <p:nvPicPr>
          <p:cNvPr id="47109" name="Picture 5" descr="graph-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17588" y="1082675"/>
            <a:ext cx="8208962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TW" dirty="0" smtClean="0">
                <a:solidFill>
                  <a:schemeClr val="accent3"/>
                </a:solidFill>
              </a:rPr>
              <a:t>口服排鐵劑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822325" y="1268413"/>
            <a:ext cx="8858250" cy="5040312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益處：因口服方便，故順從性高</a:t>
            </a:r>
          </a:p>
          <a:p>
            <a:pPr eaLnBrk="1" hangingPunct="1"/>
            <a:r>
              <a:rPr lang="zh-TW" altLang="en-US" dirty="0" smtClean="0"/>
              <a:t>副作用：</a:t>
            </a:r>
          </a:p>
          <a:p>
            <a:pPr marL="971550" lvl="1" indent="-514350" eaLnBrk="1" hangingPunct="1">
              <a:spcBef>
                <a:spcPct val="0"/>
              </a:spcBef>
              <a:buSzPct val="100000"/>
              <a:buFont typeface="Times New Roman" pitchFamily="18" charset="0"/>
              <a:buAutoNum type="arabicPeriod"/>
            </a:pPr>
            <a:r>
              <a:rPr lang="zh-TW" altLang="en-US" dirty="0" smtClean="0"/>
              <a:t>白血球減少 </a:t>
            </a:r>
            <a:endParaRPr lang="en-US" altLang="zh-TW" dirty="0" smtClean="0"/>
          </a:p>
          <a:p>
            <a:pPr marL="971550" lvl="1" indent="-514350" eaLnBrk="1" hangingPunct="1">
              <a:spcBef>
                <a:spcPct val="0"/>
              </a:spcBef>
              <a:buSzPct val="100000"/>
              <a:buFont typeface="Times New Roman" pitchFamily="18" charset="0"/>
              <a:buAutoNum type="arabicPeriod"/>
            </a:pPr>
            <a:r>
              <a:rPr lang="zh-TW" altLang="en-US" dirty="0" smtClean="0"/>
              <a:t>鋅缺乏</a:t>
            </a:r>
          </a:p>
          <a:p>
            <a:pPr marL="971550" lvl="1" indent="-514350" eaLnBrk="1" hangingPunct="1">
              <a:spcBef>
                <a:spcPct val="0"/>
              </a:spcBef>
              <a:buSzPct val="100000"/>
              <a:buFont typeface="Times New Roman" pitchFamily="18" charset="0"/>
              <a:buAutoNum type="arabicPeriod"/>
            </a:pPr>
            <a:r>
              <a:rPr lang="zh-TW" altLang="en-US" dirty="0" smtClean="0"/>
              <a:t>肝功能受損 </a:t>
            </a:r>
            <a:endParaRPr lang="en-US" altLang="zh-TW" dirty="0" smtClean="0"/>
          </a:p>
          <a:p>
            <a:pPr marL="971550" lvl="1" indent="-514350" eaLnBrk="1" hangingPunct="1">
              <a:spcBef>
                <a:spcPct val="0"/>
              </a:spcBef>
              <a:buSzPct val="100000"/>
              <a:buFont typeface="Times New Roman" pitchFamily="18" charset="0"/>
              <a:buAutoNum type="arabicPeriod"/>
            </a:pPr>
            <a:r>
              <a:rPr lang="zh-TW" altLang="en-US" dirty="0" smtClean="0"/>
              <a:t>腎功能受損</a:t>
            </a:r>
          </a:p>
          <a:p>
            <a:pPr marL="971550" lvl="1" indent="-514350" eaLnBrk="1" hangingPunct="1">
              <a:spcBef>
                <a:spcPct val="0"/>
              </a:spcBef>
              <a:buSzPct val="100000"/>
              <a:buFont typeface="Times New Roman" pitchFamily="18" charset="0"/>
              <a:buAutoNum type="arabicPeriod"/>
            </a:pPr>
            <a:r>
              <a:rPr lang="zh-TW" altLang="en-US" dirty="0" smtClean="0"/>
              <a:t>其它</a:t>
            </a:r>
            <a:r>
              <a:rPr lang="en-US" altLang="zh-TW" dirty="0" smtClean="0"/>
              <a:t>…</a:t>
            </a:r>
          </a:p>
          <a:p>
            <a:pPr eaLnBrk="1" hangingPunct="1"/>
            <a:r>
              <a:rPr lang="zh-TW" altLang="en-US" dirty="0" smtClean="0"/>
              <a:t>從心臟移除沈積的鐵，故改善心臟功能</a:t>
            </a:r>
            <a:r>
              <a:rPr lang="en-US" altLang="zh-TW" dirty="0" smtClean="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TW" dirty="0" smtClean="0">
                <a:solidFill>
                  <a:schemeClr val="accent3"/>
                </a:solidFill>
              </a:rPr>
              <a:t>地中海貧血存活與治療的關係</a:t>
            </a:r>
          </a:p>
        </p:txBody>
      </p:sp>
      <p:sp>
        <p:nvSpPr>
          <p:cNvPr id="49155" name="Text Box 8"/>
          <p:cNvSpPr txBox="1">
            <a:spLocks noChangeArrowheads="1"/>
          </p:cNvSpPr>
          <p:nvPr/>
        </p:nvSpPr>
        <p:spPr bwMode="auto">
          <a:xfrm>
            <a:off x="1828800" y="5486400"/>
            <a:ext cx="1555750" cy="4270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zh-TW" altLang="en-US" sz="22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年齡 </a:t>
            </a:r>
            <a:r>
              <a:rPr lang="en-US" altLang="zh-TW" sz="22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2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歲</a:t>
            </a:r>
            <a:r>
              <a:rPr lang="en-US" altLang="zh-TW" sz="22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</p:txBody>
      </p:sp>
      <p:sp>
        <p:nvSpPr>
          <p:cNvPr id="49156" name="Text Box 9"/>
          <p:cNvSpPr txBox="1">
            <a:spLocks noChangeArrowheads="1"/>
          </p:cNvSpPr>
          <p:nvPr/>
        </p:nvSpPr>
        <p:spPr bwMode="auto">
          <a:xfrm>
            <a:off x="3886200" y="5486400"/>
            <a:ext cx="47244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altLang="zh-TW"/>
              <a:t>  </a:t>
            </a:r>
            <a:r>
              <a:rPr lang="en-US" altLang="zh-TW">
                <a:solidFill>
                  <a:schemeClr val="bg1"/>
                </a:solidFill>
              </a:rPr>
              <a:t>5         10         15         20        25     </a:t>
            </a:r>
            <a:r>
              <a:rPr lang="en-US" altLang="zh-TW"/>
              <a:t>          </a:t>
            </a:r>
          </a:p>
        </p:txBody>
      </p:sp>
      <p:sp>
        <p:nvSpPr>
          <p:cNvPr id="49157" name="Text Box 10"/>
          <p:cNvSpPr txBox="1">
            <a:spLocks noChangeArrowheads="1"/>
          </p:cNvSpPr>
          <p:nvPr/>
        </p:nvSpPr>
        <p:spPr bwMode="auto">
          <a:xfrm>
            <a:off x="1752600" y="1447800"/>
            <a:ext cx="15557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zh-TW" altLang="en-US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存活率</a:t>
            </a:r>
            <a:r>
              <a:rPr lang="en-US" altLang="zh-TW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(%)</a:t>
            </a:r>
          </a:p>
        </p:txBody>
      </p:sp>
      <p:sp>
        <p:nvSpPr>
          <p:cNvPr id="49158" name="Text Box 11"/>
          <p:cNvSpPr txBox="1">
            <a:spLocks noChangeArrowheads="1"/>
          </p:cNvSpPr>
          <p:nvPr/>
        </p:nvSpPr>
        <p:spPr bwMode="auto">
          <a:xfrm>
            <a:off x="2362200" y="4572000"/>
            <a:ext cx="4889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TW" b="1">
                <a:solidFill>
                  <a:schemeClr val="bg1"/>
                </a:solidFill>
              </a:rPr>
              <a:t>20</a:t>
            </a:r>
          </a:p>
        </p:txBody>
      </p:sp>
      <p:sp>
        <p:nvSpPr>
          <p:cNvPr id="49159" name="Text Box 12"/>
          <p:cNvSpPr txBox="1">
            <a:spLocks noChangeArrowheads="1"/>
          </p:cNvSpPr>
          <p:nvPr/>
        </p:nvSpPr>
        <p:spPr bwMode="auto">
          <a:xfrm>
            <a:off x="2362200" y="3886200"/>
            <a:ext cx="4889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TW">
                <a:solidFill>
                  <a:schemeClr val="bg1"/>
                </a:solidFill>
              </a:rPr>
              <a:t>40</a:t>
            </a:r>
          </a:p>
        </p:txBody>
      </p:sp>
      <p:sp>
        <p:nvSpPr>
          <p:cNvPr id="49160" name="Text Box 13"/>
          <p:cNvSpPr txBox="1">
            <a:spLocks noChangeArrowheads="1"/>
          </p:cNvSpPr>
          <p:nvPr/>
        </p:nvSpPr>
        <p:spPr bwMode="auto">
          <a:xfrm>
            <a:off x="2362200" y="3276600"/>
            <a:ext cx="4889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TW">
                <a:solidFill>
                  <a:schemeClr val="bg1"/>
                </a:solidFill>
              </a:rPr>
              <a:t>60</a:t>
            </a:r>
          </a:p>
        </p:txBody>
      </p:sp>
      <p:sp>
        <p:nvSpPr>
          <p:cNvPr id="49161" name="Text Box 14"/>
          <p:cNvSpPr txBox="1">
            <a:spLocks noChangeArrowheads="1"/>
          </p:cNvSpPr>
          <p:nvPr/>
        </p:nvSpPr>
        <p:spPr bwMode="auto">
          <a:xfrm>
            <a:off x="2335213" y="2708275"/>
            <a:ext cx="4889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TW">
                <a:solidFill>
                  <a:schemeClr val="bg1"/>
                </a:solidFill>
              </a:rPr>
              <a:t>80</a:t>
            </a:r>
          </a:p>
        </p:txBody>
      </p:sp>
      <p:sp>
        <p:nvSpPr>
          <p:cNvPr id="49162" name="Text Box 15"/>
          <p:cNvSpPr txBox="1">
            <a:spLocks noChangeArrowheads="1"/>
          </p:cNvSpPr>
          <p:nvPr/>
        </p:nvSpPr>
        <p:spPr bwMode="auto">
          <a:xfrm>
            <a:off x="2209800" y="1981200"/>
            <a:ext cx="6413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TW">
                <a:solidFill>
                  <a:schemeClr val="bg1"/>
                </a:solidFill>
              </a:rPr>
              <a:t>100</a:t>
            </a:r>
          </a:p>
        </p:txBody>
      </p:sp>
      <p:grpSp>
        <p:nvGrpSpPr>
          <p:cNvPr id="49163" name="群組 20"/>
          <p:cNvGrpSpPr>
            <a:grpSpLocks/>
          </p:cNvGrpSpPr>
          <p:nvPr/>
        </p:nvGrpSpPr>
        <p:grpSpPr bwMode="auto">
          <a:xfrm>
            <a:off x="1638300" y="1268413"/>
            <a:ext cx="7010400" cy="5257800"/>
            <a:chOff x="1687513" y="907504"/>
            <a:chExt cx="7010400" cy="5257800"/>
          </a:xfrm>
        </p:grpSpPr>
        <p:pic>
          <p:nvPicPr>
            <p:cNvPr id="49166" name="Picture 3" descr="graph-6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87513" y="907504"/>
              <a:ext cx="7010400" cy="5257800"/>
            </a:xfrm>
            <a:prstGeom prst="rect">
              <a:avLst/>
            </a:prstGeom>
            <a:solidFill>
              <a:srgbClr val="CCCCFF"/>
            </a:solidFill>
            <a:ln w="9525">
              <a:solidFill>
                <a:srgbClr val="CCCCFF"/>
              </a:solidFill>
              <a:miter lim="800000"/>
              <a:headEnd/>
              <a:tailEnd/>
            </a:ln>
          </p:spPr>
        </p:pic>
        <p:sp>
          <p:nvSpPr>
            <p:cNvPr id="49167" name="Text Box 4"/>
            <p:cNvSpPr txBox="1">
              <a:spLocks noChangeArrowheads="1"/>
            </p:cNvSpPr>
            <p:nvPr/>
          </p:nvSpPr>
          <p:spPr bwMode="auto">
            <a:xfrm>
              <a:off x="6172200" y="1600200"/>
              <a:ext cx="1555750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zh-TW" altLang="en-US" b="1">
                  <a:solidFill>
                    <a:srgbClr val="CC0000"/>
                  </a:solidFill>
                  <a:latin typeface="標楷體" pitchFamily="65" charset="-120"/>
                  <a:ea typeface="標楷體" pitchFamily="65" charset="-120"/>
                </a:rPr>
                <a:t>輸血</a:t>
              </a:r>
              <a:r>
                <a:rPr lang="en-US" altLang="zh-TW" b="1">
                  <a:solidFill>
                    <a:srgbClr val="CC0000"/>
                  </a:solidFill>
                  <a:latin typeface="標楷體" pitchFamily="65" charset="-120"/>
                  <a:ea typeface="標楷體" pitchFamily="65" charset="-120"/>
                </a:rPr>
                <a:t>+</a:t>
              </a:r>
              <a:r>
                <a:rPr lang="zh-TW" altLang="en-US" b="1">
                  <a:solidFill>
                    <a:srgbClr val="CC0000"/>
                  </a:solidFill>
                  <a:latin typeface="標楷體" pitchFamily="65" charset="-120"/>
                  <a:ea typeface="標楷體" pitchFamily="65" charset="-120"/>
                </a:rPr>
                <a:t>排鐵</a:t>
              </a:r>
            </a:p>
          </p:txBody>
        </p:sp>
        <p:sp>
          <p:nvSpPr>
            <p:cNvPr id="49168" name="Line 5"/>
            <p:cNvSpPr>
              <a:spLocks noChangeShapeType="1"/>
            </p:cNvSpPr>
            <p:nvPr/>
          </p:nvSpPr>
          <p:spPr bwMode="auto">
            <a:xfrm flipH="1">
              <a:off x="5715000" y="1905000"/>
              <a:ext cx="381000" cy="22860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9169" name="Text Box 6"/>
            <p:cNvSpPr txBox="1">
              <a:spLocks noChangeArrowheads="1"/>
            </p:cNvSpPr>
            <p:nvPr/>
          </p:nvSpPr>
          <p:spPr bwMode="auto">
            <a:xfrm>
              <a:off x="7162800" y="3200400"/>
              <a:ext cx="793750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zh-TW" altLang="en-US" b="1">
                  <a:solidFill>
                    <a:srgbClr val="CC0000"/>
                  </a:solidFill>
                  <a:ea typeface="標楷體" pitchFamily="65" charset="-120"/>
                </a:rPr>
                <a:t>輸血</a:t>
              </a:r>
            </a:p>
          </p:txBody>
        </p:sp>
        <p:sp>
          <p:nvSpPr>
            <p:cNvPr id="49170" name="Line 7"/>
            <p:cNvSpPr>
              <a:spLocks noChangeShapeType="1"/>
            </p:cNvSpPr>
            <p:nvPr/>
          </p:nvSpPr>
          <p:spPr bwMode="auto">
            <a:xfrm flipH="1">
              <a:off x="6705600" y="3429000"/>
              <a:ext cx="457200" cy="15240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9171" name="Text Box 16"/>
            <p:cNvSpPr txBox="1">
              <a:spLocks noChangeArrowheads="1"/>
            </p:cNvSpPr>
            <p:nvPr/>
          </p:nvSpPr>
          <p:spPr bwMode="auto">
            <a:xfrm>
              <a:off x="4114800" y="3657600"/>
              <a:ext cx="1098550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zh-TW" altLang="en-US" b="1">
                  <a:solidFill>
                    <a:srgbClr val="CC0000"/>
                  </a:solidFill>
                  <a:ea typeface="標楷體" pitchFamily="65" charset="-120"/>
                </a:rPr>
                <a:t>不治療</a:t>
              </a:r>
              <a:endParaRPr lang="zh-TW" altLang="en-US">
                <a:solidFill>
                  <a:srgbClr val="CC0000"/>
                </a:solidFill>
              </a:endParaRPr>
            </a:p>
          </p:txBody>
        </p:sp>
        <p:sp>
          <p:nvSpPr>
            <p:cNvPr id="49172" name="Line 17"/>
            <p:cNvSpPr>
              <a:spLocks noChangeShapeType="1"/>
            </p:cNvSpPr>
            <p:nvPr/>
          </p:nvSpPr>
          <p:spPr bwMode="auto">
            <a:xfrm flipH="1">
              <a:off x="3657600" y="3962400"/>
              <a:ext cx="457200" cy="15240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49164" name="Line 18"/>
          <p:cNvSpPr>
            <a:spLocks noChangeShapeType="1"/>
          </p:cNvSpPr>
          <p:nvPr/>
        </p:nvSpPr>
        <p:spPr bwMode="auto">
          <a:xfrm flipV="1">
            <a:off x="1905000" y="5229225"/>
            <a:ext cx="6838950" cy="1047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9165" name="Line 19"/>
          <p:cNvSpPr>
            <a:spLocks noChangeShapeType="1"/>
          </p:cNvSpPr>
          <p:nvPr/>
        </p:nvSpPr>
        <p:spPr bwMode="auto">
          <a:xfrm>
            <a:off x="3200400" y="1981200"/>
            <a:ext cx="0" cy="335280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thalass-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0025" y="1412875"/>
            <a:ext cx="3673475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9" name="Picture 3" descr="thalass-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97525" y="1423988"/>
            <a:ext cx="3725863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TW" dirty="0" smtClean="0">
                <a:solidFill>
                  <a:schemeClr val="accent3"/>
                </a:solidFill>
              </a:rPr>
              <a:t>地中海貧血患者治療前後的比較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dirty="0" smtClean="0"/>
              <a:t>海洋性貧血的心理學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823020" y="1268760"/>
            <a:ext cx="8856984" cy="5040559"/>
          </a:xfrm>
        </p:spPr>
        <p:txBody>
          <a:bodyPr/>
          <a:lstStyle/>
          <a:p>
            <a:r>
              <a:rPr lang="en-US" altLang="zh-TW" dirty="0" smtClean="0"/>
              <a:t>1.</a:t>
            </a:r>
            <a:r>
              <a:rPr lang="zh-TW" altLang="en-US" dirty="0" smtClean="0"/>
              <a:t>兒童時期；</a:t>
            </a:r>
            <a:r>
              <a:rPr lang="en-US" altLang="zh-TW" dirty="0" smtClean="0"/>
              <a:t>2.</a:t>
            </a:r>
            <a:r>
              <a:rPr lang="zh-TW" altLang="en-US" dirty="0" smtClean="0"/>
              <a:t>青少年時期； </a:t>
            </a:r>
            <a:r>
              <a:rPr lang="en-US" altLang="zh-TW" dirty="0" smtClean="0"/>
              <a:t>3.</a:t>
            </a:r>
            <a:r>
              <a:rPr lang="zh-TW" altLang="en-US" dirty="0" smtClean="0"/>
              <a:t>成人時期</a:t>
            </a:r>
          </a:p>
          <a:p>
            <a:r>
              <a:rPr lang="zh-TW" altLang="en-US" dirty="0" smtClean="0"/>
              <a:t>海洋性貧血協會</a:t>
            </a:r>
          </a:p>
          <a:p>
            <a:r>
              <a:rPr lang="zh-TW" altLang="en-US" dirty="0" smtClean="0"/>
              <a:t>現在醫學的進步，重度海洋性貧血可視為一種「慢性病」</a:t>
            </a:r>
            <a:r>
              <a:rPr lang="en-US" altLang="zh-TW" dirty="0" smtClean="0"/>
              <a:t>(</a:t>
            </a:r>
            <a:r>
              <a:rPr lang="zh-TW" altLang="en-US" dirty="0" smtClean="0"/>
              <a:t>如高血壓，糖尿病</a:t>
            </a:r>
            <a:r>
              <a:rPr lang="en-US" altLang="zh-TW" dirty="0" smtClean="0"/>
              <a:t>)</a:t>
            </a:r>
            <a:r>
              <a:rPr lang="zh-TW" altLang="en-US" dirty="0" smtClean="0"/>
              <a:t>來治療</a:t>
            </a:r>
          </a:p>
          <a:p>
            <a:r>
              <a:rPr lang="zh-TW" altLang="en-US" dirty="0" smtClean="0"/>
              <a:t>只有自己看輕自己，別人不會因妳</a:t>
            </a:r>
            <a:r>
              <a:rPr lang="en-US" altLang="zh-TW" dirty="0" smtClean="0"/>
              <a:t>/</a:t>
            </a:r>
            <a:r>
              <a:rPr lang="zh-TW" altLang="en-US" dirty="0" smtClean="0"/>
              <a:t>你有海洋性貧血而看輕妳</a:t>
            </a:r>
            <a:r>
              <a:rPr lang="en-US" altLang="zh-TW" dirty="0" smtClean="0"/>
              <a:t>/</a:t>
            </a:r>
            <a:r>
              <a:rPr lang="zh-TW" altLang="en-US" dirty="0" smtClean="0"/>
              <a:t>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山仙台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10287000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TW" dirty="0" smtClean="0">
                <a:solidFill>
                  <a:schemeClr val="accent3"/>
                </a:solidFill>
              </a:rPr>
              <a:t>貧血 </a:t>
            </a:r>
            <a:r>
              <a:rPr lang="en-US" altLang="zh-TW" dirty="0" smtClean="0">
                <a:solidFill>
                  <a:schemeClr val="accent3"/>
                </a:solidFill>
              </a:rPr>
              <a:t>(Anemia)</a:t>
            </a:r>
            <a:endParaRPr lang="zh-TW" dirty="0">
              <a:solidFill>
                <a:schemeClr val="accent3"/>
              </a:solidFill>
            </a:endParaRPr>
          </a:p>
        </p:txBody>
      </p:sp>
      <p:sp>
        <p:nvSpPr>
          <p:cNvPr id="17411" name="文字版面配置區 2"/>
          <p:cNvSpPr>
            <a:spLocks noGrp="1"/>
          </p:cNvSpPr>
          <p:nvPr>
            <p:ph type="body" idx="1"/>
          </p:nvPr>
        </p:nvSpPr>
        <p:spPr>
          <a:xfrm>
            <a:off x="822325" y="1052513"/>
            <a:ext cx="8642350" cy="720725"/>
          </a:xfrm>
        </p:spPr>
        <p:txBody>
          <a:bodyPr/>
          <a:lstStyle/>
          <a:p>
            <a:pPr eaLnBrk="1" hangingPunct="1"/>
            <a:r>
              <a:rPr lang="zh-TW" altLang="en-US" sz="2000" dirty="0" smtClean="0"/>
              <a:t>貧血是指紅血球數目減少或血紅素降低，兒童的紅血球檢查正常值會隨年齡而不同，其正常值如下表：</a:t>
            </a: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822698" y="1893515"/>
          <a:ext cx="9073330" cy="4487813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088226"/>
                <a:gridCol w="582092"/>
                <a:gridCol w="582092"/>
                <a:gridCol w="582092"/>
                <a:gridCol w="582092"/>
                <a:gridCol w="582092"/>
                <a:gridCol w="582092"/>
                <a:gridCol w="582092"/>
                <a:gridCol w="582092"/>
                <a:gridCol w="582092"/>
                <a:gridCol w="582092"/>
                <a:gridCol w="582092"/>
                <a:gridCol w="582092"/>
              </a:tblGrid>
              <a:tr h="2639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　</a:t>
                      </a:r>
                      <a:endParaRPr lang="zh-TW" sz="1400" b="1" i="0" u="none" strike="noStrike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594" marR="6594" marT="6594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Hemoglobin</a:t>
                      </a:r>
                      <a:endParaRPr lang="zh-TW" sz="1400" b="1" i="0" u="none" strike="noStrike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594" marR="6594" marT="6594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err="1">
                          <a:latin typeface="微軟正黑體" pitchFamily="34" charset="-120"/>
                          <a:ea typeface="微軟正黑體" pitchFamily="34" charset="-120"/>
                        </a:rPr>
                        <a:t>Hematocrit</a:t>
                      </a:r>
                      <a:endParaRPr lang="zh-TW" sz="1400" b="1" i="0" u="none" strike="noStrike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594" marR="6594" marT="6594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Count </a:t>
                      </a:r>
                      <a:endParaRPr lang="zh-TW" sz="1400" b="1" i="0" u="none" strike="noStrike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594" marR="6594" marT="6594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MCV</a:t>
                      </a:r>
                      <a:endParaRPr lang="zh-TW" sz="1400" b="1" i="0" u="none" strike="noStrike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594" marR="6594" marT="6594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MCH</a:t>
                      </a:r>
                      <a:endParaRPr lang="zh-TW" sz="1400" b="1" i="0" u="none" strike="noStrike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594" marR="6594" marT="6594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MCHC</a:t>
                      </a:r>
                      <a:endParaRPr lang="zh-TW" sz="1400" b="1" i="0" u="none" strike="noStrike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594" marR="6594" marT="6594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639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　</a:t>
                      </a:r>
                      <a:endParaRPr lang="zh-TW" sz="1400" b="1" i="0" u="none" strike="noStrike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594" marR="6594" marT="6594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(g/d)</a:t>
                      </a:r>
                      <a:endParaRPr lang="zh-TW" sz="1400" b="1" i="0" u="none" strike="noStrike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594" marR="6594" marT="6594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(%)</a:t>
                      </a:r>
                      <a:endParaRPr lang="zh-TW" sz="1400" b="1" i="0" u="none" strike="noStrike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594" marR="6594" marT="6594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(1012/liter)</a:t>
                      </a:r>
                      <a:endParaRPr lang="zh-TW" sz="1400" b="1" i="0" u="none" strike="noStrike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594" marR="6594" marT="6594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(fl)</a:t>
                      </a:r>
                      <a:endParaRPr lang="zh-TW" sz="1400" b="1" i="0" u="none" strike="noStrike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594" marR="6594" marT="6594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(pg)</a:t>
                      </a:r>
                      <a:endParaRPr lang="zh-TW" sz="1400" b="1" i="0" u="none" strike="noStrike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594" marR="6594" marT="6594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(g/d)</a:t>
                      </a:r>
                      <a:endParaRPr lang="zh-TW" sz="1400" b="1" i="0" u="none" strike="noStrike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594" marR="6594" marT="6594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639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Age</a:t>
                      </a:r>
                      <a:endParaRPr lang="zh-TW" sz="1400" b="1" i="0" u="none" strike="noStrike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594" marR="6594" marT="6594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Mean-2SD</a:t>
                      </a:r>
                      <a:endParaRPr lang="zh-TW" sz="1400" b="1" i="0" u="none" strike="noStrike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594" marR="6594" marT="6594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Mean-2SD</a:t>
                      </a:r>
                      <a:endParaRPr lang="zh-TW" sz="1400" b="1" i="0" u="none" strike="noStrike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594" marR="6594" marT="6594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Mean-2SD</a:t>
                      </a:r>
                      <a:endParaRPr lang="zh-TW" sz="1400" b="1" i="0" u="none" strike="noStrike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594" marR="6594" marT="6594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Mean-SD</a:t>
                      </a:r>
                      <a:endParaRPr lang="zh-TW" sz="1400" b="1" i="0" u="none" strike="noStrike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594" marR="6594" marT="6594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Mean-2SD</a:t>
                      </a:r>
                      <a:endParaRPr lang="zh-TW" sz="1400" b="1" i="0" u="none" strike="noStrike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594" marR="6594" marT="6594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Mean-2SD</a:t>
                      </a:r>
                      <a:endParaRPr lang="zh-TW" sz="1400" b="1" i="0" u="none" strike="noStrike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594" marR="6594" marT="6594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639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Birth(cord blood)</a:t>
                      </a:r>
                      <a:endParaRPr lang="zh-TW" sz="1400" b="1" i="0" u="none" strike="noStrike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594" marR="6594" marT="6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16.5</a:t>
                      </a:r>
                      <a:endParaRPr lang="zh-TW" sz="1400" b="1" i="0" u="none" strike="noStrike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594" marR="6594" marT="6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13.5</a:t>
                      </a:r>
                      <a:endParaRPr lang="zh-TW" sz="1400" b="1" i="0" u="none" strike="noStrike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594" marR="6594" marT="6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51</a:t>
                      </a:r>
                      <a:endParaRPr lang="zh-TW" sz="1400" b="1" i="0" u="none" strike="noStrike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594" marR="6594" marT="6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42</a:t>
                      </a:r>
                      <a:endParaRPr lang="zh-TW" sz="1400" b="1" i="0" u="none" strike="noStrike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594" marR="6594" marT="6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4.7</a:t>
                      </a:r>
                      <a:endParaRPr lang="zh-TW" sz="1400" b="1" i="0" u="none" strike="noStrike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594" marR="6594" marT="6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3.9</a:t>
                      </a:r>
                      <a:endParaRPr lang="zh-TW" sz="1400" b="1" i="0" u="none" strike="noStrike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594" marR="6594" marT="6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108</a:t>
                      </a:r>
                      <a:endParaRPr lang="zh-TW" sz="1400" b="1" i="0" u="none" strike="noStrike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594" marR="6594" marT="6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98</a:t>
                      </a:r>
                      <a:endParaRPr lang="zh-TW" sz="1400" b="1" i="0" u="none" strike="noStrike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594" marR="6594" marT="6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34</a:t>
                      </a:r>
                      <a:endParaRPr lang="zh-TW" sz="1400" b="1" i="0" u="none" strike="noStrike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594" marR="6594" marT="6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31</a:t>
                      </a:r>
                      <a:endParaRPr lang="zh-TW" sz="1400" b="1" i="0" u="none" strike="noStrike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594" marR="6594" marT="6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33</a:t>
                      </a:r>
                      <a:endParaRPr lang="zh-TW" sz="1400" b="1" i="0" u="none" strike="noStrike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594" marR="6594" marT="6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30</a:t>
                      </a:r>
                      <a:endParaRPr lang="zh-TW" sz="1400" b="1" i="0" u="none" strike="noStrike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594" marR="6594" marT="6594" marB="0" anchor="ctr"/>
                </a:tc>
              </a:tr>
              <a:tr h="2639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1 to 3 days (capillary)</a:t>
                      </a:r>
                      <a:endParaRPr lang="zh-TW" sz="1400" b="1" i="0" u="none" strike="noStrike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594" marR="6594" marT="6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18.5</a:t>
                      </a:r>
                      <a:endParaRPr lang="zh-TW" sz="1400" b="1" i="0" u="none" strike="noStrike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594" marR="6594" marT="6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14.5</a:t>
                      </a:r>
                      <a:endParaRPr lang="zh-TW" sz="1400" b="1" i="0" u="none" strike="noStrike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594" marR="6594" marT="6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56</a:t>
                      </a:r>
                      <a:endParaRPr lang="zh-TW" sz="1400" b="1" i="0" u="none" strike="noStrike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594" marR="6594" marT="6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45</a:t>
                      </a:r>
                      <a:endParaRPr lang="zh-TW" sz="1400" b="1" i="0" u="none" strike="noStrike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594" marR="6594" marT="6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5.3</a:t>
                      </a:r>
                      <a:endParaRPr lang="zh-TW" sz="1400" b="1" i="0" u="none" strike="noStrike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594" marR="6594" marT="6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4</a:t>
                      </a:r>
                      <a:endParaRPr lang="zh-TW" sz="1400" b="1" i="0" u="none" strike="noStrike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594" marR="6594" marT="6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108</a:t>
                      </a:r>
                      <a:endParaRPr lang="zh-TW" sz="1400" b="1" i="0" u="none" strike="noStrike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594" marR="6594" marT="6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95</a:t>
                      </a:r>
                      <a:endParaRPr lang="zh-TW" sz="1400" b="1" i="0" u="none" strike="noStrike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594" marR="6594" marT="6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34</a:t>
                      </a:r>
                      <a:endParaRPr lang="zh-TW" sz="1400" b="1" i="0" u="none" strike="noStrike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594" marR="6594" marT="6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31</a:t>
                      </a:r>
                      <a:endParaRPr lang="zh-TW" sz="1400" b="1" i="0" u="none" strike="noStrike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594" marR="6594" marT="6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33</a:t>
                      </a:r>
                      <a:endParaRPr lang="zh-TW" sz="1400" b="1" i="0" u="none" strike="noStrike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594" marR="6594" marT="6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29</a:t>
                      </a:r>
                      <a:endParaRPr lang="zh-TW" sz="1400" b="1" i="0" u="none" strike="noStrike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594" marR="6594" marT="6594" marB="0" anchor="ctr"/>
                </a:tc>
              </a:tr>
              <a:tr h="2639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1 week</a:t>
                      </a:r>
                      <a:endParaRPr lang="zh-TW" sz="1400" b="1" i="0" u="none" strike="noStrike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594" marR="6594" marT="6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17.5</a:t>
                      </a:r>
                      <a:endParaRPr lang="zh-TW" sz="1400" b="1" i="0" u="none" strike="noStrike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594" marR="6594" marT="6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13.5</a:t>
                      </a:r>
                      <a:endParaRPr lang="zh-TW" sz="1400" b="1" i="0" u="none" strike="noStrike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594" marR="6594" marT="6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54</a:t>
                      </a:r>
                      <a:endParaRPr lang="zh-TW" sz="1400" b="1" i="0" u="none" strike="noStrike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594" marR="6594" marT="6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42</a:t>
                      </a:r>
                      <a:endParaRPr lang="zh-TW" sz="1400" b="1" i="0" u="none" strike="noStrike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594" marR="6594" marT="6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5.1</a:t>
                      </a:r>
                      <a:endParaRPr lang="zh-TW" sz="1400" b="1" i="0" u="none" strike="noStrike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594" marR="6594" marT="6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3.9</a:t>
                      </a:r>
                      <a:endParaRPr lang="zh-TW" sz="1400" b="1" i="0" u="none" strike="noStrike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594" marR="6594" marT="6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107</a:t>
                      </a:r>
                      <a:endParaRPr lang="zh-TW" sz="1400" b="1" i="0" u="none" strike="noStrike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594" marR="6594" marT="6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88</a:t>
                      </a:r>
                      <a:endParaRPr lang="zh-TW" sz="1400" b="1" i="0" u="none" strike="noStrike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594" marR="6594" marT="6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34</a:t>
                      </a:r>
                      <a:endParaRPr lang="zh-TW" sz="1400" b="1" i="0" u="none" strike="noStrike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594" marR="6594" marT="6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28</a:t>
                      </a:r>
                      <a:endParaRPr lang="zh-TW" sz="1400" b="1" i="0" u="none" strike="noStrike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594" marR="6594" marT="6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33</a:t>
                      </a:r>
                      <a:endParaRPr lang="zh-TW" sz="1400" b="1" i="0" u="none" strike="noStrike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594" marR="6594" marT="6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28</a:t>
                      </a:r>
                      <a:endParaRPr lang="zh-TW" sz="1400" b="1" i="0" u="none" strike="noStrike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594" marR="6594" marT="6594" marB="0" anchor="ctr"/>
                </a:tc>
              </a:tr>
              <a:tr h="2639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2 weeks</a:t>
                      </a:r>
                      <a:endParaRPr lang="zh-TW" sz="1400" b="1" i="0" u="none" strike="noStrike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594" marR="6594" marT="6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16.5</a:t>
                      </a:r>
                      <a:endParaRPr lang="zh-TW" sz="1400" b="1" i="0" u="none" strike="noStrike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594" marR="6594" marT="6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12.5</a:t>
                      </a:r>
                      <a:endParaRPr lang="zh-TW" sz="1400" b="1" i="0" u="none" strike="noStrike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594" marR="6594" marT="6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51</a:t>
                      </a:r>
                      <a:endParaRPr lang="zh-TW" sz="1400" b="1" i="0" u="none" strike="noStrike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594" marR="6594" marT="6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39</a:t>
                      </a:r>
                      <a:endParaRPr lang="zh-TW" sz="1400" b="1" i="0" u="none" strike="noStrike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594" marR="6594" marT="6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4.9</a:t>
                      </a:r>
                      <a:endParaRPr lang="zh-TW" sz="1400" b="1" i="0" u="none" strike="noStrike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594" marR="6594" marT="6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3.6</a:t>
                      </a:r>
                      <a:endParaRPr lang="zh-TW" sz="1400" b="1" i="0" u="none" strike="noStrike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594" marR="6594" marT="6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105</a:t>
                      </a:r>
                      <a:endParaRPr lang="zh-TW" sz="1400" b="1" i="0" u="none" strike="noStrike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594" marR="6594" marT="6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86</a:t>
                      </a:r>
                      <a:endParaRPr lang="zh-TW" sz="1400" b="1" i="0" u="none" strike="noStrike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594" marR="6594" marT="6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34</a:t>
                      </a:r>
                      <a:endParaRPr lang="zh-TW" sz="1400" b="1" i="0" u="none" strike="noStrike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594" marR="6594" marT="6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28</a:t>
                      </a:r>
                      <a:endParaRPr lang="zh-TW" sz="1400" b="1" i="0" u="none" strike="noStrike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594" marR="6594" marT="6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33</a:t>
                      </a:r>
                      <a:endParaRPr lang="zh-TW" sz="1400" b="1" i="0" u="none" strike="noStrike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594" marR="6594" marT="6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28</a:t>
                      </a:r>
                      <a:endParaRPr lang="zh-TW" sz="1400" b="1" i="0" u="none" strike="noStrike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594" marR="6594" marT="6594" marB="0" anchor="ctr"/>
                </a:tc>
              </a:tr>
              <a:tr h="2639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1 month</a:t>
                      </a:r>
                      <a:endParaRPr lang="zh-TW" sz="1400" b="1" i="0" u="none" strike="noStrike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594" marR="6594" marT="6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14</a:t>
                      </a:r>
                      <a:endParaRPr lang="zh-TW" sz="1400" b="1" i="0" u="none" strike="noStrike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594" marR="6594" marT="6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10</a:t>
                      </a:r>
                      <a:endParaRPr lang="zh-TW" sz="1400" b="1" i="0" u="none" strike="noStrike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594" marR="6594" marT="6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43</a:t>
                      </a:r>
                      <a:endParaRPr lang="zh-TW" sz="1400" b="1" i="0" u="none" strike="noStrike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594" marR="6594" marT="6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31</a:t>
                      </a:r>
                      <a:endParaRPr lang="zh-TW" sz="1400" b="1" i="0" u="none" strike="noStrike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594" marR="6594" marT="6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4.2</a:t>
                      </a:r>
                      <a:endParaRPr lang="zh-TW" sz="1400" b="1" i="0" u="none" strike="noStrike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594" marR="6594" marT="6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3</a:t>
                      </a:r>
                      <a:endParaRPr lang="zh-TW" sz="1400" b="1" i="0" u="none" strike="noStrike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594" marR="6594" marT="6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104</a:t>
                      </a:r>
                      <a:endParaRPr lang="zh-TW" sz="1400" b="1" i="0" u="none" strike="noStrike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594" marR="6594" marT="6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85</a:t>
                      </a:r>
                      <a:endParaRPr lang="zh-TW" sz="1400" b="1" i="0" u="none" strike="noStrike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594" marR="6594" marT="6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34</a:t>
                      </a:r>
                      <a:endParaRPr lang="zh-TW" sz="1400" b="1" i="0" u="none" strike="noStrike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594" marR="6594" marT="6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28</a:t>
                      </a:r>
                      <a:endParaRPr lang="zh-TW" sz="1400" b="1" i="0" u="none" strike="noStrike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594" marR="6594" marT="6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33</a:t>
                      </a:r>
                      <a:endParaRPr lang="zh-TW" sz="1400" b="1" i="0" u="none" strike="noStrike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594" marR="6594" marT="6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29</a:t>
                      </a:r>
                      <a:endParaRPr lang="zh-TW" sz="1400" b="1" i="0" u="none" strike="noStrike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594" marR="6594" marT="6594" marB="0" anchor="ctr"/>
                </a:tc>
              </a:tr>
              <a:tr h="2639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2 months</a:t>
                      </a:r>
                      <a:endParaRPr lang="zh-TW" sz="1400" b="1" i="0" u="none" strike="noStrike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594" marR="6594" marT="6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11.5</a:t>
                      </a:r>
                      <a:endParaRPr lang="zh-TW" sz="1400" b="1" i="0" u="none" strike="noStrike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594" marR="6594" marT="6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9</a:t>
                      </a:r>
                      <a:endParaRPr lang="zh-TW" sz="1400" b="1" i="0" u="none" strike="noStrike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594" marR="6594" marT="6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35</a:t>
                      </a:r>
                      <a:endParaRPr lang="zh-TW" sz="1400" b="1" i="0" u="none" strike="noStrike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594" marR="6594" marT="6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28</a:t>
                      </a:r>
                      <a:endParaRPr lang="zh-TW" sz="1400" b="1" i="0" u="none" strike="noStrike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594" marR="6594" marT="6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3.8</a:t>
                      </a:r>
                      <a:endParaRPr lang="zh-TW" sz="1400" b="1" i="0" u="none" strike="noStrike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594" marR="6594" marT="6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2.7</a:t>
                      </a:r>
                      <a:endParaRPr lang="zh-TW" sz="1400" b="1" i="0" u="none" strike="noStrike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594" marR="6594" marT="6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96</a:t>
                      </a:r>
                      <a:endParaRPr lang="zh-TW" sz="1400" b="1" i="0" u="none" strike="noStrike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594" marR="6594" marT="6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77</a:t>
                      </a:r>
                      <a:endParaRPr lang="zh-TW" sz="1400" b="1" i="0" u="none" strike="noStrike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594" marR="6594" marT="6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30</a:t>
                      </a:r>
                      <a:endParaRPr lang="zh-TW" sz="1400" b="1" i="0" u="none" strike="noStrike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594" marR="6594" marT="6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26</a:t>
                      </a:r>
                      <a:endParaRPr lang="zh-TW" sz="1400" b="1" i="0" u="none" strike="noStrike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594" marR="6594" marT="6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33</a:t>
                      </a:r>
                      <a:endParaRPr lang="zh-TW" sz="1400" b="1" i="0" u="none" strike="noStrike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594" marR="6594" marT="6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29</a:t>
                      </a:r>
                      <a:endParaRPr lang="zh-TW" sz="1400" b="1" i="0" u="none" strike="noStrike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594" marR="6594" marT="6594" marB="0" anchor="ctr"/>
                </a:tc>
              </a:tr>
              <a:tr h="2639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3 to 6 months</a:t>
                      </a:r>
                      <a:endParaRPr lang="zh-TW" sz="1400" b="1" i="0" u="none" strike="noStrike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594" marR="6594" marT="6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11.5</a:t>
                      </a:r>
                      <a:endParaRPr lang="zh-TW" sz="1400" b="1" i="0" u="none" strike="noStrike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594" marR="6594" marT="6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9.5</a:t>
                      </a:r>
                      <a:endParaRPr lang="zh-TW" sz="1400" b="1" i="0" u="none" strike="noStrike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594" marR="6594" marT="6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35</a:t>
                      </a:r>
                      <a:endParaRPr lang="zh-TW" sz="1400" b="1" i="0" u="none" strike="noStrike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594" marR="6594" marT="6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29</a:t>
                      </a:r>
                      <a:endParaRPr lang="zh-TW" sz="1400" b="1" i="0" u="none" strike="noStrike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594" marR="6594" marT="6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3.8</a:t>
                      </a:r>
                      <a:endParaRPr lang="zh-TW" sz="1400" b="1" i="0" u="none" strike="noStrike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594" marR="6594" marT="6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3.1</a:t>
                      </a:r>
                      <a:endParaRPr lang="zh-TW" sz="1400" b="1" i="0" u="none" strike="noStrike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594" marR="6594" marT="6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91</a:t>
                      </a:r>
                      <a:endParaRPr lang="zh-TW" sz="1400" b="1" i="0" u="none" strike="noStrike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594" marR="6594" marT="6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74</a:t>
                      </a:r>
                      <a:endParaRPr lang="zh-TW" sz="1400" b="1" i="0" u="none" strike="noStrike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594" marR="6594" marT="6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30</a:t>
                      </a:r>
                      <a:endParaRPr lang="zh-TW" sz="1400" b="1" i="0" u="none" strike="noStrike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594" marR="6594" marT="6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25</a:t>
                      </a:r>
                      <a:endParaRPr lang="zh-TW" sz="1400" b="1" i="0" u="none" strike="noStrike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594" marR="6594" marT="6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33</a:t>
                      </a:r>
                      <a:endParaRPr lang="zh-TW" sz="1400" b="1" i="0" u="none" strike="noStrike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594" marR="6594" marT="6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30</a:t>
                      </a:r>
                      <a:endParaRPr lang="zh-TW" sz="1400" b="1" i="0" u="none" strike="noStrike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594" marR="6594" marT="6594" marB="0" anchor="ctr"/>
                </a:tc>
              </a:tr>
              <a:tr h="2639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0.5 to 2 years</a:t>
                      </a:r>
                      <a:endParaRPr lang="zh-TW" sz="1400" b="1" i="0" u="none" strike="noStrike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594" marR="6594" marT="6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12</a:t>
                      </a:r>
                      <a:endParaRPr lang="zh-TW" sz="1400" b="1" i="0" u="none" strike="noStrike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594" marR="6594" marT="6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10.5</a:t>
                      </a:r>
                      <a:endParaRPr lang="zh-TW" sz="1400" b="1" i="0" u="none" strike="noStrike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594" marR="6594" marT="6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36</a:t>
                      </a:r>
                      <a:endParaRPr lang="zh-TW" sz="1400" b="1" i="0" u="none" strike="noStrike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594" marR="6594" marT="6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33</a:t>
                      </a:r>
                      <a:endParaRPr lang="zh-TW" sz="1400" b="1" i="0" u="none" strike="noStrike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594" marR="6594" marT="6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4.5</a:t>
                      </a:r>
                      <a:endParaRPr lang="zh-TW" sz="1400" b="1" i="0" u="none" strike="noStrike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594" marR="6594" marT="6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3.7</a:t>
                      </a:r>
                      <a:endParaRPr lang="zh-TW" sz="1400" b="1" i="0" u="none" strike="noStrike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594" marR="6594" marT="6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78</a:t>
                      </a:r>
                      <a:endParaRPr lang="zh-TW" sz="1400" b="1" i="0" u="none" strike="noStrike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594" marR="6594" marT="6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70</a:t>
                      </a:r>
                      <a:endParaRPr lang="zh-TW" sz="1400" b="1" i="0" u="none" strike="noStrike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594" marR="6594" marT="6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27</a:t>
                      </a:r>
                      <a:endParaRPr lang="zh-TW" sz="1400" b="1" i="0" u="none" strike="noStrike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594" marR="6594" marT="6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23</a:t>
                      </a:r>
                      <a:endParaRPr lang="zh-TW" sz="1400" b="1" i="0" u="none" strike="noStrike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594" marR="6594" marT="6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33</a:t>
                      </a:r>
                      <a:endParaRPr lang="zh-TW" sz="1400" b="1" i="0" u="none" strike="noStrike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594" marR="6594" marT="6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30</a:t>
                      </a:r>
                      <a:endParaRPr lang="zh-TW" sz="1400" b="1" i="0" u="none" strike="noStrike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594" marR="6594" marT="6594" marB="0" anchor="ctr"/>
                </a:tc>
              </a:tr>
              <a:tr h="2639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2 to 6 years</a:t>
                      </a:r>
                      <a:endParaRPr lang="zh-TW" sz="1400" b="1" i="0" u="none" strike="noStrike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594" marR="6594" marT="6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12.5</a:t>
                      </a:r>
                      <a:endParaRPr lang="zh-TW" sz="1400" b="1" i="0" u="none" strike="noStrike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594" marR="6594" marT="6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11.5</a:t>
                      </a:r>
                      <a:endParaRPr lang="zh-TW" sz="1400" b="1" i="0" u="none" strike="noStrike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594" marR="6594" marT="6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37</a:t>
                      </a:r>
                      <a:endParaRPr lang="zh-TW" sz="1400" b="1" i="0" u="none" strike="noStrike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594" marR="6594" marT="6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34</a:t>
                      </a:r>
                      <a:endParaRPr lang="zh-TW" sz="1400" b="1" i="0" u="none" strike="noStrike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594" marR="6594" marT="6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4.6</a:t>
                      </a:r>
                      <a:endParaRPr lang="zh-TW" sz="1400" b="1" i="0" u="none" strike="noStrike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594" marR="6594" marT="6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3.9</a:t>
                      </a:r>
                      <a:endParaRPr lang="zh-TW" sz="1400" b="1" i="0" u="none" strike="noStrike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594" marR="6594" marT="6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81</a:t>
                      </a:r>
                      <a:endParaRPr lang="zh-TW" sz="1400" b="1" i="0" u="none" strike="noStrike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594" marR="6594" marT="6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75</a:t>
                      </a:r>
                      <a:endParaRPr lang="zh-TW" sz="1400" b="1" i="0" u="none" strike="noStrike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594" marR="6594" marT="6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27</a:t>
                      </a:r>
                      <a:endParaRPr lang="zh-TW" sz="1400" b="1" i="0" u="none" strike="noStrike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594" marR="6594" marT="6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24</a:t>
                      </a:r>
                      <a:endParaRPr lang="zh-TW" sz="1400" b="1" i="0" u="none" strike="noStrike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594" marR="6594" marT="6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34</a:t>
                      </a:r>
                      <a:endParaRPr lang="zh-TW" sz="1400" b="1" i="0" u="none" strike="noStrike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594" marR="6594" marT="6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31</a:t>
                      </a:r>
                      <a:endParaRPr lang="zh-TW" sz="1400" b="1" i="0" u="none" strike="noStrike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594" marR="6594" marT="6594" marB="0" anchor="ctr"/>
                </a:tc>
              </a:tr>
              <a:tr h="2639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6 to 12 years</a:t>
                      </a:r>
                      <a:endParaRPr lang="zh-TW" sz="1400" b="1" i="0" u="none" strike="noStrike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594" marR="6594" marT="6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13.5</a:t>
                      </a:r>
                      <a:endParaRPr lang="zh-TW" sz="1400" b="1" i="0" u="none" strike="noStrike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594" marR="6594" marT="6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11.5</a:t>
                      </a:r>
                      <a:endParaRPr lang="zh-TW" sz="1400" b="1" i="0" u="none" strike="noStrike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594" marR="6594" marT="6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40</a:t>
                      </a:r>
                      <a:endParaRPr lang="zh-TW" sz="1400" b="1" i="0" u="none" strike="noStrike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594" marR="6594" marT="6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35</a:t>
                      </a:r>
                      <a:endParaRPr lang="zh-TW" sz="1400" b="1" i="0" u="none" strike="noStrike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594" marR="6594" marT="6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4.6</a:t>
                      </a:r>
                      <a:endParaRPr lang="zh-TW" sz="1400" b="1" i="0" u="none" strike="noStrike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594" marR="6594" marT="6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4</a:t>
                      </a:r>
                      <a:endParaRPr lang="zh-TW" sz="1400" b="1" i="0" u="none" strike="noStrike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594" marR="6594" marT="6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86</a:t>
                      </a:r>
                      <a:endParaRPr lang="zh-TW" sz="1400" b="1" i="0" u="none" strike="noStrike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594" marR="6594" marT="6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77</a:t>
                      </a:r>
                      <a:endParaRPr lang="zh-TW" sz="1400" b="1" i="0" u="none" strike="noStrike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594" marR="6594" marT="6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29</a:t>
                      </a:r>
                      <a:endParaRPr lang="zh-TW" sz="1400" b="1" i="0" u="none" strike="noStrike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594" marR="6594" marT="6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25</a:t>
                      </a:r>
                      <a:endParaRPr lang="zh-TW" sz="1400" b="1" i="0" u="none" strike="noStrike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594" marR="6594" marT="6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34</a:t>
                      </a:r>
                      <a:endParaRPr lang="zh-TW" sz="1400" b="1" i="0" u="none" strike="noStrike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594" marR="6594" marT="6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31</a:t>
                      </a:r>
                      <a:endParaRPr lang="zh-TW" sz="1400" b="1" i="0" u="none" strike="noStrike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594" marR="6594" marT="6594" marB="0" anchor="ctr"/>
                </a:tc>
              </a:tr>
              <a:tr h="2639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12 to 18 years-female</a:t>
                      </a:r>
                      <a:endParaRPr lang="zh-TW" sz="1400" b="1" i="0" u="none" strike="noStrike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594" marR="6594" marT="6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14</a:t>
                      </a:r>
                      <a:endParaRPr lang="zh-TW" sz="1400" b="1" i="0" u="none" strike="noStrike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594" marR="6594" marT="6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12</a:t>
                      </a:r>
                      <a:endParaRPr lang="zh-TW" sz="1400" b="1" i="0" u="none" strike="noStrike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594" marR="6594" marT="6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41</a:t>
                      </a:r>
                      <a:endParaRPr lang="zh-TW" sz="1400" b="1" i="0" u="none" strike="noStrike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594" marR="6594" marT="6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36</a:t>
                      </a:r>
                      <a:endParaRPr lang="zh-TW" sz="1400" b="1" i="0" u="none" strike="noStrike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594" marR="6594" marT="6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4.6</a:t>
                      </a:r>
                      <a:endParaRPr lang="zh-TW" sz="1400" b="1" i="0" u="none" strike="noStrike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594" marR="6594" marT="6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4.1</a:t>
                      </a:r>
                      <a:endParaRPr lang="zh-TW" sz="1400" b="1" i="0" u="none" strike="noStrike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594" marR="6594" marT="6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90</a:t>
                      </a:r>
                      <a:endParaRPr lang="zh-TW" sz="1400" b="1" i="0" u="none" strike="noStrike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594" marR="6594" marT="6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78</a:t>
                      </a:r>
                      <a:endParaRPr lang="zh-TW" sz="1400" b="1" i="0" u="none" strike="noStrike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594" marR="6594" marT="6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30</a:t>
                      </a:r>
                      <a:endParaRPr lang="zh-TW" sz="1400" b="1" i="0" u="none" strike="noStrike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594" marR="6594" marT="6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25</a:t>
                      </a:r>
                      <a:endParaRPr lang="zh-TW" sz="1400" b="1" i="0" u="none" strike="noStrike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594" marR="6594" marT="6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34</a:t>
                      </a:r>
                      <a:endParaRPr lang="zh-TW" sz="1400" b="1" i="0" u="none" strike="noStrike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594" marR="6594" marT="6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31</a:t>
                      </a:r>
                      <a:endParaRPr lang="zh-TW" sz="1400" b="1" i="0" u="none" strike="noStrike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594" marR="6594" marT="6594" marB="0" anchor="ctr"/>
                </a:tc>
              </a:tr>
              <a:tr h="2639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male</a:t>
                      </a:r>
                      <a:endParaRPr lang="zh-TW" sz="1400" b="1" i="0" u="none" strike="noStrike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594" marR="6594" marT="6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14.5</a:t>
                      </a:r>
                      <a:endParaRPr lang="zh-TW" sz="1400" b="1" i="0" u="none" strike="noStrike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594" marR="6594" marT="6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13</a:t>
                      </a:r>
                      <a:endParaRPr lang="zh-TW" sz="1400" b="1" i="0" u="none" strike="noStrike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594" marR="6594" marT="6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43</a:t>
                      </a:r>
                      <a:endParaRPr lang="zh-TW" sz="1400" b="1" i="0" u="none" strike="noStrike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594" marR="6594" marT="6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37</a:t>
                      </a:r>
                      <a:endParaRPr lang="zh-TW" sz="1400" b="1" i="0" u="none" strike="noStrike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594" marR="6594" marT="6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4.9</a:t>
                      </a:r>
                      <a:endParaRPr lang="zh-TW" sz="1400" b="1" i="0" u="none" strike="noStrike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594" marR="6594" marT="6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4.5</a:t>
                      </a:r>
                      <a:endParaRPr lang="zh-TW" sz="1400" b="1" i="0" u="none" strike="noStrike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594" marR="6594" marT="6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88</a:t>
                      </a:r>
                      <a:endParaRPr lang="zh-TW" sz="1400" b="1" i="0" u="none" strike="noStrike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594" marR="6594" marT="6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78</a:t>
                      </a:r>
                      <a:endParaRPr lang="zh-TW" sz="1400" b="1" i="0" u="none" strike="noStrike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594" marR="6594" marT="6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30</a:t>
                      </a:r>
                      <a:endParaRPr lang="zh-TW" sz="1400" b="1" i="0" u="none" strike="noStrike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594" marR="6594" marT="6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25</a:t>
                      </a:r>
                      <a:endParaRPr lang="zh-TW" sz="1400" b="1" i="0" u="none" strike="noStrike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594" marR="6594" marT="6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34</a:t>
                      </a:r>
                      <a:endParaRPr lang="zh-TW" sz="1400" b="1" i="0" u="none" strike="noStrike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594" marR="6594" marT="6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31</a:t>
                      </a:r>
                      <a:endParaRPr lang="zh-TW" sz="1400" b="1" i="0" u="none" strike="noStrike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594" marR="6594" marT="6594" marB="0" anchor="ctr"/>
                </a:tc>
              </a:tr>
              <a:tr h="2639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18 to 49 years-female</a:t>
                      </a:r>
                      <a:endParaRPr lang="zh-TW" sz="1400" b="1" i="0" u="none" strike="noStrike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594" marR="6594" marT="6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14.5</a:t>
                      </a:r>
                      <a:endParaRPr lang="zh-TW" sz="1400" b="1" i="0" u="none" strike="noStrike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594" marR="6594" marT="6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12</a:t>
                      </a:r>
                      <a:endParaRPr lang="zh-TW" sz="1400" b="1" i="0" u="none" strike="noStrike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594" marR="6594" marT="6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41</a:t>
                      </a:r>
                      <a:endParaRPr lang="zh-TW" sz="1400" b="1" i="0" u="none" strike="noStrike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594" marR="6594" marT="6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36</a:t>
                      </a:r>
                      <a:endParaRPr lang="zh-TW" sz="1400" b="1" i="0" u="none" strike="noStrike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594" marR="6594" marT="6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4.6</a:t>
                      </a:r>
                      <a:endParaRPr lang="zh-TW" sz="1400" b="1" i="0" u="none" strike="noStrike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594" marR="6594" marT="6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4</a:t>
                      </a:r>
                      <a:endParaRPr lang="zh-TW" sz="1400" b="1" i="0" u="none" strike="noStrike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594" marR="6594" marT="6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90</a:t>
                      </a:r>
                      <a:endParaRPr lang="zh-TW" sz="1400" b="1" i="0" u="none" strike="noStrike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594" marR="6594" marT="6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80</a:t>
                      </a:r>
                      <a:endParaRPr lang="zh-TW" sz="1400" b="1" i="0" u="none" strike="noStrike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594" marR="6594" marT="6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30</a:t>
                      </a:r>
                      <a:endParaRPr lang="zh-TW" sz="1400" b="1" i="0" u="none" strike="noStrike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594" marR="6594" marT="6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26</a:t>
                      </a:r>
                      <a:endParaRPr lang="zh-TW" sz="1400" b="1" i="0" u="none" strike="noStrike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594" marR="6594" marT="6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34</a:t>
                      </a:r>
                      <a:endParaRPr lang="zh-TW" sz="1400" b="1" i="0" u="none" strike="noStrike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594" marR="6594" marT="6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31</a:t>
                      </a:r>
                      <a:endParaRPr lang="zh-TW" sz="1400" b="1" i="0" u="none" strike="noStrike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594" marR="6594" marT="6594" marB="0" anchor="ctr"/>
                </a:tc>
              </a:tr>
              <a:tr h="2639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male</a:t>
                      </a:r>
                      <a:endParaRPr lang="zh-TW" sz="1400" b="1" i="0" u="none" strike="noStrike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594" marR="6594" marT="6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15.5</a:t>
                      </a:r>
                      <a:endParaRPr lang="zh-TW" sz="1400" b="1" i="0" u="none" strike="noStrike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594" marR="6594" marT="6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13.5</a:t>
                      </a:r>
                      <a:endParaRPr lang="zh-TW" sz="1400" b="1" i="0" u="none" strike="noStrike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594" marR="6594" marT="6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47</a:t>
                      </a:r>
                      <a:endParaRPr lang="zh-TW" sz="1400" b="1" i="0" u="none" strike="noStrike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594" marR="6594" marT="6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41</a:t>
                      </a:r>
                      <a:endParaRPr lang="zh-TW" sz="1400" b="1" i="0" u="none" strike="noStrike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594" marR="6594" marT="6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5.2</a:t>
                      </a:r>
                      <a:endParaRPr lang="zh-TW" sz="1400" b="1" i="0" u="none" strike="noStrike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594" marR="6594" marT="6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4.5</a:t>
                      </a:r>
                      <a:endParaRPr lang="zh-TW" sz="1400" b="1" i="0" u="none" strike="noStrike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594" marR="6594" marT="6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90</a:t>
                      </a:r>
                      <a:endParaRPr lang="zh-TW" sz="1400" b="1" i="0" u="none" strike="noStrike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594" marR="6594" marT="6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80</a:t>
                      </a:r>
                      <a:endParaRPr lang="zh-TW" sz="1400" b="1" i="0" u="none" strike="noStrike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594" marR="6594" marT="6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30</a:t>
                      </a:r>
                      <a:endParaRPr lang="zh-TW" sz="1400" b="1" i="0" u="none" strike="noStrike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594" marR="6594" marT="6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26</a:t>
                      </a:r>
                      <a:endParaRPr lang="zh-TW" sz="1400" b="1" i="0" u="none" strike="noStrike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594" marR="6594" marT="6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34</a:t>
                      </a:r>
                      <a:endParaRPr lang="zh-TW" sz="1400" b="1" i="0" u="none" strike="noStrike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594" marR="6594" marT="6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31</a:t>
                      </a:r>
                      <a:endParaRPr lang="zh-TW" sz="1400" b="1" i="0" u="none" strike="noStrike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594" marR="6594" marT="6594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m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2688" y="1268413"/>
            <a:ext cx="7850187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TW" dirty="0" smtClean="0">
                <a:solidFill>
                  <a:schemeClr val="accent3"/>
                </a:solidFill>
              </a:rPr>
              <a:t>地中海貧血流行分佈地區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TW" dirty="0" smtClean="0">
                <a:solidFill>
                  <a:schemeClr val="accent3"/>
                </a:solidFill>
              </a:rPr>
              <a:t>地中海貧血在台灣很常見 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822325" y="1268760"/>
            <a:ext cx="8858250" cy="5039965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在台灣，甲型地中海貧血約佔全人口</a:t>
            </a:r>
            <a:r>
              <a:rPr lang="en-US" altLang="zh-TW" dirty="0" smtClean="0"/>
              <a:t>4%</a:t>
            </a:r>
            <a:r>
              <a:rPr lang="zh-TW" altLang="en-US" dirty="0" smtClean="0"/>
              <a:t>； 乙型地中海貧血約佔全人口</a:t>
            </a:r>
            <a:r>
              <a:rPr lang="en-US" altLang="zh-TW" dirty="0" smtClean="0"/>
              <a:t>2%</a:t>
            </a:r>
            <a:r>
              <a:rPr lang="zh-TW" altLang="en-US" dirty="0" smtClean="0"/>
              <a:t>，而其他型地中海貧血或變異血色素以前在台灣十分少見。</a:t>
            </a:r>
          </a:p>
          <a:p>
            <a:pPr eaLnBrk="1" hangingPunct="1"/>
            <a:r>
              <a:rPr lang="zh-TW" altLang="en-US" dirty="0" smtClean="0"/>
              <a:t>帶因者可以經由血液檢查知道是否自己帶有這種遺傳基因。</a:t>
            </a:r>
          </a:p>
          <a:p>
            <a:pPr eaLnBrk="1" hangingPunct="1"/>
            <a:r>
              <a:rPr lang="zh-TW" altLang="en-US" dirty="0" smtClean="0"/>
              <a:t>為了避免重症地中海貧血的小孩出生，非常需要在往後結婚時作優生學諮詢。</a:t>
            </a:r>
          </a:p>
          <a:p>
            <a:pPr eaLnBrk="1" hangingPunct="1"/>
            <a:endParaRPr lang="en-US" altLang="zh-TW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TW" dirty="0" smtClean="0">
                <a:solidFill>
                  <a:schemeClr val="accent3"/>
                </a:solidFill>
              </a:rPr>
              <a:t>地中海貧血的分類及發生率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822325" y="1412875"/>
            <a:ext cx="8858250" cy="4895850"/>
          </a:xfrm>
        </p:spPr>
        <p:txBody>
          <a:bodyPr/>
          <a:lstStyle/>
          <a:p>
            <a:pPr eaLnBrk="1" hangingPunct="1">
              <a:lnSpc>
                <a:spcPct val="200000"/>
              </a:lnSpc>
            </a:pPr>
            <a:r>
              <a:rPr lang="en-US" altLang="zh-TW" dirty="0" smtClean="0"/>
              <a:t>α</a:t>
            </a:r>
            <a:r>
              <a:rPr lang="zh-TW" altLang="en-US" dirty="0" smtClean="0"/>
              <a:t>型</a:t>
            </a:r>
            <a:r>
              <a:rPr lang="en-US" altLang="zh-TW" dirty="0" smtClean="0"/>
              <a:t>(</a:t>
            </a:r>
            <a:r>
              <a:rPr lang="zh-TW" altLang="en-US" dirty="0" smtClean="0"/>
              <a:t>甲型</a:t>
            </a:r>
            <a:r>
              <a:rPr lang="en-US" altLang="zh-TW" dirty="0" smtClean="0"/>
              <a:t>)</a:t>
            </a:r>
            <a:r>
              <a:rPr lang="zh-TW" altLang="en-US" dirty="0" smtClean="0"/>
              <a:t>地中海貧血：台灣約佔全人口 </a:t>
            </a:r>
            <a:r>
              <a:rPr lang="en-US" altLang="zh-TW" dirty="0" smtClean="0"/>
              <a:t>4%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zh-TW" dirty="0" smtClean="0"/>
              <a:t>β</a:t>
            </a:r>
            <a:r>
              <a:rPr lang="zh-TW" altLang="en-US" dirty="0" smtClean="0"/>
              <a:t>型</a:t>
            </a:r>
            <a:r>
              <a:rPr lang="en-US" altLang="zh-TW" dirty="0" smtClean="0"/>
              <a:t>(</a:t>
            </a:r>
            <a:r>
              <a:rPr lang="zh-TW" altLang="en-US" dirty="0" smtClean="0"/>
              <a:t>乙型</a:t>
            </a:r>
            <a:r>
              <a:rPr lang="en-US" altLang="zh-TW" dirty="0" smtClean="0"/>
              <a:t>)</a:t>
            </a:r>
            <a:r>
              <a:rPr lang="zh-TW" altLang="en-US" dirty="0" smtClean="0"/>
              <a:t>地中海貧血：台灣約佔全人口 </a:t>
            </a:r>
            <a:r>
              <a:rPr lang="en-US" altLang="zh-TW" dirty="0" smtClean="0"/>
              <a:t>2%</a:t>
            </a:r>
          </a:p>
          <a:p>
            <a:pPr eaLnBrk="1" hangingPunct="1">
              <a:lnSpc>
                <a:spcPct val="200000"/>
              </a:lnSpc>
            </a:pPr>
            <a:r>
              <a:rPr lang="zh-TW" altLang="en-US" dirty="0" smtClean="0"/>
              <a:t>其他型地中海貧血：台灣少見</a:t>
            </a:r>
          </a:p>
          <a:p>
            <a:pPr eaLnBrk="1" hangingPunct="1"/>
            <a:endParaRPr lang="en-US" altLang="zh-TW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TW" dirty="0" smtClean="0">
                <a:solidFill>
                  <a:schemeClr val="accent3"/>
                </a:solidFill>
              </a:rPr>
              <a:t>什麼是變異血紅素 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822325" y="1268760"/>
            <a:ext cx="8858250" cy="5039965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變異血紅素和地中海貧血都是因血紅素鏈基因變異而發生，它們的形成是因為生產血紅素的基因異常而產生成異常血紅素。</a:t>
            </a:r>
          </a:p>
          <a:p>
            <a:pPr eaLnBrk="1" hangingPunct="1"/>
            <a:r>
              <a:rPr lang="zh-TW" altLang="en-US" dirty="0" smtClean="0"/>
              <a:t>兩者的不同處，地中海貧血主要是造成血紅素「量」的變化，而變異血紅素</a:t>
            </a:r>
            <a:r>
              <a:rPr lang="en-US" altLang="zh-TW" dirty="0" smtClean="0"/>
              <a:t>E</a:t>
            </a:r>
            <a:r>
              <a:rPr lang="zh-TW" altLang="en-US" dirty="0" smtClean="0"/>
              <a:t>則是血紅素「質」改變了。</a:t>
            </a:r>
          </a:p>
          <a:p>
            <a:pPr eaLnBrk="1" hangingPunct="1"/>
            <a:r>
              <a:rPr lang="zh-TW" altLang="en-US" dirty="0" smtClean="0"/>
              <a:t>因它不是血紅素量所造成的問題，所以紅血球不會變小，紅血球體積（</a:t>
            </a:r>
            <a:r>
              <a:rPr lang="en-US" altLang="zh-TW" dirty="0" smtClean="0"/>
              <a:t>MCV</a:t>
            </a:r>
            <a:r>
              <a:rPr lang="zh-TW" altLang="en-US" dirty="0" smtClean="0"/>
              <a:t>）不會小於平均值的</a:t>
            </a:r>
            <a:r>
              <a:rPr lang="en-US" altLang="zh-TW" dirty="0" smtClean="0"/>
              <a:t>80fl</a:t>
            </a:r>
            <a:r>
              <a:rPr lang="zh-TW" altLang="en-US" dirty="0" smtClean="0"/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TW" dirty="0" smtClean="0">
                <a:solidFill>
                  <a:schemeClr val="accent3"/>
                </a:solidFill>
              </a:rPr>
              <a:t>什麼是變異血紅素</a:t>
            </a:r>
            <a:r>
              <a:rPr lang="en-US" altLang="zh-TW" dirty="0" smtClean="0">
                <a:solidFill>
                  <a:schemeClr val="accent3"/>
                </a:solidFill>
              </a:rPr>
              <a:t>E 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822325" y="1268760"/>
            <a:ext cx="8858250" cy="5039965"/>
          </a:xfrm>
        </p:spPr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zh-TW" altLang="en-US" dirty="0" smtClean="0"/>
              <a:t>變異血紅素</a:t>
            </a:r>
            <a:r>
              <a:rPr lang="en-US" altLang="zh-TW" dirty="0" smtClean="0"/>
              <a:t>E</a:t>
            </a:r>
            <a:r>
              <a:rPr lang="zh-TW" altLang="en-US" dirty="0" smtClean="0"/>
              <a:t>是一個最常見的不正常血紅素，特別是最南邊亞洲的種族，例如柬埔寨、越南和泰國人。</a:t>
            </a:r>
          </a:p>
          <a:p>
            <a:pPr eaLnBrk="1" hangingPunct="1">
              <a:spcAft>
                <a:spcPts val="1200"/>
              </a:spcAft>
            </a:pPr>
            <a:r>
              <a:rPr lang="zh-TW" altLang="en-US" dirty="0" smtClean="0"/>
              <a:t>假如父母一方為輕型乙地中海貧血，另一方為輕型血紅素</a:t>
            </a:r>
            <a:r>
              <a:rPr lang="en-US" altLang="zh-TW" dirty="0" smtClean="0"/>
              <a:t>E </a:t>
            </a:r>
            <a:r>
              <a:rPr lang="zh-TW" altLang="en-US" dirty="0" smtClean="0"/>
              <a:t>，每一次的懷孕有</a:t>
            </a:r>
            <a:r>
              <a:rPr lang="en-US" altLang="zh-TW" dirty="0" smtClean="0"/>
              <a:t>25%</a:t>
            </a:r>
            <a:r>
              <a:rPr lang="zh-TW" altLang="en-US" dirty="0" smtClean="0"/>
              <a:t>的機會出生的孩童有血紅素</a:t>
            </a:r>
            <a:r>
              <a:rPr lang="en-US" altLang="zh-TW" dirty="0" smtClean="0"/>
              <a:t>E/</a:t>
            </a:r>
            <a:r>
              <a:rPr lang="zh-TW" altLang="en-US" dirty="0" smtClean="0"/>
              <a:t>乙型地中海貧血症。</a:t>
            </a:r>
          </a:p>
          <a:p>
            <a:pPr eaLnBrk="1" hangingPunct="1">
              <a:spcAft>
                <a:spcPts val="1200"/>
              </a:spcAft>
            </a:pPr>
            <a:r>
              <a:rPr lang="zh-TW" altLang="en-US" dirty="0" smtClean="0"/>
              <a:t>血紅素</a:t>
            </a:r>
            <a:r>
              <a:rPr lang="en-US" altLang="zh-TW" dirty="0" smtClean="0"/>
              <a:t>E/</a:t>
            </a:r>
            <a:r>
              <a:rPr lang="zh-TW" altLang="en-US" dirty="0" smtClean="0"/>
              <a:t>乙型地中海貧血症是嚴重的貧血，他的症狀和重度乙型地中海貧血一樣嚴重。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823020" y="274638"/>
            <a:ext cx="8439330" cy="1642194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TW" dirty="0" smtClean="0">
                <a:solidFill>
                  <a:schemeClr val="accent3"/>
                </a:solidFill>
              </a:rPr>
              <a:t>東南亞國家民眾</a:t>
            </a:r>
            <a:r>
              <a:rPr lang="en-US" altLang="zh-TW" dirty="0" smtClean="0">
                <a:solidFill>
                  <a:schemeClr val="accent3"/>
                </a:solidFill>
              </a:rPr>
              <a:t/>
            </a:r>
            <a:br>
              <a:rPr lang="en-US" altLang="zh-TW" dirty="0" smtClean="0">
                <a:solidFill>
                  <a:schemeClr val="accent3"/>
                </a:solidFill>
              </a:rPr>
            </a:br>
            <a:r>
              <a:rPr lang="zh-TW" dirty="0" smtClean="0">
                <a:solidFill>
                  <a:schemeClr val="accent3"/>
                </a:solidFill>
              </a:rPr>
              <a:t>變異血紅素的帶因率一直很高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822325" y="2060575"/>
            <a:ext cx="8858250" cy="4248150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變異血紅素在東南亞國家很常見，例如：柬埔寨的帶因率有</a:t>
            </a:r>
            <a:r>
              <a:rPr lang="en-US" altLang="zh-TW" dirty="0" smtClean="0"/>
              <a:t>32~63%</a:t>
            </a:r>
            <a:r>
              <a:rPr lang="zh-TW" altLang="en-US" dirty="0" smtClean="0"/>
              <a:t>、南越</a:t>
            </a:r>
            <a:r>
              <a:rPr lang="en-US" altLang="zh-TW" dirty="0" smtClean="0"/>
              <a:t>32%</a:t>
            </a:r>
            <a:r>
              <a:rPr lang="zh-TW" altLang="en-US" dirty="0" smtClean="0"/>
              <a:t>、中越</a:t>
            </a:r>
            <a:r>
              <a:rPr lang="en-US" altLang="zh-TW" dirty="0" smtClean="0"/>
              <a:t>6~40%</a:t>
            </a:r>
            <a:r>
              <a:rPr lang="zh-TW" altLang="en-US" dirty="0" smtClean="0"/>
              <a:t>、泰國</a:t>
            </a:r>
            <a:r>
              <a:rPr lang="en-US" altLang="zh-TW" dirty="0" smtClean="0"/>
              <a:t>13~17%</a:t>
            </a:r>
            <a:r>
              <a:rPr lang="zh-TW" altLang="en-US" dirty="0" smtClean="0"/>
              <a:t>，平均帶因率是台灣的千倍以上。</a:t>
            </a:r>
          </a:p>
          <a:p>
            <a:pPr eaLnBrk="1" hangingPunct="1"/>
            <a:r>
              <a:rPr lang="zh-TW" altLang="en-US" dirty="0" smtClean="0"/>
              <a:t>近年以來，台灣人與東南亞大量通婚，相關研究也證實，國人變異血紅素</a:t>
            </a:r>
            <a:r>
              <a:rPr lang="en-US" altLang="zh-TW" dirty="0" smtClean="0"/>
              <a:t>E</a:t>
            </a:r>
            <a:r>
              <a:rPr lang="zh-TW" altLang="en-US" dirty="0" smtClean="0"/>
              <a:t>帶因率已從原本的</a:t>
            </a:r>
            <a:r>
              <a:rPr lang="en-US" altLang="zh-TW" dirty="0" smtClean="0"/>
              <a:t>0.03%</a:t>
            </a:r>
            <a:r>
              <a:rPr lang="zh-TW" altLang="en-US" dirty="0" smtClean="0"/>
              <a:t>上升到</a:t>
            </a:r>
            <a:r>
              <a:rPr lang="en-US" altLang="zh-TW" dirty="0" smtClean="0"/>
              <a:t>0.15~0.2%</a:t>
            </a:r>
            <a:r>
              <a:rPr lang="zh-TW" altLang="en-US" dirty="0" smtClean="0"/>
              <a:t>，足足增加</a:t>
            </a:r>
            <a:r>
              <a:rPr lang="en-US" altLang="zh-TW" dirty="0" smtClean="0"/>
              <a:t>4</a:t>
            </a:r>
            <a:r>
              <a:rPr lang="zh-TW" altLang="en-US" dirty="0" smtClean="0"/>
              <a:t>到</a:t>
            </a:r>
            <a:r>
              <a:rPr lang="en-US" altLang="zh-TW" dirty="0" smtClean="0"/>
              <a:t>6</a:t>
            </a:r>
            <a:r>
              <a:rPr lang="zh-TW" altLang="en-US" dirty="0" smtClean="0"/>
              <a:t>倍之多。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418" name="群組 16"/>
          <p:cNvGrpSpPr>
            <a:grpSpLocks/>
          </p:cNvGrpSpPr>
          <p:nvPr/>
        </p:nvGrpSpPr>
        <p:grpSpPr bwMode="auto">
          <a:xfrm>
            <a:off x="1111250" y="1339850"/>
            <a:ext cx="8066088" cy="4897438"/>
            <a:chOff x="1614488" y="1268413"/>
            <a:chExt cx="8066087" cy="4897437"/>
          </a:xfrm>
        </p:grpSpPr>
        <p:pic>
          <p:nvPicPr>
            <p:cNvPr id="6042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18617" t="38785" r="23428" b="5064"/>
            <a:stretch>
              <a:fillRect/>
            </a:stretch>
          </p:blipFill>
          <p:spPr bwMode="auto">
            <a:xfrm>
              <a:off x="1614488" y="1268413"/>
              <a:ext cx="8066087" cy="4897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0421" name="Rectangle 3"/>
            <p:cNvSpPr>
              <a:spLocks noChangeArrowheads="1"/>
            </p:cNvSpPr>
            <p:nvPr/>
          </p:nvSpPr>
          <p:spPr bwMode="auto">
            <a:xfrm>
              <a:off x="2389188" y="2276475"/>
              <a:ext cx="971550" cy="287338"/>
            </a:xfrm>
            <a:prstGeom prst="rect">
              <a:avLst/>
            </a:prstGeom>
            <a:solidFill>
              <a:schemeClr val="accent1">
                <a:alpha val="5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TW" sz="1800" b="1">
                  <a:solidFill>
                    <a:srgbClr val="660066"/>
                  </a:solidFill>
                </a:rPr>
                <a:t>13-17%</a:t>
              </a:r>
            </a:p>
          </p:txBody>
        </p:sp>
        <p:sp>
          <p:nvSpPr>
            <p:cNvPr id="93188" name="Rectangle 4"/>
            <p:cNvSpPr>
              <a:spLocks noChangeArrowheads="1"/>
            </p:cNvSpPr>
            <p:nvPr/>
          </p:nvSpPr>
          <p:spPr bwMode="auto">
            <a:xfrm>
              <a:off x="3603626" y="1916113"/>
              <a:ext cx="971550" cy="287338"/>
            </a:xfrm>
            <a:prstGeom prst="rect">
              <a:avLst/>
            </a:prstGeom>
            <a:solidFill>
              <a:schemeClr val="accent1">
                <a:alpha val="60001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zh-TW" sz="1800" b="1" dirty="0">
                  <a:solidFill>
                    <a:srgbClr val="660066"/>
                  </a:solidFill>
                  <a:latin typeface="Times New Roman" charset="0"/>
                  <a:ea typeface="新細明體" charset="-120"/>
                </a:rPr>
                <a:t>25-40</a:t>
              </a:r>
              <a:r>
                <a:rPr lang="en-US" altLang="zh-TW" sz="1800" b="1" dirty="0">
                  <a:solidFill>
                    <a:srgbClr val="6600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charset="0"/>
                  <a:ea typeface="新細明體" charset="-120"/>
                </a:rPr>
                <a:t>%</a:t>
              </a:r>
            </a:p>
          </p:txBody>
        </p:sp>
        <p:sp>
          <p:nvSpPr>
            <p:cNvPr id="60423" name="Rectangle 5"/>
            <p:cNvSpPr>
              <a:spLocks noChangeArrowheads="1"/>
            </p:cNvSpPr>
            <p:nvPr/>
          </p:nvSpPr>
          <p:spPr bwMode="auto">
            <a:xfrm>
              <a:off x="3198813" y="3789363"/>
              <a:ext cx="971550" cy="287337"/>
            </a:xfrm>
            <a:prstGeom prst="rect">
              <a:avLst/>
            </a:prstGeom>
            <a:solidFill>
              <a:schemeClr val="accent1">
                <a:alpha val="5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TW" sz="1800" b="1">
                  <a:solidFill>
                    <a:srgbClr val="660066"/>
                  </a:solidFill>
                </a:rPr>
                <a:t>32-63%</a:t>
              </a:r>
            </a:p>
          </p:txBody>
        </p:sp>
        <p:sp>
          <p:nvSpPr>
            <p:cNvPr id="60424" name="Rectangle 6"/>
            <p:cNvSpPr>
              <a:spLocks noChangeArrowheads="1"/>
            </p:cNvSpPr>
            <p:nvPr/>
          </p:nvSpPr>
          <p:spPr bwMode="auto">
            <a:xfrm>
              <a:off x="3281363" y="5013325"/>
              <a:ext cx="971550" cy="287338"/>
            </a:xfrm>
            <a:prstGeom prst="rect">
              <a:avLst/>
            </a:prstGeom>
            <a:solidFill>
              <a:schemeClr val="accent1">
                <a:alpha val="5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TW" sz="1800" b="1">
                  <a:solidFill>
                    <a:srgbClr val="660066"/>
                  </a:solidFill>
                </a:rPr>
                <a:t>4-45%</a:t>
              </a:r>
            </a:p>
          </p:txBody>
        </p:sp>
        <p:sp>
          <p:nvSpPr>
            <p:cNvPr id="60425" name="Rectangle 7"/>
            <p:cNvSpPr>
              <a:spLocks noChangeArrowheads="1"/>
            </p:cNvSpPr>
            <p:nvPr/>
          </p:nvSpPr>
          <p:spPr bwMode="auto">
            <a:xfrm>
              <a:off x="5224463" y="3357564"/>
              <a:ext cx="971550" cy="647500"/>
            </a:xfrm>
            <a:prstGeom prst="rect">
              <a:avLst/>
            </a:prstGeom>
            <a:solidFill>
              <a:schemeClr val="accent1">
                <a:alpha val="5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zh-TW" altLang="en-US" sz="1800" b="1">
                  <a:solidFill>
                    <a:srgbClr val="FF9933"/>
                  </a:solidFill>
                </a:rPr>
                <a:t>中越</a:t>
              </a:r>
            </a:p>
            <a:p>
              <a:pPr algn="ctr"/>
              <a:r>
                <a:rPr lang="en-US" altLang="zh-TW" sz="1800" b="1">
                  <a:solidFill>
                    <a:srgbClr val="660066"/>
                  </a:solidFill>
                </a:rPr>
                <a:t>6-40%</a:t>
              </a:r>
            </a:p>
          </p:txBody>
        </p:sp>
        <p:sp>
          <p:nvSpPr>
            <p:cNvPr id="60426" name="Rectangle 8"/>
            <p:cNvSpPr>
              <a:spLocks noChangeArrowheads="1"/>
            </p:cNvSpPr>
            <p:nvPr/>
          </p:nvSpPr>
          <p:spPr bwMode="auto">
            <a:xfrm>
              <a:off x="5226050" y="1772816"/>
              <a:ext cx="971550" cy="648072"/>
            </a:xfrm>
            <a:prstGeom prst="rect">
              <a:avLst/>
            </a:prstGeom>
            <a:solidFill>
              <a:schemeClr val="accent1">
                <a:alpha val="5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zh-TW" altLang="en-US" sz="1800" b="1">
                  <a:solidFill>
                    <a:srgbClr val="FF9933"/>
                  </a:solidFill>
                </a:rPr>
                <a:t>南越</a:t>
              </a:r>
            </a:p>
            <a:p>
              <a:pPr algn="ctr"/>
              <a:r>
                <a:rPr lang="en-US" altLang="zh-TW" sz="1800" b="1">
                  <a:solidFill>
                    <a:srgbClr val="660066"/>
                  </a:solidFill>
                </a:rPr>
                <a:t>3-32%</a:t>
              </a:r>
            </a:p>
          </p:txBody>
        </p:sp>
        <p:sp>
          <p:nvSpPr>
            <p:cNvPr id="60427" name="Line 9"/>
            <p:cNvSpPr>
              <a:spLocks noChangeShapeType="1"/>
            </p:cNvSpPr>
            <p:nvPr/>
          </p:nvSpPr>
          <p:spPr bwMode="auto">
            <a:xfrm>
              <a:off x="4819650" y="3284538"/>
              <a:ext cx="485775" cy="2159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0428" name="Line 10"/>
            <p:cNvSpPr>
              <a:spLocks noChangeShapeType="1"/>
            </p:cNvSpPr>
            <p:nvPr/>
          </p:nvSpPr>
          <p:spPr bwMode="auto">
            <a:xfrm flipV="1">
              <a:off x="4738688" y="2276475"/>
              <a:ext cx="485775" cy="2159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15" name="標題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TW" dirty="0" smtClean="0">
                <a:solidFill>
                  <a:schemeClr val="accent3"/>
                </a:solidFill>
              </a:rPr>
              <a:t>東南亞國家的變異血紅素</a:t>
            </a:r>
            <a:r>
              <a:rPr lang="en-US" altLang="zh-TW" dirty="0" smtClean="0">
                <a:solidFill>
                  <a:schemeClr val="accent3"/>
                </a:solidFill>
              </a:rPr>
              <a:t>E</a:t>
            </a:r>
            <a:r>
              <a:rPr lang="zh-TW" dirty="0" smtClean="0">
                <a:solidFill>
                  <a:schemeClr val="accent3"/>
                </a:solidFill>
              </a:rPr>
              <a:t>盛行</a:t>
            </a:r>
            <a:endParaRPr lang="zh-TW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sun moon laek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10287000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TW" dirty="0" smtClean="0">
                <a:solidFill>
                  <a:schemeClr val="accent3"/>
                </a:solidFill>
              </a:rPr>
              <a:t>地中海貧血的遺傳方式 </a:t>
            </a:r>
            <a:r>
              <a:rPr lang="en-US" altLang="zh-TW" dirty="0" smtClean="0">
                <a:solidFill>
                  <a:schemeClr val="accent3"/>
                </a:solidFill>
              </a:rPr>
              <a:t>(</a:t>
            </a:r>
            <a:r>
              <a:rPr lang="zh-TW" dirty="0" smtClean="0">
                <a:solidFill>
                  <a:schemeClr val="accent3"/>
                </a:solidFill>
              </a:rPr>
              <a:t>一</a:t>
            </a:r>
            <a:r>
              <a:rPr lang="en-US" altLang="zh-TW" dirty="0" smtClean="0">
                <a:solidFill>
                  <a:schemeClr val="accent3"/>
                </a:solidFill>
              </a:rPr>
              <a:t>)</a:t>
            </a:r>
          </a:p>
        </p:txBody>
      </p:sp>
      <p:pic>
        <p:nvPicPr>
          <p:cNvPr id="62467" name="Picture 3" descr="thalass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4488" y="1700213"/>
            <a:ext cx="3633787" cy="348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8" name="Picture 4" descr="thalass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9763" y="1700213"/>
            <a:ext cx="3783012" cy="348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1687513" y="5334000"/>
            <a:ext cx="3743325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altLang="zh-TW" sz="3600" b="1"/>
              <a:t>AA   AA   AA  AA</a:t>
            </a:r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5715000" y="5334000"/>
            <a:ext cx="3886200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en-US" altLang="zh-TW" sz="3600" b="1"/>
              <a:t>AA   AA   Aa   Aa</a:t>
            </a:r>
            <a:endParaRPr lang="en-US" altLang="zh-TW" b="1"/>
          </a:p>
        </p:txBody>
      </p:sp>
      <p:sp>
        <p:nvSpPr>
          <p:cNvPr id="62471" name="Text Box 7"/>
          <p:cNvSpPr txBox="1">
            <a:spLocks noChangeArrowheads="1"/>
          </p:cNvSpPr>
          <p:nvPr/>
        </p:nvSpPr>
        <p:spPr bwMode="auto">
          <a:xfrm>
            <a:off x="2209800" y="1066800"/>
            <a:ext cx="1970088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TW" sz="3200" b="1"/>
              <a:t>AA  x  AA</a:t>
            </a:r>
          </a:p>
        </p:txBody>
      </p:sp>
      <p:sp>
        <p:nvSpPr>
          <p:cNvPr id="62472" name="Text Box 8"/>
          <p:cNvSpPr txBox="1">
            <a:spLocks noChangeArrowheads="1"/>
          </p:cNvSpPr>
          <p:nvPr/>
        </p:nvSpPr>
        <p:spPr bwMode="auto">
          <a:xfrm>
            <a:off x="6324600" y="990600"/>
            <a:ext cx="2089150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TW" sz="3600" b="1"/>
              <a:t>Aa  x  AA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3"/>
          <p:cNvSpPr txBox="1">
            <a:spLocks noChangeArrowheads="1"/>
          </p:cNvSpPr>
          <p:nvPr/>
        </p:nvSpPr>
        <p:spPr bwMode="auto">
          <a:xfrm>
            <a:off x="1471613" y="5334000"/>
            <a:ext cx="3600450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altLang="zh-TW" sz="3600" b="1"/>
              <a:t>  </a:t>
            </a:r>
            <a:r>
              <a:rPr lang="en-US" altLang="zh-TW" sz="2800" b="1"/>
              <a:t>AA    Aa     Aa      </a:t>
            </a:r>
            <a:r>
              <a:rPr lang="en-US" altLang="zh-TW" sz="2800" b="1">
                <a:solidFill>
                  <a:srgbClr val="FF0000"/>
                </a:solidFill>
              </a:rPr>
              <a:t>aa</a:t>
            </a:r>
          </a:p>
        </p:txBody>
      </p:sp>
      <p:sp>
        <p:nvSpPr>
          <p:cNvPr id="63491" name="Text Box 4"/>
          <p:cNvSpPr txBox="1">
            <a:spLocks noChangeArrowheads="1"/>
          </p:cNvSpPr>
          <p:nvPr/>
        </p:nvSpPr>
        <p:spPr bwMode="auto">
          <a:xfrm>
            <a:off x="6080125" y="5445125"/>
            <a:ext cx="3455988" cy="523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altLang="zh-TW" sz="2800" b="1"/>
              <a:t>Aa      Aa      Aa     Aa</a:t>
            </a:r>
          </a:p>
        </p:txBody>
      </p:sp>
      <p:sp>
        <p:nvSpPr>
          <p:cNvPr id="63492" name="Text Box 5"/>
          <p:cNvSpPr txBox="1">
            <a:spLocks noChangeArrowheads="1"/>
          </p:cNvSpPr>
          <p:nvPr/>
        </p:nvSpPr>
        <p:spPr bwMode="auto">
          <a:xfrm>
            <a:off x="2209800" y="1016000"/>
            <a:ext cx="2235200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TW" sz="3600" b="1">
                <a:solidFill>
                  <a:srgbClr val="FF0000"/>
                </a:solidFill>
              </a:rPr>
              <a:t>Aa  x  Aa</a:t>
            </a:r>
          </a:p>
        </p:txBody>
      </p:sp>
      <p:sp>
        <p:nvSpPr>
          <p:cNvPr id="63493" name="Text Box 6"/>
          <p:cNvSpPr txBox="1">
            <a:spLocks noChangeArrowheads="1"/>
          </p:cNvSpPr>
          <p:nvPr/>
        </p:nvSpPr>
        <p:spPr bwMode="auto">
          <a:xfrm>
            <a:off x="6172200" y="990600"/>
            <a:ext cx="1987550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TW" sz="3600" b="1"/>
              <a:t>aa  x  AA</a:t>
            </a:r>
          </a:p>
        </p:txBody>
      </p:sp>
      <p:pic>
        <p:nvPicPr>
          <p:cNvPr id="63494" name="Picture 7" descr="thalass-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1613" y="1773238"/>
            <a:ext cx="3759200" cy="353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5" name="Picture 8" descr="thalass-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1773238"/>
            <a:ext cx="3886200" cy="351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標題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TW" dirty="0" smtClean="0">
                <a:solidFill>
                  <a:schemeClr val="accent3"/>
                </a:solidFill>
              </a:rPr>
              <a:t>地中海貧血的遺傳方式 </a:t>
            </a:r>
            <a:r>
              <a:rPr lang="en-US" altLang="zh-TW" dirty="0" smtClean="0">
                <a:solidFill>
                  <a:schemeClr val="accent3"/>
                </a:solidFill>
              </a:rPr>
              <a:t>(</a:t>
            </a:r>
            <a:r>
              <a:rPr lang="zh-TW" dirty="0" smtClean="0">
                <a:solidFill>
                  <a:schemeClr val="accent3"/>
                </a:solidFill>
              </a:rPr>
              <a:t>二</a:t>
            </a:r>
            <a:r>
              <a:rPr lang="en-US" altLang="zh-TW" dirty="0" smtClean="0">
                <a:solidFill>
                  <a:schemeClr val="accent3"/>
                </a:solidFill>
              </a:rPr>
              <a:t>)</a:t>
            </a:r>
            <a:endParaRPr lang="zh-TW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dirty="0" smtClean="0"/>
              <a:t>貧血有什麼症狀</a:t>
            </a:r>
            <a:r>
              <a:rPr lang="zh-TW" altLang="en-US" dirty="0" smtClean="0"/>
              <a:t>？</a:t>
            </a:r>
            <a:endParaRPr lang="en-US" altLang="zh-TW" dirty="0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823020" y="1196752"/>
            <a:ext cx="8856984" cy="5112567"/>
          </a:xfrm>
        </p:spPr>
        <p:txBody>
          <a:bodyPr/>
          <a:lstStyle/>
          <a:p>
            <a:pPr marL="514350" indent="-514350">
              <a:buSzPct val="100000"/>
              <a:buFont typeface="+mj-lt"/>
              <a:buAutoNum type="arabicPeriod"/>
            </a:pPr>
            <a:r>
              <a:rPr lang="zh-TW" altLang="en-US" dirty="0" smtClean="0"/>
              <a:t>蒼白</a:t>
            </a:r>
          </a:p>
          <a:p>
            <a:pPr marL="514350" indent="-514350">
              <a:buSzPct val="100000"/>
              <a:buFont typeface="+mj-lt"/>
              <a:buAutoNum type="arabicPeriod"/>
            </a:pPr>
            <a:r>
              <a:rPr lang="zh-TW" altLang="en-US" dirty="0" smtClean="0"/>
              <a:t>無力、疲倦</a:t>
            </a:r>
            <a:endParaRPr lang="en-US" altLang="zh-TW" dirty="0" smtClean="0"/>
          </a:p>
          <a:p>
            <a:pPr marL="514350" indent="-514350">
              <a:buSzPct val="100000"/>
              <a:buFont typeface="+mj-lt"/>
              <a:buAutoNum type="arabicPeriod"/>
            </a:pPr>
            <a:r>
              <a:rPr lang="zh-TW" altLang="en-US" dirty="0" smtClean="0"/>
              <a:t>食慾不振呼吸用力，速度加快</a:t>
            </a:r>
            <a:endParaRPr lang="en-US" altLang="zh-TW" dirty="0" smtClean="0"/>
          </a:p>
          <a:p>
            <a:pPr marL="514350" indent="-514350">
              <a:buSzPct val="100000"/>
              <a:buFont typeface="+mj-lt"/>
              <a:buAutoNum type="arabicPeriod"/>
            </a:pPr>
            <a:r>
              <a:rPr lang="zh-TW" altLang="en-US" dirty="0" smtClean="0"/>
              <a:t>心跳加速</a:t>
            </a:r>
            <a:endParaRPr lang="en-US" altLang="zh-TW" dirty="0" smtClean="0"/>
          </a:p>
          <a:p>
            <a:pPr marL="514350" indent="-514350">
              <a:buSzPct val="100000"/>
              <a:buFont typeface="+mj-lt"/>
              <a:buAutoNum type="arabicPeriod"/>
            </a:pPr>
            <a:r>
              <a:rPr lang="zh-TW" altLang="en-US" dirty="0" smtClean="0"/>
              <a:t>生長發育遲緩</a:t>
            </a:r>
            <a:endParaRPr lang="en-US" altLang="zh-TW" dirty="0" smtClean="0"/>
          </a:p>
          <a:p>
            <a:pPr marL="514350" indent="-514350">
              <a:buSzPct val="100000"/>
              <a:buFont typeface="+mj-lt"/>
              <a:buAutoNum type="arabicPeriod"/>
            </a:pPr>
            <a:r>
              <a:rPr lang="zh-TW" altLang="en-US" dirty="0" smtClean="0"/>
              <a:t>沒有症狀</a:t>
            </a:r>
          </a:p>
          <a:p>
            <a:endParaRPr lang="zh-TW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3"/>
          <p:cNvSpPr txBox="1">
            <a:spLocks noChangeArrowheads="1"/>
          </p:cNvSpPr>
          <p:nvPr/>
        </p:nvSpPr>
        <p:spPr bwMode="auto">
          <a:xfrm>
            <a:off x="1830388" y="5229225"/>
            <a:ext cx="3529012" cy="523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altLang="zh-TW" sz="2800" b="1"/>
              <a:t>aa     Aa       aa      Aa</a:t>
            </a:r>
          </a:p>
        </p:txBody>
      </p:sp>
      <p:sp>
        <p:nvSpPr>
          <p:cNvPr id="64515" name="Text Box 4"/>
          <p:cNvSpPr txBox="1">
            <a:spLocks noChangeArrowheads="1"/>
          </p:cNvSpPr>
          <p:nvPr/>
        </p:nvSpPr>
        <p:spPr bwMode="auto">
          <a:xfrm>
            <a:off x="5864225" y="5229225"/>
            <a:ext cx="3584575" cy="523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altLang="zh-TW" sz="2800" b="1"/>
              <a:t>aa      aa       aa        aa</a:t>
            </a:r>
          </a:p>
        </p:txBody>
      </p:sp>
      <p:sp>
        <p:nvSpPr>
          <p:cNvPr id="64516" name="Text Box 5"/>
          <p:cNvSpPr txBox="1">
            <a:spLocks noChangeArrowheads="1"/>
          </p:cNvSpPr>
          <p:nvPr/>
        </p:nvSpPr>
        <p:spPr bwMode="auto">
          <a:xfrm>
            <a:off x="2209800" y="1016000"/>
            <a:ext cx="1885950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TW" sz="3600" b="1"/>
              <a:t>aa  x  Aa</a:t>
            </a:r>
          </a:p>
        </p:txBody>
      </p:sp>
      <p:sp>
        <p:nvSpPr>
          <p:cNvPr id="64517" name="Text Box 6"/>
          <p:cNvSpPr txBox="1">
            <a:spLocks noChangeArrowheads="1"/>
          </p:cNvSpPr>
          <p:nvPr/>
        </p:nvSpPr>
        <p:spPr bwMode="auto">
          <a:xfrm>
            <a:off x="6324600" y="990600"/>
            <a:ext cx="1784350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altLang="zh-TW" sz="3600" b="1"/>
              <a:t>aa  x  aa</a:t>
            </a:r>
          </a:p>
        </p:txBody>
      </p:sp>
      <p:pic>
        <p:nvPicPr>
          <p:cNvPr id="64518" name="Picture 7" descr="thalass-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7513" y="1700213"/>
            <a:ext cx="3500437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9" name="Picture 8" descr="thalass-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9763" y="1700213"/>
            <a:ext cx="3733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標題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TW" dirty="0" smtClean="0">
                <a:solidFill>
                  <a:schemeClr val="accent3"/>
                </a:solidFill>
              </a:rPr>
              <a:t>地中海貧血的遺傳方式 </a:t>
            </a:r>
            <a:r>
              <a:rPr lang="en-US" altLang="zh-TW" dirty="0" smtClean="0">
                <a:solidFill>
                  <a:schemeClr val="accent3"/>
                </a:solidFill>
              </a:rPr>
              <a:t>(</a:t>
            </a:r>
            <a:r>
              <a:rPr lang="zh-TW" dirty="0" smtClean="0">
                <a:solidFill>
                  <a:schemeClr val="accent3"/>
                </a:solidFill>
              </a:rPr>
              <a:t>三</a:t>
            </a:r>
            <a:r>
              <a:rPr lang="en-US" altLang="zh-TW" dirty="0" smtClean="0">
                <a:solidFill>
                  <a:schemeClr val="accent3"/>
                </a:solidFill>
              </a:rPr>
              <a:t>)</a:t>
            </a:r>
            <a:endParaRPr lang="zh-TW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823020" y="44624"/>
            <a:ext cx="8439330" cy="99412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sz="3800" dirty="0" smtClean="0">
                <a:solidFill>
                  <a:schemeClr val="accent3"/>
                </a:solidFill>
              </a:rPr>
              <a:t>孕婦地中海型貧血篩檢之作業流程圖</a:t>
            </a:r>
          </a:p>
        </p:txBody>
      </p:sp>
      <p:grpSp>
        <p:nvGrpSpPr>
          <p:cNvPr id="65539" name="Group 3"/>
          <p:cNvGrpSpPr>
            <a:grpSpLocks/>
          </p:cNvGrpSpPr>
          <p:nvPr/>
        </p:nvGrpSpPr>
        <p:grpSpPr bwMode="auto">
          <a:xfrm>
            <a:off x="1111250" y="979488"/>
            <a:ext cx="8281988" cy="5545137"/>
            <a:chOff x="715" y="480"/>
            <a:chExt cx="4779" cy="3648"/>
          </a:xfrm>
        </p:grpSpPr>
        <p:pic>
          <p:nvPicPr>
            <p:cNvPr id="65540" name="Picture 4" descr="fi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3F7F6"/>
                </a:clrFrom>
                <a:clrTo>
                  <a:srgbClr val="F3F7F6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15" y="480"/>
              <a:ext cx="4779" cy="364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FFFFCC"/>
              </a:solidFill>
              <a:miter lim="800000"/>
              <a:headEnd/>
              <a:tailEnd/>
            </a:ln>
          </p:spPr>
        </p:pic>
        <p:sp>
          <p:nvSpPr>
            <p:cNvPr id="65541" name="Rectangle 5"/>
            <p:cNvSpPr>
              <a:spLocks noChangeArrowheads="1"/>
            </p:cNvSpPr>
            <p:nvPr/>
          </p:nvSpPr>
          <p:spPr bwMode="auto">
            <a:xfrm>
              <a:off x="1338" y="1026"/>
              <a:ext cx="1406" cy="136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TW" dirty="0" smtClean="0">
                <a:solidFill>
                  <a:schemeClr val="accent3"/>
                </a:solidFill>
              </a:rPr>
              <a:t>產前診斷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>
          <a:xfrm>
            <a:off x="822325" y="1412875"/>
            <a:ext cx="8858250" cy="4895850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預防勝於治療</a:t>
            </a:r>
          </a:p>
          <a:p>
            <a:pPr marL="971550" lvl="1" indent="-514350" eaLnBrk="1" hangingPunct="1">
              <a:buSzPct val="100000"/>
              <a:buFont typeface="Times New Roman" pitchFamily="18" charset="0"/>
              <a:buAutoNum type="arabicPeriod"/>
            </a:pPr>
            <a:r>
              <a:rPr lang="zh-TW" altLang="en-US" dirty="0" smtClean="0"/>
              <a:t>於</a:t>
            </a:r>
            <a:r>
              <a:rPr lang="en-US" altLang="zh-TW" dirty="0" smtClean="0"/>
              <a:t>8~12</a:t>
            </a:r>
            <a:r>
              <a:rPr lang="zh-TW" altLang="en-US" dirty="0" smtClean="0"/>
              <a:t>週時吸取絨毛膜細胞</a:t>
            </a:r>
          </a:p>
          <a:p>
            <a:pPr marL="971550" lvl="1" indent="-514350" eaLnBrk="1" hangingPunct="1">
              <a:buSzPct val="100000"/>
              <a:buFont typeface="Times New Roman" pitchFamily="18" charset="0"/>
              <a:buAutoNum type="arabicPeriod"/>
            </a:pPr>
            <a:r>
              <a:rPr lang="zh-TW" altLang="en-US" dirty="0" smtClean="0"/>
              <a:t>於</a:t>
            </a:r>
            <a:r>
              <a:rPr lang="en-US" altLang="zh-TW" dirty="0" smtClean="0"/>
              <a:t>16~20</a:t>
            </a:r>
            <a:r>
              <a:rPr lang="zh-TW" altLang="en-US" dirty="0" smtClean="0"/>
              <a:t>週吸取羊水細胞</a:t>
            </a:r>
          </a:p>
        </p:txBody>
      </p:sp>
      <p:sp>
        <p:nvSpPr>
          <p:cNvPr id="66564" name="Text Box 5"/>
          <p:cNvSpPr txBox="1">
            <a:spLocks noChangeArrowheads="1"/>
          </p:cNvSpPr>
          <p:nvPr/>
        </p:nvSpPr>
        <p:spPr bwMode="auto">
          <a:xfrm>
            <a:off x="7541359" y="2348880"/>
            <a:ext cx="162095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TW" altLang="en-US" sz="2800" dirty="0">
                <a:ea typeface="標楷體" pitchFamily="65" charset="-120"/>
              </a:rPr>
              <a:t>基因分析</a:t>
            </a:r>
          </a:p>
        </p:txBody>
      </p:sp>
      <p:grpSp>
        <p:nvGrpSpPr>
          <p:cNvPr id="66565" name="群組 10"/>
          <p:cNvGrpSpPr>
            <a:grpSpLocks/>
          </p:cNvGrpSpPr>
          <p:nvPr/>
        </p:nvGrpSpPr>
        <p:grpSpPr bwMode="auto">
          <a:xfrm>
            <a:off x="5805488" y="2276475"/>
            <a:ext cx="1714500" cy="719138"/>
            <a:chOff x="5514975" y="3357563"/>
            <a:chExt cx="1714500" cy="719137"/>
          </a:xfrm>
        </p:grpSpPr>
        <p:sp>
          <p:nvSpPr>
            <p:cNvPr id="66566" name="Line 6"/>
            <p:cNvSpPr>
              <a:spLocks noChangeShapeType="1"/>
            </p:cNvSpPr>
            <p:nvPr/>
          </p:nvSpPr>
          <p:spPr bwMode="auto">
            <a:xfrm>
              <a:off x="6715125" y="3717999"/>
              <a:ext cx="51435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6567" name="Line 7"/>
            <p:cNvSpPr>
              <a:spLocks noChangeShapeType="1"/>
            </p:cNvSpPr>
            <p:nvPr/>
          </p:nvSpPr>
          <p:spPr bwMode="auto">
            <a:xfrm>
              <a:off x="6715125" y="3357563"/>
              <a:ext cx="0" cy="7191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6568" name="Line 8"/>
            <p:cNvSpPr>
              <a:spLocks noChangeShapeType="1"/>
            </p:cNvSpPr>
            <p:nvPr/>
          </p:nvSpPr>
          <p:spPr bwMode="auto">
            <a:xfrm>
              <a:off x="6077123" y="3357563"/>
              <a:ext cx="63800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6569" name="Line 9"/>
            <p:cNvSpPr>
              <a:spLocks noChangeShapeType="1"/>
            </p:cNvSpPr>
            <p:nvPr/>
          </p:nvSpPr>
          <p:spPr bwMode="auto">
            <a:xfrm>
              <a:off x="5514975" y="4076700"/>
              <a:ext cx="12001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823020" y="274638"/>
            <a:ext cx="8439330" cy="1426170"/>
          </a:xfrm>
        </p:spPr>
        <p:txBody>
          <a:bodyPr>
            <a:noAutofit/>
          </a:bodyPr>
          <a:lstStyle/>
          <a:p>
            <a:pPr algn="l" eaLnBrk="1" hangingPunct="1">
              <a:defRPr/>
            </a:pPr>
            <a:r>
              <a:rPr lang="zh-TW" sz="4000" dirty="0" smtClean="0">
                <a:solidFill>
                  <a:schemeClr val="accent3"/>
                </a:solidFill>
              </a:rPr>
              <a:t>有效篩選貧血後</a:t>
            </a:r>
            <a:r>
              <a:rPr lang="en-US" altLang="zh-TW" sz="4000" dirty="0" smtClean="0">
                <a:solidFill>
                  <a:schemeClr val="accent3"/>
                </a:solidFill>
              </a:rPr>
              <a:t/>
            </a:r>
            <a:br>
              <a:rPr lang="en-US" altLang="zh-TW" sz="4000" dirty="0" smtClean="0">
                <a:solidFill>
                  <a:schemeClr val="accent3"/>
                </a:solidFill>
              </a:rPr>
            </a:br>
            <a:r>
              <a:rPr lang="zh-TW" sz="4000" dirty="0" smtClean="0">
                <a:solidFill>
                  <a:schemeClr val="accent3"/>
                </a:solidFill>
              </a:rPr>
              <a:t>重度貧血病患出生率下降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>
          <a:xfrm>
            <a:off x="822325" y="1700807"/>
            <a:ext cx="8858250" cy="4607917"/>
          </a:xfrm>
        </p:spPr>
        <p:txBody>
          <a:bodyPr/>
          <a:lstStyle/>
          <a:p>
            <a:pPr eaLnBrk="1" hangingPunct="1"/>
            <a:r>
              <a:rPr lang="zh-TW" altLang="en-US" sz="2800" dirty="0" smtClean="0"/>
              <a:t>可做相關的抽血及診斷：</a:t>
            </a:r>
            <a:endParaRPr lang="en-US" altLang="zh-TW" sz="2800" dirty="0" smtClean="0"/>
          </a:p>
          <a:p>
            <a:pPr lvl="2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altLang="zh-TW" dirty="0" smtClean="0"/>
              <a:t>(a)</a:t>
            </a:r>
            <a:r>
              <a:rPr lang="zh-TW" altLang="en-US" dirty="0" smtClean="0"/>
              <a:t>家族史 </a:t>
            </a:r>
            <a:endParaRPr lang="en-US" altLang="zh-TW" dirty="0" smtClean="0"/>
          </a:p>
          <a:p>
            <a:pPr lvl="2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altLang="zh-TW" dirty="0" smtClean="0"/>
              <a:t>(b)</a:t>
            </a:r>
            <a:r>
              <a:rPr lang="zh-TW" altLang="en-US" dirty="0" smtClean="0"/>
              <a:t>臨床症狀（貧血、黃疸</a:t>
            </a:r>
            <a:r>
              <a:rPr lang="en-US" altLang="zh-TW" dirty="0" smtClean="0"/>
              <a:t>...</a:t>
            </a:r>
            <a:r>
              <a:rPr lang="zh-TW" altLang="en-US" dirty="0" smtClean="0"/>
              <a:t>等）</a:t>
            </a:r>
            <a:endParaRPr lang="en-US" altLang="zh-TW" dirty="0" smtClean="0"/>
          </a:p>
          <a:p>
            <a:pPr lvl="2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altLang="zh-TW" dirty="0" smtClean="0"/>
              <a:t>(c)</a:t>
            </a:r>
            <a:r>
              <a:rPr lang="zh-TW" altLang="en-US" dirty="0" smtClean="0"/>
              <a:t>血液常規檢查   </a:t>
            </a:r>
            <a:endParaRPr lang="en-US" altLang="zh-TW" dirty="0" smtClean="0"/>
          </a:p>
          <a:p>
            <a:pPr lvl="2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altLang="zh-TW" dirty="0" smtClean="0"/>
              <a:t>(d)</a:t>
            </a:r>
            <a:r>
              <a:rPr lang="zh-TW" altLang="en-US" dirty="0" smtClean="0"/>
              <a:t>血色素高效液相層析儀 </a:t>
            </a:r>
            <a:endParaRPr lang="en-US" altLang="zh-TW" dirty="0" smtClean="0"/>
          </a:p>
          <a:p>
            <a:pPr lvl="2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altLang="zh-TW" dirty="0" smtClean="0"/>
              <a:t>(e)</a:t>
            </a:r>
            <a:r>
              <a:rPr lang="zh-TW" altLang="en-US" dirty="0" smtClean="0"/>
              <a:t>基因分析（確定診斷）。</a:t>
            </a:r>
          </a:p>
          <a:p>
            <a:pPr eaLnBrk="1" hangingPunct="1"/>
            <a:r>
              <a:rPr lang="zh-TW" altLang="en-US" sz="2800" dirty="0" smtClean="0"/>
              <a:t>婚前做健康檢查篩檢：如夫妻都是同型輕度的地中海貧血患者，一定要到血液科做諮詢和檢查。</a:t>
            </a:r>
          </a:p>
          <a:p>
            <a:pPr eaLnBrk="1" hangingPunct="1"/>
            <a:r>
              <a:rPr lang="zh-TW" altLang="en-US" sz="2800" dirty="0" smtClean="0"/>
              <a:t>孕婦應做一般產前常規血液檢查。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823020" y="274638"/>
            <a:ext cx="8439330" cy="1354162"/>
          </a:xfrm>
        </p:spPr>
        <p:txBody>
          <a:bodyPr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TW" sz="4000" dirty="0" smtClean="0">
                <a:solidFill>
                  <a:schemeClr val="accent3"/>
                </a:solidFill>
              </a:rPr>
              <a:t>台灣有效的篩檢計畫</a:t>
            </a:r>
            <a:r>
              <a:rPr lang="en-US" altLang="zh-TW" sz="4000" dirty="0" smtClean="0">
                <a:solidFill>
                  <a:schemeClr val="accent3"/>
                </a:solidFill>
              </a:rPr>
              <a:t/>
            </a:r>
            <a:br>
              <a:rPr lang="en-US" altLang="zh-TW" sz="4000" dirty="0" smtClean="0">
                <a:solidFill>
                  <a:schemeClr val="accent3"/>
                </a:solidFill>
              </a:rPr>
            </a:br>
            <a:r>
              <a:rPr lang="zh-TW" sz="4000" dirty="0" smtClean="0">
                <a:solidFill>
                  <a:schemeClr val="accent3"/>
                </a:solidFill>
              </a:rPr>
              <a:t>明顯下降重度貧血病患的出生率 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822325" y="1700213"/>
            <a:ext cx="8858250" cy="4608512"/>
          </a:xfrm>
        </p:spPr>
        <p:txBody>
          <a:bodyPr/>
          <a:lstStyle/>
          <a:p>
            <a:pPr eaLnBrk="1" hangingPunct="1">
              <a:spcBef>
                <a:spcPts val="1200"/>
              </a:spcBef>
              <a:spcAft>
                <a:spcPts val="1200"/>
              </a:spcAft>
            </a:pPr>
            <a:r>
              <a:rPr lang="zh-TW" altLang="en-US" sz="2800" smtClean="0"/>
              <a:t>因台灣是地中海貧血的好發地區，自</a:t>
            </a:r>
            <a:r>
              <a:rPr lang="en-US" altLang="zh-TW" sz="2800" smtClean="0"/>
              <a:t>1991</a:t>
            </a:r>
            <a:r>
              <a:rPr lang="zh-TW" altLang="en-US" sz="2800" smtClean="0"/>
              <a:t>至</a:t>
            </a:r>
            <a:r>
              <a:rPr lang="en-US" altLang="zh-TW" sz="2800" smtClean="0"/>
              <a:t>1995</a:t>
            </a:r>
            <a:r>
              <a:rPr lang="zh-TW" altLang="en-US" sz="2800" smtClean="0"/>
              <a:t>年，每年約有</a:t>
            </a:r>
            <a:r>
              <a:rPr lang="en-US" altLang="zh-TW" sz="2800" smtClean="0"/>
              <a:t>10</a:t>
            </a:r>
            <a:r>
              <a:rPr lang="zh-TW" altLang="en-US" sz="2800" smtClean="0"/>
              <a:t>到</a:t>
            </a:r>
            <a:r>
              <a:rPr lang="en-US" altLang="zh-TW" sz="2800" smtClean="0"/>
              <a:t>20</a:t>
            </a:r>
            <a:r>
              <a:rPr lang="zh-TW" altLang="en-US" sz="2800" smtClean="0"/>
              <a:t>位的重度地中海貧血的小孩出生。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</a:pPr>
            <a:r>
              <a:rPr lang="zh-TW" altLang="en-US" sz="2800" smtClean="0"/>
              <a:t>台灣於</a:t>
            </a:r>
            <a:r>
              <a:rPr lang="en-US" altLang="zh-TW" sz="2800" smtClean="0"/>
              <a:t>1993</a:t>
            </a:r>
            <a:r>
              <a:rPr lang="zh-TW" altLang="en-US" sz="2800" smtClean="0"/>
              <a:t>年開始實施全國的地中海貧血篩檢計畫，之後重度地中海貧血的出生率明顯下降，至</a:t>
            </a:r>
            <a:r>
              <a:rPr lang="en-US" altLang="zh-TW" sz="2800" smtClean="0"/>
              <a:t>2002</a:t>
            </a:r>
            <a:r>
              <a:rPr lang="zh-TW" altLang="en-US" sz="2800" smtClean="0"/>
              <a:t>年，每年的重度地中海貧血出生數目，已降至每年</a:t>
            </a:r>
            <a:r>
              <a:rPr lang="en-US" altLang="zh-TW" sz="2800" smtClean="0"/>
              <a:t>3</a:t>
            </a:r>
            <a:r>
              <a:rPr lang="zh-TW" altLang="en-US" sz="2800" smtClean="0"/>
              <a:t>到</a:t>
            </a:r>
            <a:r>
              <a:rPr lang="en-US" altLang="zh-TW" sz="2800" smtClean="0"/>
              <a:t>5</a:t>
            </a:r>
            <a:r>
              <a:rPr lang="zh-TW" altLang="en-US" sz="2800" smtClean="0"/>
              <a:t>位，這成功的篩檢計畫，明顯降低重度地中海貧血出生。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</a:pPr>
            <a:r>
              <a:rPr lang="zh-TW" altLang="en-US" sz="2800" smtClean="0"/>
              <a:t>近年來新移民配偶的疾病突變位置和我們本土的突變位置不同，因此新移民配偶對地中海貧血的篩檢，一定會造成很大的衝擊。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TW" dirty="0" smtClean="0">
                <a:solidFill>
                  <a:schemeClr val="accent3"/>
                </a:solidFill>
              </a:rPr>
              <a:t>我們近年的發現和擔憂 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822325" y="1412875"/>
            <a:ext cx="8858250" cy="4895850"/>
          </a:xfrm>
        </p:spPr>
        <p:txBody>
          <a:bodyPr rtlCol="0">
            <a:normAutofit/>
          </a:bodyPr>
          <a:lstStyle/>
          <a:p>
            <a:pPr eaLnBrk="1" fontAlgn="auto" hangingPunct="1">
              <a:buFont typeface="Wingdings 2"/>
              <a:buChar char=""/>
              <a:defRPr/>
            </a:pPr>
            <a:r>
              <a:rPr lang="zh-TW" altLang="en-US" sz="2800" dirty="0" smtClean="0"/>
              <a:t>但近年來我們醫院發現，國人與新移民配偶結婚生下的子女，罹患地中海結合性貧血的比例增加。</a:t>
            </a:r>
          </a:p>
          <a:p>
            <a:pPr eaLnBrk="1" fontAlgn="auto" hangingPunct="1">
              <a:buFont typeface="Wingdings 2"/>
              <a:buChar char=""/>
              <a:defRPr/>
            </a:pPr>
            <a:r>
              <a:rPr lang="zh-TW" altLang="en-US" sz="2800" dirty="0" smtClean="0"/>
              <a:t>本院於</a:t>
            </a:r>
            <a:r>
              <a:rPr lang="en-US" altLang="zh-TW" sz="2800" dirty="0" smtClean="0"/>
              <a:t>2000</a:t>
            </a:r>
            <a:r>
              <a:rPr lang="zh-TW" altLang="en-US" sz="2800" dirty="0" smtClean="0"/>
              <a:t>至</a:t>
            </a:r>
            <a:r>
              <a:rPr lang="en-US" altLang="zh-TW" sz="2800" dirty="0" smtClean="0"/>
              <a:t>2007</a:t>
            </a:r>
            <a:r>
              <a:rPr lang="zh-TW" altLang="en-US" sz="2800" dirty="0" smtClean="0"/>
              <a:t>年間，搜集了</a:t>
            </a:r>
            <a:r>
              <a:rPr lang="en-US" altLang="zh-TW" sz="2800" dirty="0" smtClean="0"/>
              <a:t>2141</a:t>
            </a:r>
            <a:r>
              <a:rPr lang="zh-TW" altLang="en-US" sz="2800" dirty="0" smtClean="0"/>
              <a:t>例因貧血或血液檢驗異常到該院進行進一步檢查的個案進行研究，赫然發現其中因同時帶有乙型地中海貧血與變異血紅素</a:t>
            </a:r>
            <a:r>
              <a:rPr lang="en-US" altLang="zh-TW" sz="2800" dirty="0" smtClean="0"/>
              <a:t>E</a:t>
            </a:r>
            <a:r>
              <a:rPr lang="zh-TW" altLang="en-US" sz="2800" dirty="0" smtClean="0"/>
              <a:t>基因，也就是罹患所謂結合性貧血者，竟然達到有</a:t>
            </a:r>
            <a:r>
              <a:rPr lang="en-US" altLang="zh-TW" sz="2800" dirty="0" smtClean="0"/>
              <a:t>10</a:t>
            </a:r>
            <a:r>
              <a:rPr lang="zh-TW" altLang="en-US" sz="2800" dirty="0" smtClean="0"/>
              <a:t>人之多。</a:t>
            </a:r>
          </a:p>
          <a:p>
            <a:pPr eaLnBrk="1" fontAlgn="auto" hangingPunct="1">
              <a:buFont typeface="Wingdings 2"/>
              <a:buChar char=""/>
              <a:defRPr/>
            </a:pPr>
            <a:r>
              <a:rPr lang="zh-TW" altLang="en-US" sz="2800" dirty="0" smtClean="0"/>
              <a:t>本院研究團隊進一步分析</a:t>
            </a:r>
            <a:r>
              <a:rPr lang="en-US" altLang="zh-TW" sz="2800" dirty="0" smtClean="0"/>
              <a:t>10</a:t>
            </a:r>
            <a:r>
              <a:rPr lang="zh-TW" altLang="en-US" sz="2800" dirty="0" smtClean="0"/>
              <a:t>例結合性貧血個案後，發現其中多達</a:t>
            </a:r>
            <a:r>
              <a:rPr lang="en-US" altLang="zh-TW" sz="2800" dirty="0" smtClean="0"/>
              <a:t>9</a:t>
            </a:r>
            <a:r>
              <a:rPr lang="zh-TW" altLang="en-US" sz="2800" dirty="0" smtClean="0"/>
              <a:t>例個案的母親是來自東南亞的新移民配偶，問題的答案才揭曉，也才發現問題的嚴重度。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TW" dirty="0" smtClean="0">
                <a:solidFill>
                  <a:schemeClr val="accent3"/>
                </a:solidFill>
              </a:rPr>
              <a:t>我們近年的發現和擔憂 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>
          <a:xfrm>
            <a:off x="822325" y="1412875"/>
            <a:ext cx="8858250" cy="4895850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目前約有</a:t>
            </a:r>
            <a:r>
              <a:rPr lang="en-US" altLang="zh-TW" dirty="0" smtClean="0"/>
              <a:t>60</a:t>
            </a:r>
            <a:r>
              <a:rPr lang="zh-TW" altLang="en-US" dirty="0" smtClean="0"/>
              <a:t>位重型地中海貧血病患在本院接受定期的治療和追蹤，每年約</a:t>
            </a:r>
            <a:r>
              <a:rPr lang="en-US" altLang="zh-TW" dirty="0" smtClean="0"/>
              <a:t>0</a:t>
            </a:r>
            <a:r>
              <a:rPr lang="zh-TW" altLang="en-US" dirty="0" smtClean="0"/>
              <a:t>至</a:t>
            </a:r>
            <a:r>
              <a:rPr lang="en-US" altLang="zh-TW" dirty="0" smtClean="0"/>
              <a:t>1</a:t>
            </a:r>
            <a:r>
              <a:rPr lang="zh-TW" altLang="en-US" dirty="0" smtClean="0"/>
              <a:t>位的重型地中海貧血在本院被診斷。</a:t>
            </a:r>
          </a:p>
          <a:p>
            <a:pPr eaLnBrk="1" hangingPunct="1"/>
            <a:r>
              <a:rPr lang="zh-TW" altLang="en-US" dirty="0" smtClean="0"/>
              <a:t>但近年來我們卻發現以前在台灣沒有的血紅素</a:t>
            </a:r>
            <a:r>
              <a:rPr lang="en-US" altLang="zh-TW" dirty="0" smtClean="0"/>
              <a:t>E/</a:t>
            </a:r>
            <a:r>
              <a:rPr lang="zh-TW" altLang="en-US" dirty="0" smtClean="0"/>
              <a:t>乙型地中海貧血症</a:t>
            </a:r>
            <a:r>
              <a:rPr lang="en-US" altLang="zh-TW" dirty="0" smtClean="0"/>
              <a:t>10</a:t>
            </a:r>
            <a:r>
              <a:rPr lang="zh-TW" altLang="en-US" dirty="0" smtClean="0"/>
              <a:t>人中，新移民有</a:t>
            </a:r>
            <a:r>
              <a:rPr lang="en-US" altLang="zh-TW" dirty="0" smtClean="0"/>
              <a:t>9</a:t>
            </a:r>
            <a:r>
              <a:rPr lang="zh-TW" altLang="en-US" dirty="0" smtClean="0"/>
              <a:t>人；進一步更發現變異血素</a:t>
            </a:r>
            <a:r>
              <a:rPr lang="en-US" altLang="zh-TW" dirty="0" smtClean="0"/>
              <a:t>E</a:t>
            </a:r>
            <a:r>
              <a:rPr lang="zh-TW" altLang="en-US" dirty="0" smtClean="0"/>
              <a:t>基因的有</a:t>
            </a:r>
            <a:r>
              <a:rPr lang="en-US" altLang="zh-TW" dirty="0" smtClean="0"/>
              <a:t>44</a:t>
            </a:r>
            <a:r>
              <a:rPr lang="zh-TW" altLang="en-US" dirty="0" smtClean="0"/>
              <a:t>人，新移民為</a:t>
            </a:r>
            <a:r>
              <a:rPr lang="en-US" altLang="zh-TW" dirty="0" smtClean="0"/>
              <a:t>30</a:t>
            </a:r>
            <a:r>
              <a:rPr lang="zh-TW" altLang="en-US" dirty="0" smtClean="0"/>
              <a:t>人</a:t>
            </a:r>
            <a:r>
              <a:rPr lang="en-US" altLang="zh-TW" dirty="0" smtClean="0"/>
              <a:t>(</a:t>
            </a:r>
            <a:r>
              <a:rPr lang="zh-TW" altLang="en-US" dirty="0" smtClean="0"/>
              <a:t>越南</a:t>
            </a:r>
            <a:r>
              <a:rPr lang="en-US" altLang="zh-TW" dirty="0" smtClean="0"/>
              <a:t>9</a:t>
            </a:r>
            <a:r>
              <a:rPr lang="zh-TW" altLang="en-US" dirty="0" smtClean="0"/>
              <a:t>人；泰國</a:t>
            </a:r>
            <a:r>
              <a:rPr lang="en-US" altLang="zh-TW" dirty="0" smtClean="0"/>
              <a:t>5</a:t>
            </a:r>
            <a:r>
              <a:rPr lang="zh-TW" altLang="en-US" dirty="0" smtClean="0"/>
              <a:t>人；柬埔寨</a:t>
            </a:r>
            <a:r>
              <a:rPr lang="en-US" altLang="zh-TW" dirty="0" smtClean="0"/>
              <a:t>6</a:t>
            </a:r>
            <a:r>
              <a:rPr lang="zh-TW" altLang="en-US" dirty="0" smtClean="0"/>
              <a:t>人</a:t>
            </a:r>
            <a:r>
              <a:rPr lang="en-US" altLang="zh-TW" dirty="0" smtClean="0"/>
              <a:t>)</a:t>
            </a:r>
            <a:r>
              <a:rPr lang="zh-TW" altLang="en-US" dirty="0" smtClean="0"/>
              <a:t>。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 eaLnBrk="1" hangingPunct="1">
              <a:defRPr/>
            </a:pPr>
            <a:r>
              <a:rPr lang="zh-TW" sz="3200" dirty="0" smtClean="0">
                <a:solidFill>
                  <a:schemeClr val="accent3"/>
                </a:solidFill>
              </a:rPr>
              <a:t>新移民配偶對台灣地中海貧血的預防的衝擊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>
          <a:xfrm>
            <a:off x="822325" y="1412875"/>
            <a:ext cx="8858250" cy="4895850"/>
          </a:xfrm>
        </p:spPr>
        <p:txBody>
          <a:bodyPr/>
          <a:lstStyle/>
          <a:p>
            <a:pPr eaLnBrk="1" hangingPunct="1"/>
            <a:r>
              <a:rPr lang="zh-TW" altLang="en-US" sz="2600" smtClean="0"/>
              <a:t>國健局現行推動的優生保健篩檢，第一線只檢驗孕婦紅血球體積（</a:t>
            </a:r>
            <a:r>
              <a:rPr lang="en-US" altLang="zh-TW" sz="2600" smtClean="0"/>
              <a:t>MCV</a:t>
            </a:r>
            <a:r>
              <a:rPr lang="zh-TW" altLang="en-US" sz="2600" smtClean="0"/>
              <a:t>），若發現體積小於平均值的</a:t>
            </a:r>
            <a:r>
              <a:rPr lang="en-US" altLang="zh-TW" sz="2600" smtClean="0"/>
              <a:t>80fl.</a:t>
            </a:r>
            <a:r>
              <a:rPr lang="zh-TW" altLang="en-US" sz="2600" smtClean="0"/>
              <a:t>（紅血球體積單位），才會進一步檢查。</a:t>
            </a:r>
          </a:p>
          <a:p>
            <a:pPr eaLnBrk="1" hangingPunct="1"/>
            <a:r>
              <a:rPr lang="zh-TW" altLang="en-US" sz="2600" smtClean="0"/>
              <a:t>東南亞新移民配偶常見的變異血紅素</a:t>
            </a:r>
            <a:r>
              <a:rPr lang="en-US" altLang="zh-TW" sz="2600" smtClean="0"/>
              <a:t>E</a:t>
            </a:r>
            <a:r>
              <a:rPr lang="zh-TW" altLang="en-US" sz="2600" smtClean="0"/>
              <a:t>疾病，紅血球體積（</a:t>
            </a:r>
            <a:r>
              <a:rPr lang="en-US" altLang="zh-TW" sz="2600" smtClean="0"/>
              <a:t>MCV</a:t>
            </a:r>
            <a:r>
              <a:rPr lang="zh-TW" altLang="en-US" sz="2600" smtClean="0"/>
              <a:t>），不會小於平均值的</a:t>
            </a:r>
            <a:r>
              <a:rPr lang="en-US" altLang="zh-TW" sz="2600" smtClean="0"/>
              <a:t>80fl</a:t>
            </a:r>
            <a:r>
              <a:rPr lang="zh-TW" altLang="en-US" sz="2600" smtClean="0"/>
              <a:t>，因此若用國內之前的標準來篩檢東南亞新移民配偶，一定會產生很大的漏洞，如新移民配偶有變異血紅素</a:t>
            </a:r>
            <a:r>
              <a:rPr lang="en-US" altLang="zh-TW" sz="2600" smtClean="0"/>
              <a:t>E</a:t>
            </a:r>
            <a:r>
              <a:rPr lang="zh-TW" altLang="en-US" sz="2600" smtClean="0"/>
              <a:t>疾病沒被發現，而台灣的另一半配偶有乙型地中海貧血基因，這樣就會生下重型的結合性血紅素疾病。</a:t>
            </a:r>
          </a:p>
          <a:p>
            <a:pPr eaLnBrk="1" hangingPunct="1"/>
            <a:r>
              <a:rPr lang="zh-TW" altLang="en-US" sz="2600" smtClean="0"/>
              <a:t>而此變異血紅素</a:t>
            </a:r>
            <a:r>
              <a:rPr lang="en-US" altLang="zh-TW" sz="2600" smtClean="0"/>
              <a:t>E</a:t>
            </a:r>
            <a:r>
              <a:rPr lang="zh-TW" altLang="en-US" sz="2600" smtClean="0"/>
              <a:t>的基因也會在不知不覺中一直遺傳下去，這將會有更多的漏網之魚，是愈來愈嚴重的問題。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蘭嶼-1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-7938"/>
            <a:ext cx="10287000" cy="68659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zh-TW" dirty="0" smtClean="0">
                <a:solidFill>
                  <a:schemeClr val="accent3"/>
                </a:solidFill>
              </a:rPr>
              <a:t>白血球異常</a:t>
            </a:r>
          </a:p>
        </p:txBody>
      </p:sp>
      <p:sp>
        <p:nvSpPr>
          <p:cNvPr id="74755" name="Rectangle 1027"/>
          <p:cNvSpPr>
            <a:spLocks noGrp="1" noChangeArrowheads="1"/>
          </p:cNvSpPr>
          <p:nvPr>
            <p:ph idx="1"/>
          </p:nvPr>
        </p:nvSpPr>
        <p:spPr>
          <a:xfrm>
            <a:off x="822325" y="1412875"/>
            <a:ext cx="8858250" cy="4895850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白血球數目異常</a:t>
            </a:r>
          </a:p>
          <a:p>
            <a:pPr lvl="1" eaLnBrk="1" hangingPunct="1"/>
            <a:r>
              <a:rPr lang="zh-TW" altLang="en-US" dirty="0" smtClean="0"/>
              <a:t>白血球增多：</a:t>
            </a:r>
            <a:endParaRPr lang="en-US" altLang="zh-TW" dirty="0" smtClean="0"/>
          </a:p>
          <a:p>
            <a:pPr lvl="2" eaLnBrk="1" hangingPunct="1"/>
            <a:r>
              <a:rPr lang="zh-TW" altLang="en-US" dirty="0" smtClean="0"/>
              <a:t>白血球增多常見於細菌感染時，但在劇烈哭鬧、運動、情緒激動、月經、全身麻醉、抽筋、寒冷、日曬及類固醇藥物等都可能使白血球增加。</a:t>
            </a:r>
          </a:p>
          <a:p>
            <a:pPr lvl="1" eaLnBrk="1" hangingPunct="1"/>
            <a:r>
              <a:rPr lang="zh-TW" altLang="en-US" dirty="0" smtClean="0"/>
              <a:t>白血球減少：</a:t>
            </a:r>
            <a:endParaRPr lang="en-US" altLang="zh-TW" dirty="0" smtClean="0"/>
          </a:p>
          <a:p>
            <a:pPr lvl="2" eaLnBrk="1" hangingPunct="1"/>
            <a:r>
              <a:rPr lang="zh-TW" altLang="en-US" dirty="0" smtClean="0"/>
              <a:t>常見於濾過性病毒感染不良及抗癌藥物的抑制等。</a:t>
            </a:r>
          </a:p>
          <a:p>
            <a:pPr eaLnBrk="1" hangingPunct="1"/>
            <a:endParaRPr lang="en-US" altLang="zh-TW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dirty="0" smtClean="0"/>
              <a:t>貧血的分類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823020" y="1268760"/>
            <a:ext cx="8856984" cy="5040559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zh-TW" altLang="en-US" dirty="0" smtClean="0"/>
              <a:t>紅血球製造不足</a:t>
            </a:r>
          </a:p>
          <a:p>
            <a:pPr marL="971550" lvl="1" indent="-514350">
              <a:spcAft>
                <a:spcPts val="1200"/>
              </a:spcAft>
              <a:buSzPct val="100000"/>
              <a:buFont typeface="+mj-lt"/>
              <a:buAutoNum type="arabicParenR"/>
            </a:pPr>
            <a:r>
              <a:rPr lang="zh-TW" altLang="en-US" dirty="0" smtClean="0"/>
              <a:t>骨髓衰竭：再生不良性貧血。</a:t>
            </a:r>
            <a:endParaRPr lang="en-US" altLang="zh-TW" dirty="0" smtClean="0"/>
          </a:p>
          <a:p>
            <a:pPr marL="971550" lvl="1" indent="-514350">
              <a:spcAft>
                <a:spcPts val="1200"/>
              </a:spcAft>
              <a:buSzPct val="100000"/>
              <a:buFont typeface="+mj-lt"/>
              <a:buAutoNum type="arabicParenR"/>
            </a:pPr>
            <a:r>
              <a:rPr lang="zh-TW" altLang="en-US" dirty="0" smtClean="0"/>
              <a:t>紅血球生成素分泌不足：如慢性腎衰竭，甲狀腺功能低下症、慢性發炎及營養不良等</a:t>
            </a:r>
            <a:r>
              <a:rPr lang="en-US" altLang="zh-TW" dirty="0" smtClean="0"/>
              <a:t>…</a:t>
            </a:r>
            <a:r>
              <a:rPr lang="zh-TW" altLang="en-US" dirty="0" smtClean="0"/>
              <a:t>。</a:t>
            </a:r>
          </a:p>
          <a:p>
            <a:pPr>
              <a:spcAft>
                <a:spcPts val="1200"/>
              </a:spcAft>
            </a:pPr>
            <a:r>
              <a:rPr lang="zh-TW" altLang="en-US" dirty="0" smtClean="0"/>
              <a:t>紅血球成熟不良及造血失敗</a:t>
            </a:r>
          </a:p>
          <a:p>
            <a:pPr marL="971550" lvl="1" indent="-514350">
              <a:spcAft>
                <a:spcPts val="1200"/>
              </a:spcAft>
              <a:buSzPct val="100000"/>
              <a:buFont typeface="+mj-lt"/>
              <a:buAutoNum type="arabicParenR"/>
            </a:pPr>
            <a:r>
              <a:rPr lang="zh-TW" altLang="en-US" dirty="0" smtClean="0"/>
              <a:t>細胞質成熟不良：缺鐵性貧血、海洋性貧血。</a:t>
            </a:r>
            <a:endParaRPr lang="en-US" altLang="zh-TW" dirty="0" smtClean="0"/>
          </a:p>
          <a:p>
            <a:pPr marL="971550" lvl="1" indent="-514350">
              <a:spcAft>
                <a:spcPts val="1200"/>
              </a:spcAft>
              <a:buSzPct val="100000"/>
              <a:buFont typeface="+mj-lt"/>
              <a:buAutoNum type="arabicParenR"/>
            </a:pPr>
            <a:r>
              <a:rPr lang="zh-TW" altLang="en-US" dirty="0" smtClean="0"/>
              <a:t>細胞核成熟不良：如維他命</a:t>
            </a:r>
            <a:r>
              <a:rPr lang="en-US" altLang="zh-TW" dirty="0" smtClean="0"/>
              <a:t>B12</a:t>
            </a:r>
            <a:r>
              <a:rPr lang="zh-TW" altLang="en-US" dirty="0" smtClean="0"/>
              <a:t>及葉酸缺乏等</a:t>
            </a:r>
            <a:r>
              <a:rPr lang="en-US" altLang="zh-TW" dirty="0" smtClean="0"/>
              <a:t>…</a:t>
            </a:r>
            <a:r>
              <a:rPr lang="zh-TW" altLang="en-US" dirty="0" smtClean="0"/>
              <a:t>。</a:t>
            </a:r>
            <a:endParaRPr lang="en-US" altLang="zh-TW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zh-TW" dirty="0" smtClean="0">
                <a:solidFill>
                  <a:schemeClr val="accent3"/>
                </a:solidFill>
              </a:rPr>
              <a:t>出血傾向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>
          <a:xfrm>
            <a:off x="822325" y="1412875"/>
            <a:ext cx="8858250" cy="4895850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病人因先天體質或後天因素，導致血小板、凝血或血管異常而易出血者，稱為出血傾向。</a:t>
            </a:r>
          </a:p>
          <a:p>
            <a:pPr eaLnBrk="1" hangingPunct="1"/>
            <a:r>
              <a:rPr lang="zh-TW" altLang="en-US" dirty="0" smtClean="0"/>
              <a:t>血小板異常則可能出現皮下出血點、紫斑或瘀血、牙齡出血、鼻血不止甚至胃腸出血及腦出血等。</a:t>
            </a:r>
          </a:p>
          <a:p>
            <a:pPr eaLnBrk="1" hangingPunct="1"/>
            <a:r>
              <a:rPr lang="zh-TW" altLang="en-US" dirty="0" smtClean="0"/>
              <a:t>凝血異則常會發生關節血腫、皮下深部血腫甚至腹腔出血及腦出血等。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dirty="0" smtClean="0"/>
              <a:t>小兒血小板異常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血小板過低症的原因：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製造不足</a:t>
            </a:r>
          </a:p>
          <a:p>
            <a:pPr lvl="1"/>
            <a:r>
              <a:rPr lang="zh-TW" altLang="en-US" dirty="0" smtClean="0"/>
              <a:t>破壞過度</a:t>
            </a:r>
          </a:p>
          <a:p>
            <a:pPr lvl="1"/>
            <a:r>
              <a:rPr lang="zh-TW" altLang="en-US" dirty="0" smtClean="0"/>
              <a:t>脾臟扣押</a:t>
            </a:r>
          </a:p>
          <a:p>
            <a:pPr lvl="1"/>
            <a:endParaRPr lang="zh-TW" altLang="en-US" dirty="0" smtClean="0"/>
          </a:p>
          <a:p>
            <a:pPr lvl="1"/>
            <a:endParaRPr lang="zh-TW" altLang="en-US" dirty="0" smtClean="0"/>
          </a:p>
          <a:p>
            <a:pPr lvl="1"/>
            <a:endParaRPr lang="en-US" altLang="zh-TW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zh-TW" sz="4000" dirty="0" smtClean="0"/>
              <a:t>特發性血小板缺乏性紫斑症</a:t>
            </a:r>
            <a:r>
              <a:rPr lang="en-US" altLang="zh-TW" sz="4000" dirty="0" smtClean="0"/>
              <a:t>(ITP)</a:t>
            </a:r>
            <a:endParaRPr lang="zh-TW" sz="4000" dirty="0"/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是小兒常見的血小板缺乏症</a:t>
            </a:r>
          </a:p>
          <a:p>
            <a:r>
              <a:rPr lang="zh-TW" altLang="en-US" dirty="0" smtClean="0"/>
              <a:t>最常發生在年齡二至五歲</a:t>
            </a:r>
          </a:p>
          <a:p>
            <a:r>
              <a:rPr lang="zh-TW" altLang="en-US" dirty="0" smtClean="0"/>
              <a:t>典型的症狀是在病毒感染</a:t>
            </a:r>
            <a:r>
              <a:rPr lang="en-US" altLang="zh-TW" dirty="0" smtClean="0"/>
              <a:t>1~3</a:t>
            </a:r>
            <a:r>
              <a:rPr lang="zh-TW" altLang="en-US" dirty="0" smtClean="0"/>
              <a:t>星期後，突然發生皮下出血點、紫斑及瘀血等，也常發生鼻血不止，偶而會發生胃腸出血及血尿，很少發生顱內出血</a:t>
            </a:r>
            <a:r>
              <a:rPr lang="en-US" altLang="zh-TW" dirty="0" smtClean="0"/>
              <a:t>(&lt;1%)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zh-TW" dirty="0" smtClean="0">
                <a:solidFill>
                  <a:schemeClr val="accent3"/>
                </a:solidFill>
              </a:rPr>
              <a:t>治療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idx="1"/>
          </p:nvPr>
        </p:nvSpPr>
        <p:spPr>
          <a:xfrm>
            <a:off x="822325" y="1412875"/>
            <a:ext cx="8858250" cy="4895850"/>
          </a:xfrm>
        </p:spPr>
        <p:txBody>
          <a:bodyPr/>
          <a:lstStyle/>
          <a:p>
            <a:pPr eaLnBrk="1" hangingPunct="1"/>
            <a:r>
              <a:rPr lang="en-US" altLang="zh-TW" dirty="0" smtClean="0"/>
              <a:t> </a:t>
            </a:r>
            <a:r>
              <a:rPr lang="zh-TW" altLang="en-US" dirty="0" smtClean="0"/>
              <a:t>觀察</a:t>
            </a:r>
            <a:r>
              <a:rPr lang="en-US" altLang="zh-TW" dirty="0" smtClean="0"/>
              <a:t>(</a:t>
            </a:r>
            <a:r>
              <a:rPr lang="zh-TW" altLang="en-US" dirty="0" smtClean="0"/>
              <a:t>大部份不須特殊治療</a:t>
            </a:r>
            <a:r>
              <a:rPr lang="en-US" altLang="zh-TW" dirty="0" smtClean="0"/>
              <a:t>)</a:t>
            </a:r>
          </a:p>
          <a:p>
            <a:pPr eaLnBrk="1" hangingPunct="1"/>
            <a:r>
              <a:rPr lang="en-US" altLang="zh-TW" dirty="0" smtClean="0"/>
              <a:t> </a:t>
            </a:r>
            <a:r>
              <a:rPr lang="zh-TW" altLang="en-US" dirty="0" smtClean="0"/>
              <a:t>類固醇</a:t>
            </a:r>
          </a:p>
          <a:p>
            <a:pPr eaLnBrk="1" hangingPunct="1"/>
            <a:r>
              <a:rPr lang="zh-TW" altLang="en-US" dirty="0" smtClean="0"/>
              <a:t> 免疫球白質</a:t>
            </a:r>
          </a:p>
          <a:p>
            <a:pPr eaLnBrk="1" hangingPunct="1"/>
            <a:r>
              <a:rPr lang="zh-TW" altLang="en-US" dirty="0" smtClean="0"/>
              <a:t> 脾臟切除</a:t>
            </a:r>
          </a:p>
          <a:p>
            <a:pPr lvl="1" eaLnBrk="1" hangingPunct="1"/>
            <a:r>
              <a:rPr lang="zh-TW" altLang="en-US" dirty="0" smtClean="0"/>
              <a:t> </a:t>
            </a:r>
            <a:r>
              <a:rPr lang="en-US" altLang="zh-TW" dirty="0" smtClean="0"/>
              <a:t>60~80%</a:t>
            </a:r>
            <a:r>
              <a:rPr lang="zh-TW" altLang="en-US" dirty="0" smtClean="0"/>
              <a:t>的病人在切除脾臟後，   </a:t>
            </a:r>
          </a:p>
          <a:p>
            <a:pPr lvl="1" eaLnBrk="1" hangingPunct="1"/>
            <a:r>
              <a:rPr lang="zh-TW" altLang="en-US" dirty="0" smtClean="0"/>
              <a:t> 血小板數目即迅速升高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zh-TW" dirty="0" smtClean="0">
                <a:solidFill>
                  <a:schemeClr val="accent3"/>
                </a:solidFill>
              </a:rPr>
              <a:t>預後</a:t>
            </a:r>
            <a:endParaRPr lang="zh-TW" dirty="0">
              <a:solidFill>
                <a:schemeClr val="accent3"/>
              </a:solidFill>
            </a:endParaRPr>
          </a:p>
        </p:txBody>
      </p:sp>
      <p:sp>
        <p:nvSpPr>
          <p:cNvPr id="79875" name="Rectangle 3"/>
          <p:cNvSpPr>
            <a:spLocks noGrp="1" noChangeArrowheads="1"/>
          </p:cNvSpPr>
          <p:nvPr>
            <p:ph idx="1"/>
          </p:nvPr>
        </p:nvSpPr>
        <p:spPr>
          <a:xfrm>
            <a:off x="822325" y="1412875"/>
            <a:ext cx="8858250" cy="4895850"/>
          </a:xfrm>
        </p:spPr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en-US" altLang="zh-TW" dirty="0" smtClean="0"/>
              <a:t> </a:t>
            </a:r>
            <a:r>
              <a:rPr lang="zh-TW" altLang="en-US" dirty="0" smtClean="0"/>
              <a:t>大部份的病人是急性</a:t>
            </a:r>
            <a:r>
              <a:rPr lang="en-US" altLang="zh-TW" dirty="0" smtClean="0"/>
              <a:t>ITP</a:t>
            </a:r>
            <a:r>
              <a:rPr lang="zh-TW" altLang="en-US" dirty="0" smtClean="0"/>
              <a:t>，半數以上在一個月內，</a:t>
            </a:r>
            <a:r>
              <a:rPr lang="en-US" altLang="zh-TW" dirty="0" smtClean="0"/>
              <a:t>80~90%</a:t>
            </a:r>
            <a:r>
              <a:rPr lang="zh-TW" altLang="en-US" dirty="0" smtClean="0"/>
              <a:t>在</a:t>
            </a:r>
            <a:r>
              <a:rPr lang="en-US" altLang="zh-TW" dirty="0" smtClean="0"/>
              <a:t>4</a:t>
            </a:r>
            <a:r>
              <a:rPr lang="zh-TW" altLang="en-US" dirty="0" smtClean="0"/>
              <a:t>到</a:t>
            </a:r>
            <a:r>
              <a:rPr lang="en-US" altLang="zh-TW" dirty="0" smtClean="0"/>
              <a:t>6</a:t>
            </a:r>
            <a:r>
              <a:rPr lang="zh-TW" altLang="en-US" dirty="0" smtClean="0"/>
              <a:t>個月內會自然痊癒， 但有</a:t>
            </a:r>
            <a:r>
              <a:rPr lang="en-US" altLang="zh-TW" dirty="0" smtClean="0"/>
              <a:t>1~4%</a:t>
            </a:r>
            <a:r>
              <a:rPr lang="zh-TW" altLang="en-US" dirty="0" smtClean="0"/>
              <a:t>會再復發</a:t>
            </a:r>
          </a:p>
          <a:p>
            <a:pPr eaLnBrk="1" hangingPunct="1">
              <a:spcAft>
                <a:spcPts val="1200"/>
              </a:spcAft>
            </a:pPr>
            <a:r>
              <a:rPr lang="zh-TW" altLang="en-US" dirty="0" smtClean="0"/>
              <a:t> 另外</a:t>
            </a:r>
            <a:r>
              <a:rPr lang="en-US" altLang="zh-TW" dirty="0" smtClean="0"/>
              <a:t>10~20%</a:t>
            </a:r>
            <a:r>
              <a:rPr lang="zh-TW" altLang="en-US" dirty="0" smtClean="0"/>
              <a:t>的病人在發病</a:t>
            </a:r>
            <a:r>
              <a:rPr lang="en-US" altLang="zh-TW" dirty="0" smtClean="0"/>
              <a:t>6</a:t>
            </a:r>
            <a:r>
              <a:rPr lang="zh-TW" altLang="en-US" dirty="0" smtClean="0"/>
              <a:t>個月後，血 小板數目仍然持續</a:t>
            </a:r>
            <a:r>
              <a:rPr lang="en-US" altLang="zh-TW" dirty="0" smtClean="0"/>
              <a:t>10</a:t>
            </a:r>
            <a:r>
              <a:rPr lang="zh-TW" altLang="en-US" dirty="0" smtClean="0"/>
              <a:t>萬</a:t>
            </a:r>
            <a:r>
              <a:rPr lang="en-US" altLang="zh-TW" dirty="0" smtClean="0"/>
              <a:t>/mm</a:t>
            </a:r>
            <a:r>
              <a:rPr lang="en-US" altLang="zh-TW" baseline="30000" dirty="0" smtClean="0"/>
              <a:t>3</a:t>
            </a:r>
            <a:r>
              <a:rPr lang="zh-TW" altLang="en-US" dirty="0" smtClean="0"/>
              <a:t>，稱為慢性特發性血小板缺乏性紫斑症</a:t>
            </a:r>
            <a:r>
              <a:rPr lang="en-US" altLang="zh-TW" dirty="0" smtClean="0"/>
              <a:t>(ITP)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zh-TW" dirty="0" smtClean="0">
                <a:solidFill>
                  <a:schemeClr val="accent3"/>
                </a:solidFill>
              </a:rPr>
              <a:t>後天性血小板功能失常</a:t>
            </a:r>
            <a:endParaRPr lang="zh-TW" dirty="0">
              <a:solidFill>
                <a:schemeClr val="accent3"/>
              </a:solidFill>
            </a:endParaRPr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>
          <a:xfrm>
            <a:off x="822325" y="1412875"/>
            <a:ext cx="8858250" cy="4895850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在某些全身性疾病，如肝病、尿毒症、心臟症、骨髓疾病、白血病、甲狀腺功能低下症、營養不良、感染，酸中毒、熱傷害及照光治療等都會影響血小板的功能。</a:t>
            </a:r>
          </a:p>
          <a:p>
            <a:pPr eaLnBrk="1" hangingPunct="1"/>
            <a:r>
              <a:rPr lang="zh-TW" altLang="en-US" dirty="0" smtClean="0"/>
              <a:t>某些藥物如阿斯匹林</a:t>
            </a:r>
            <a:r>
              <a:rPr lang="en-US" altLang="zh-TW" dirty="0" smtClean="0"/>
              <a:t>(Aspirin)</a:t>
            </a:r>
            <a:r>
              <a:rPr lang="zh-TW" altLang="en-US" dirty="0" smtClean="0"/>
              <a:t>、</a:t>
            </a:r>
            <a:r>
              <a:rPr lang="zh-TW" altLang="zh-TW" dirty="0" smtClean="0"/>
              <a:t>及其他解熱鎮痛劑、抗組織胺</a:t>
            </a:r>
            <a:r>
              <a:rPr lang="zh-TW" altLang="en-US" dirty="0" smtClean="0"/>
              <a:t>及某些抗生素等也都會影響血小板的功能。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zh-TW" dirty="0" smtClean="0">
                <a:solidFill>
                  <a:schemeClr val="accent3"/>
                </a:solidFill>
              </a:rPr>
              <a:t>小兒凝血異常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idx="1"/>
          </p:nvPr>
        </p:nvSpPr>
        <p:spPr>
          <a:xfrm>
            <a:off x="822325" y="1412875"/>
            <a:ext cx="8858250" cy="4895850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血友病：</a:t>
            </a:r>
            <a:endParaRPr lang="en-US" altLang="zh-TW" dirty="0" smtClean="0"/>
          </a:p>
          <a:p>
            <a:pPr lvl="1" eaLnBrk="1" hangingPunct="1"/>
            <a:r>
              <a:rPr lang="zh-TW" altLang="en-US" dirty="0" smtClean="0"/>
              <a:t>凝血因子第</a:t>
            </a:r>
            <a:r>
              <a:rPr lang="en-US" altLang="zh-TW" dirty="0" smtClean="0"/>
              <a:t>VIII</a:t>
            </a:r>
            <a:r>
              <a:rPr lang="zh-TW" altLang="en-US" dirty="0" smtClean="0"/>
              <a:t>、</a:t>
            </a:r>
            <a:r>
              <a:rPr lang="en-US" altLang="zh-TW" dirty="0" smtClean="0"/>
              <a:t>IX</a:t>
            </a:r>
            <a:r>
              <a:rPr lang="zh-TW" altLang="en-US" dirty="0" smtClean="0"/>
              <a:t>因子缺乏分別俗稱血友病</a:t>
            </a:r>
            <a:r>
              <a:rPr lang="en-US" altLang="zh-TW" dirty="0" smtClean="0"/>
              <a:t>A</a:t>
            </a:r>
            <a:r>
              <a:rPr lang="zh-TW" altLang="en-US" dirty="0" smtClean="0"/>
              <a:t>、</a:t>
            </a:r>
            <a:r>
              <a:rPr lang="en-US" altLang="zh-TW" dirty="0" smtClean="0"/>
              <a:t>B</a:t>
            </a:r>
            <a:r>
              <a:rPr lang="zh-TW" altLang="en-US" dirty="0" smtClean="0"/>
              <a:t>各約佔</a:t>
            </a:r>
            <a:r>
              <a:rPr lang="en-US" altLang="zh-TW" dirty="0" smtClean="0"/>
              <a:t>80~85%</a:t>
            </a:r>
            <a:r>
              <a:rPr lang="zh-TW" altLang="en-US" dirty="0" smtClean="0"/>
              <a:t>、</a:t>
            </a:r>
            <a:r>
              <a:rPr lang="en-US" altLang="zh-TW" dirty="0" smtClean="0"/>
              <a:t>10~15%</a:t>
            </a:r>
            <a:r>
              <a:rPr lang="zh-TW" altLang="en-US" dirty="0" smtClean="0"/>
              <a:t>。</a:t>
            </a:r>
          </a:p>
          <a:p>
            <a:pPr lvl="1" eaLnBrk="1" hangingPunct="1"/>
            <a:r>
              <a:rPr lang="zh-TW" altLang="en-US" dirty="0" smtClean="0"/>
              <a:t>血友病</a:t>
            </a:r>
            <a:r>
              <a:rPr lang="en-US" altLang="zh-TW" dirty="0" smtClean="0"/>
              <a:t>A</a:t>
            </a:r>
            <a:r>
              <a:rPr lang="zh-TW" altLang="en-US" dirty="0" smtClean="0"/>
              <a:t>、</a:t>
            </a:r>
            <a:r>
              <a:rPr lang="en-US" altLang="zh-TW" dirty="0" smtClean="0"/>
              <a:t>B</a:t>
            </a:r>
            <a:r>
              <a:rPr lang="zh-TW" altLang="en-US" dirty="0" smtClean="0"/>
              <a:t>屬於性聯隱性遺傳，所以男性較多。</a:t>
            </a:r>
          </a:p>
          <a:p>
            <a:pPr lvl="1" eaLnBrk="1" hangingPunct="1"/>
            <a:r>
              <a:rPr lang="zh-TW" altLang="en-US" dirty="0" smtClean="0"/>
              <a:t>輕度者在手術及大傷害時才會出血不止，中度者在微小管傷害即可能出血不止，重度者則可能自動出血不止。</a:t>
            </a:r>
          </a:p>
          <a:p>
            <a:pPr lvl="1" eaLnBrk="1" hangingPunct="1"/>
            <a:r>
              <a:rPr lang="zh-TW" altLang="en-US" dirty="0" smtClean="0"/>
              <a:t>臨床上常以關節血腫及肌肉血腫最常見，也可能出現口腔出血、血尿、胃腸出血及顱內出血等。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0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771525" y="990600"/>
            <a:ext cx="8743950" cy="6858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 smtClean="0"/>
              <a:t>性 聯 遺 傳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523405" y="1988840"/>
            <a:ext cx="8763595" cy="4223256"/>
            <a:chOff x="1152" y="1296"/>
            <a:chExt cx="5088" cy="2405"/>
          </a:xfrm>
        </p:grpSpPr>
        <p:sp>
          <p:nvSpPr>
            <p:cNvPr id="811012" name="Line 4"/>
            <p:cNvSpPr>
              <a:spLocks noChangeShapeType="1"/>
            </p:cNvSpPr>
            <p:nvPr/>
          </p:nvSpPr>
          <p:spPr bwMode="auto">
            <a:xfrm flipH="1" flipV="1">
              <a:off x="3840" y="1680"/>
              <a:ext cx="432" cy="177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11013" name="Text Box 5"/>
            <p:cNvSpPr txBox="1">
              <a:spLocks noChangeArrowheads="1"/>
            </p:cNvSpPr>
            <p:nvPr/>
          </p:nvSpPr>
          <p:spPr bwMode="auto">
            <a:xfrm>
              <a:off x="4006" y="1298"/>
              <a:ext cx="795" cy="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TW" sz="3400" b="1" dirty="0"/>
                <a:t>X</a:t>
              </a:r>
            </a:p>
          </p:txBody>
        </p:sp>
        <p:sp>
          <p:nvSpPr>
            <p:cNvPr id="811014" name="Text Box 6"/>
            <p:cNvSpPr txBox="1">
              <a:spLocks noChangeArrowheads="1"/>
            </p:cNvSpPr>
            <p:nvPr/>
          </p:nvSpPr>
          <p:spPr bwMode="auto">
            <a:xfrm>
              <a:off x="1791" y="1298"/>
              <a:ext cx="795" cy="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TW" sz="3400" dirty="0"/>
                <a:t>Y</a:t>
              </a:r>
            </a:p>
          </p:txBody>
        </p:sp>
        <p:sp>
          <p:nvSpPr>
            <p:cNvPr id="811015" name="Text Box 7"/>
            <p:cNvSpPr txBox="1">
              <a:spLocks noChangeArrowheads="1"/>
            </p:cNvSpPr>
            <p:nvPr/>
          </p:nvSpPr>
          <p:spPr bwMode="auto">
            <a:xfrm>
              <a:off x="1629" y="1296"/>
              <a:ext cx="795" cy="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TW" sz="3400" dirty="0"/>
                <a:t>X</a:t>
              </a:r>
            </a:p>
          </p:txBody>
        </p:sp>
        <p:sp>
          <p:nvSpPr>
            <p:cNvPr id="811016" name="Text Box 8"/>
            <p:cNvSpPr txBox="1">
              <a:spLocks noChangeArrowheads="1"/>
            </p:cNvSpPr>
            <p:nvPr/>
          </p:nvSpPr>
          <p:spPr bwMode="auto">
            <a:xfrm>
              <a:off x="3487" y="1296"/>
              <a:ext cx="1272" cy="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TW" sz="3400" b="1" dirty="0">
                  <a:solidFill>
                    <a:srgbClr val="FF0000"/>
                  </a:solidFill>
                </a:rPr>
                <a:t>X</a:t>
              </a:r>
              <a:r>
                <a:rPr lang="en-US" altLang="zh-TW" sz="3400" b="1" baseline="30000" dirty="0">
                  <a:solidFill>
                    <a:srgbClr val="FF0000"/>
                  </a:solidFill>
                </a:rPr>
                <a:t>O</a:t>
              </a:r>
              <a:endParaRPr lang="en-US" altLang="zh-TW" sz="3400" b="1" dirty="0"/>
            </a:p>
          </p:txBody>
        </p:sp>
        <p:sp>
          <p:nvSpPr>
            <p:cNvPr id="811017" name="Text Box 9"/>
            <p:cNvSpPr txBox="1">
              <a:spLocks noChangeArrowheads="1"/>
            </p:cNvSpPr>
            <p:nvPr/>
          </p:nvSpPr>
          <p:spPr bwMode="auto">
            <a:xfrm>
              <a:off x="1152" y="3438"/>
              <a:ext cx="1113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TW" sz="2400" b="1" dirty="0"/>
                <a:t>X</a:t>
              </a:r>
              <a:r>
                <a:rPr lang="en-US" altLang="zh-TW" sz="2400" b="1" dirty="0">
                  <a:solidFill>
                    <a:srgbClr val="FF0000"/>
                  </a:solidFill>
                </a:rPr>
                <a:t>X</a:t>
              </a:r>
              <a:r>
                <a:rPr lang="en-US" altLang="zh-TW" sz="2400" b="1" baseline="30000" dirty="0">
                  <a:solidFill>
                    <a:srgbClr val="FF0000"/>
                  </a:solidFill>
                </a:rPr>
                <a:t>O</a:t>
              </a:r>
              <a:endParaRPr lang="en-US" altLang="zh-TW" sz="2400" b="1" dirty="0"/>
            </a:p>
          </p:txBody>
        </p:sp>
        <p:sp>
          <p:nvSpPr>
            <p:cNvPr id="811018" name="Text Box 10"/>
            <p:cNvSpPr txBox="1">
              <a:spLocks noChangeArrowheads="1"/>
            </p:cNvSpPr>
            <p:nvPr/>
          </p:nvSpPr>
          <p:spPr bwMode="auto">
            <a:xfrm>
              <a:off x="2106" y="3438"/>
              <a:ext cx="1113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TW" sz="2400" b="1" dirty="0"/>
                <a:t>XX</a:t>
              </a:r>
            </a:p>
          </p:txBody>
        </p:sp>
        <p:sp>
          <p:nvSpPr>
            <p:cNvPr id="811019" name="Text Box 11"/>
            <p:cNvSpPr txBox="1">
              <a:spLocks noChangeArrowheads="1"/>
            </p:cNvSpPr>
            <p:nvPr/>
          </p:nvSpPr>
          <p:spPr bwMode="auto">
            <a:xfrm>
              <a:off x="3696" y="3438"/>
              <a:ext cx="1113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TW" sz="2400" b="1" dirty="0">
                  <a:solidFill>
                    <a:srgbClr val="FF0000"/>
                  </a:solidFill>
                </a:rPr>
                <a:t>X</a:t>
              </a:r>
              <a:r>
                <a:rPr lang="en-US" altLang="zh-TW" sz="2400" b="1" baseline="30000" dirty="0">
                  <a:solidFill>
                    <a:srgbClr val="FF0000"/>
                  </a:solidFill>
                </a:rPr>
                <a:t>O</a:t>
              </a:r>
              <a:r>
                <a:rPr lang="en-US" altLang="zh-TW" sz="2400" b="1" dirty="0"/>
                <a:t>Y</a:t>
              </a:r>
            </a:p>
          </p:txBody>
        </p:sp>
        <p:sp>
          <p:nvSpPr>
            <p:cNvPr id="811020" name="Text Box 12"/>
            <p:cNvSpPr txBox="1">
              <a:spLocks noChangeArrowheads="1"/>
            </p:cNvSpPr>
            <p:nvPr/>
          </p:nvSpPr>
          <p:spPr bwMode="auto">
            <a:xfrm>
              <a:off x="4809" y="3438"/>
              <a:ext cx="1431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TW" sz="2400" b="1" dirty="0"/>
                <a:t>XY</a:t>
              </a:r>
            </a:p>
          </p:txBody>
        </p:sp>
        <p:sp>
          <p:nvSpPr>
            <p:cNvPr id="811021" name="Line 13"/>
            <p:cNvSpPr>
              <a:spLocks noChangeShapeType="1"/>
            </p:cNvSpPr>
            <p:nvPr/>
          </p:nvSpPr>
          <p:spPr bwMode="auto">
            <a:xfrm flipV="1">
              <a:off x="1680" y="1680"/>
              <a:ext cx="2160" cy="177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11022" name="Line 14"/>
            <p:cNvSpPr>
              <a:spLocks noChangeShapeType="1"/>
            </p:cNvSpPr>
            <p:nvPr/>
          </p:nvSpPr>
          <p:spPr bwMode="auto">
            <a:xfrm flipH="1">
              <a:off x="1680" y="1680"/>
              <a:ext cx="336" cy="17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11023" name="Line 15"/>
            <p:cNvSpPr>
              <a:spLocks noChangeShapeType="1"/>
            </p:cNvSpPr>
            <p:nvPr/>
          </p:nvSpPr>
          <p:spPr bwMode="auto">
            <a:xfrm>
              <a:off x="2016" y="1680"/>
              <a:ext cx="672" cy="17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11024" name="Line 16"/>
            <p:cNvSpPr>
              <a:spLocks noChangeShapeType="1"/>
            </p:cNvSpPr>
            <p:nvPr/>
          </p:nvSpPr>
          <p:spPr bwMode="auto">
            <a:xfrm flipV="1">
              <a:off x="2688" y="1680"/>
              <a:ext cx="1824" cy="17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11025" name="Line 17"/>
            <p:cNvSpPr>
              <a:spLocks noChangeShapeType="1"/>
            </p:cNvSpPr>
            <p:nvPr/>
          </p:nvSpPr>
          <p:spPr bwMode="auto">
            <a:xfrm flipH="1" flipV="1">
              <a:off x="2352" y="1680"/>
              <a:ext cx="1920" cy="17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11026" name="Line 18"/>
            <p:cNvSpPr>
              <a:spLocks noChangeShapeType="1"/>
            </p:cNvSpPr>
            <p:nvPr/>
          </p:nvSpPr>
          <p:spPr bwMode="auto">
            <a:xfrm>
              <a:off x="4512" y="1680"/>
              <a:ext cx="1008" cy="17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11027" name="Line 19"/>
            <p:cNvSpPr>
              <a:spLocks noChangeShapeType="1"/>
            </p:cNvSpPr>
            <p:nvPr/>
          </p:nvSpPr>
          <p:spPr bwMode="auto">
            <a:xfrm>
              <a:off x="2352" y="1680"/>
              <a:ext cx="3168" cy="17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</p:grpSp>
    </p:spTree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altLang="zh-TW" dirty="0" smtClean="0">
                <a:solidFill>
                  <a:schemeClr val="accent3"/>
                </a:solidFill>
              </a:rPr>
              <a:t> </a:t>
            </a:r>
            <a:r>
              <a:rPr lang="zh-TW" dirty="0" smtClean="0">
                <a:solidFill>
                  <a:schemeClr val="accent3"/>
                </a:solidFill>
              </a:rPr>
              <a:t>治療</a:t>
            </a:r>
            <a:endParaRPr lang="zh-TW" dirty="0">
              <a:solidFill>
                <a:schemeClr val="accent3"/>
              </a:solidFill>
            </a:endParaRPr>
          </a:p>
        </p:txBody>
      </p:sp>
      <p:sp>
        <p:nvSpPr>
          <p:cNvPr id="82947" name="Rectangle 3"/>
          <p:cNvSpPr>
            <a:spLocks noGrp="1" noChangeArrowheads="1"/>
          </p:cNvSpPr>
          <p:nvPr>
            <p:ph idx="1"/>
          </p:nvPr>
        </p:nvSpPr>
        <p:spPr>
          <a:xfrm>
            <a:off x="822325" y="1412875"/>
            <a:ext cx="8858250" cy="4895850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以補充第</a:t>
            </a:r>
            <a:r>
              <a:rPr lang="en-US" altLang="zh-TW" dirty="0" smtClean="0"/>
              <a:t>VIII</a:t>
            </a:r>
            <a:r>
              <a:rPr lang="zh-TW" altLang="en-US" dirty="0" smtClean="0"/>
              <a:t>因子為主</a:t>
            </a:r>
          </a:p>
          <a:p>
            <a:pPr lvl="1" eaLnBrk="1" hangingPunct="1"/>
            <a:r>
              <a:rPr lang="zh-TW" altLang="en-US" dirty="0" smtClean="0"/>
              <a:t>輸血可給新冷凍血漿</a:t>
            </a:r>
            <a:r>
              <a:rPr lang="en-US" altLang="zh-TW" dirty="0" smtClean="0"/>
              <a:t>(fresh frozen plasma FFP)</a:t>
            </a:r>
          </a:p>
          <a:p>
            <a:pPr lvl="1" eaLnBrk="1" hangingPunct="1"/>
            <a:r>
              <a:rPr lang="zh-TW" altLang="en-US" dirty="0" smtClean="0"/>
              <a:t>冷凍沉澱品</a:t>
            </a:r>
          </a:p>
          <a:p>
            <a:pPr lvl="1" eaLnBrk="1" hangingPunct="1"/>
            <a:r>
              <a:rPr lang="zh-TW" altLang="en-US" dirty="0" smtClean="0"/>
              <a:t>濃縮的第</a:t>
            </a:r>
            <a:r>
              <a:rPr lang="en-US" altLang="zh-TW" dirty="0" smtClean="0"/>
              <a:t>VIII</a:t>
            </a:r>
            <a:r>
              <a:rPr lang="zh-TW" altLang="en-US" dirty="0" smtClean="0"/>
              <a:t>因子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zh-TW" dirty="0" smtClean="0">
                <a:solidFill>
                  <a:schemeClr val="accent3"/>
                </a:solidFill>
              </a:rPr>
              <a:t>後天性凝血異常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idx="1"/>
          </p:nvPr>
        </p:nvSpPr>
        <p:spPr>
          <a:xfrm>
            <a:off x="822325" y="1412875"/>
            <a:ext cx="8858250" cy="4895850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肝臟疾病</a:t>
            </a:r>
          </a:p>
          <a:p>
            <a:pPr eaLnBrk="1" hangingPunct="1"/>
            <a:r>
              <a:rPr lang="zh-TW" altLang="en-US" dirty="0" smtClean="0"/>
              <a:t>維他命</a:t>
            </a:r>
            <a:r>
              <a:rPr lang="en-US" altLang="zh-TW" dirty="0" smtClean="0"/>
              <a:t>K</a:t>
            </a:r>
            <a:r>
              <a:rPr lang="zh-TW" altLang="en-US" dirty="0" smtClean="0"/>
              <a:t>缺乏：</a:t>
            </a:r>
          </a:p>
          <a:p>
            <a:pPr lvl="1" eaLnBrk="1" hangingPunct="1"/>
            <a:r>
              <a:rPr lang="zh-TW" altLang="en-US" dirty="0" smtClean="0"/>
              <a:t>膽道阻塞、腸道阻塞和慢性腹瀉等</a:t>
            </a:r>
            <a:r>
              <a:rPr lang="en-US" altLang="zh-TW" dirty="0" smtClean="0"/>
              <a:t>…</a:t>
            </a:r>
            <a:r>
              <a:rPr lang="zh-TW" altLang="en-US" dirty="0" smtClean="0"/>
              <a:t>，影響維他命</a:t>
            </a:r>
            <a:r>
              <a:rPr lang="en-US" altLang="zh-TW" dirty="0" smtClean="0"/>
              <a:t>K</a:t>
            </a:r>
            <a:r>
              <a:rPr lang="zh-TW" altLang="en-US" dirty="0" smtClean="0"/>
              <a:t>的吸收時，或使用廣效抗生素消滅腸道正常菌落時，容易引起維他命</a:t>
            </a:r>
            <a:r>
              <a:rPr lang="en-US" altLang="zh-TW" dirty="0" smtClean="0"/>
              <a:t>K</a:t>
            </a:r>
            <a:r>
              <a:rPr lang="zh-TW" altLang="en-US" dirty="0" smtClean="0"/>
              <a:t>缺乏。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dirty="0" smtClean="0"/>
              <a:t>貧血的分類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823020" y="1268760"/>
            <a:ext cx="9001000" cy="5040559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zh-TW" altLang="en-US" dirty="0" smtClean="0"/>
              <a:t>溶血性貧血</a:t>
            </a:r>
          </a:p>
          <a:p>
            <a:pPr marL="971550" lvl="1" indent="-514350">
              <a:spcAft>
                <a:spcPts val="1200"/>
              </a:spcAft>
              <a:buSzPct val="100000"/>
              <a:buFont typeface="+mj-lt"/>
              <a:buAutoNum type="arabicParenR"/>
            </a:pPr>
            <a:r>
              <a:rPr lang="zh-TW" altLang="en-US" dirty="0" smtClean="0"/>
              <a:t>血紅素缺陷：海洋性貧血。</a:t>
            </a:r>
            <a:endParaRPr lang="en-US" altLang="zh-TW" dirty="0" smtClean="0"/>
          </a:p>
          <a:p>
            <a:pPr marL="971550" lvl="1" indent="-514350">
              <a:spcAft>
                <a:spcPts val="1200"/>
              </a:spcAft>
              <a:buSzPct val="100000"/>
              <a:buFont typeface="+mj-lt"/>
              <a:buAutoNum type="arabicParenR"/>
            </a:pPr>
            <a:r>
              <a:rPr lang="zh-TW" altLang="en-US" dirty="0" smtClean="0"/>
              <a:t>紅血球細胞膜缺陷：如遺傳性球狀紅血球症等</a:t>
            </a:r>
            <a:r>
              <a:rPr lang="en-US" altLang="zh-TW" dirty="0" smtClean="0"/>
              <a:t>…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marL="971550" lvl="1" indent="-514350">
              <a:spcAft>
                <a:spcPts val="1200"/>
              </a:spcAft>
              <a:buSzPct val="100000"/>
              <a:buFont typeface="+mj-lt"/>
              <a:buAutoNum type="arabicParenR"/>
            </a:pPr>
            <a:r>
              <a:rPr lang="zh-TW" altLang="en-US" dirty="0" smtClean="0"/>
              <a:t>紅血球代謝缺陷：如</a:t>
            </a:r>
            <a:r>
              <a:rPr lang="en-US" altLang="zh-TW" dirty="0" smtClean="0"/>
              <a:t>G6PD</a:t>
            </a:r>
            <a:r>
              <a:rPr lang="zh-TW" altLang="en-US" dirty="0" smtClean="0"/>
              <a:t>缺乏症</a:t>
            </a:r>
            <a:r>
              <a:rPr lang="en-US" altLang="zh-TW" dirty="0" smtClean="0"/>
              <a:t>(</a:t>
            </a:r>
            <a:r>
              <a:rPr lang="zh-TW" altLang="en-US" dirty="0" smtClean="0"/>
              <a:t>蠶豆症</a:t>
            </a:r>
            <a:r>
              <a:rPr lang="en-US" altLang="zh-TW" dirty="0" smtClean="0"/>
              <a:t>)</a:t>
            </a:r>
          </a:p>
          <a:p>
            <a:pPr marL="971550" lvl="1" indent="-514350">
              <a:spcAft>
                <a:spcPts val="1200"/>
              </a:spcAft>
              <a:buSzPct val="100000"/>
              <a:buFont typeface="+mj-lt"/>
              <a:buAutoNum type="arabicParenR"/>
            </a:pPr>
            <a:r>
              <a:rPr lang="zh-TW" altLang="en-US" dirty="0" smtClean="0"/>
              <a:t>抗體引發者</a:t>
            </a:r>
          </a:p>
          <a:p>
            <a:pPr>
              <a:spcAft>
                <a:spcPts val="1200"/>
              </a:spcAft>
            </a:pPr>
            <a:r>
              <a:rPr lang="zh-TW" altLang="en-US" dirty="0" smtClean="0"/>
              <a:t>急性失血</a:t>
            </a:r>
            <a:endParaRPr lang="en-US" altLang="zh-TW" dirty="0" smtClean="0"/>
          </a:p>
          <a:p>
            <a:pPr lvl="1"/>
            <a:endParaRPr lang="zh-TW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zh-TW" dirty="0" smtClean="0">
                <a:solidFill>
                  <a:schemeClr val="accent3"/>
                </a:solidFill>
              </a:rPr>
              <a:t>過敏性紫斑症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idx="1"/>
          </p:nvPr>
        </p:nvSpPr>
        <p:spPr>
          <a:xfrm>
            <a:off x="822325" y="1268413"/>
            <a:ext cx="8858250" cy="5040312"/>
          </a:xfrm>
        </p:spPr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zh-TW" altLang="en-US" sz="2800" dirty="0" smtClean="0"/>
              <a:t>本症多發生兒童，以二至七歲最多，男孩較多。</a:t>
            </a:r>
          </a:p>
          <a:p>
            <a:pPr eaLnBrk="1" hangingPunct="1">
              <a:spcAft>
                <a:spcPts val="1200"/>
              </a:spcAft>
            </a:pPr>
            <a:r>
              <a:rPr lang="zh-TW" altLang="en-US" sz="2800" dirty="0" smtClean="0"/>
              <a:t>皮膚紫斑多發生於下肢及臀部，稍浮起，有時有壓痛感。</a:t>
            </a:r>
          </a:p>
          <a:p>
            <a:pPr eaLnBrk="1" hangingPunct="1">
              <a:spcAft>
                <a:spcPts val="1200"/>
              </a:spcAft>
            </a:pPr>
            <a:r>
              <a:rPr lang="zh-TW" altLang="en-US" sz="2800" dirty="0" smtClean="0"/>
              <a:t>關節炎為多發性，以膝及踝關節最多。</a:t>
            </a:r>
          </a:p>
          <a:p>
            <a:pPr eaLnBrk="1" hangingPunct="1">
              <a:spcAft>
                <a:spcPts val="1200"/>
              </a:spcAft>
            </a:pPr>
            <a:r>
              <a:rPr lang="zh-TW" altLang="en-US" sz="2800" dirty="0" smtClean="0"/>
              <a:t>約有半數病人有劇烈腹痛及大便潛血反應呈陽性。</a:t>
            </a:r>
          </a:p>
          <a:p>
            <a:pPr eaLnBrk="1" hangingPunct="1">
              <a:spcAft>
                <a:spcPts val="1200"/>
              </a:spcAft>
            </a:pPr>
            <a:r>
              <a:rPr lang="zh-TW" altLang="en-US" sz="2800" dirty="0" smtClean="0"/>
              <a:t>腎臟的侵犯率約</a:t>
            </a:r>
            <a:r>
              <a:rPr lang="en-US" altLang="zh-TW" sz="2800" dirty="0" smtClean="0"/>
              <a:t>25</a:t>
            </a:r>
            <a:r>
              <a:rPr lang="zh-TW" altLang="en-US" sz="2800" dirty="0" smtClean="0"/>
              <a:t>至</a:t>
            </a:r>
            <a:r>
              <a:rPr lang="en-US" altLang="zh-TW" sz="2800" dirty="0" smtClean="0"/>
              <a:t>50%</a:t>
            </a:r>
            <a:r>
              <a:rPr lang="zh-TW" altLang="en-US" sz="2800" dirty="0" smtClean="0"/>
              <a:t>，大部份在發病</a:t>
            </a:r>
            <a:r>
              <a:rPr lang="en-US" altLang="zh-TW" sz="2800" dirty="0" smtClean="0"/>
              <a:t>2</a:t>
            </a:r>
            <a:r>
              <a:rPr lang="zh-TW" altLang="en-US" sz="2800" dirty="0" smtClean="0"/>
              <a:t>至</a:t>
            </a:r>
            <a:r>
              <a:rPr lang="en-US" altLang="zh-TW" sz="2800" dirty="0" smtClean="0"/>
              <a:t>3</a:t>
            </a:r>
            <a:r>
              <a:rPr lang="zh-TW" altLang="en-US" sz="2800" dirty="0" smtClean="0"/>
              <a:t>週以後才發生，臨床上以腎炎表現，有血尿及尿蛋白。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zh-TW" dirty="0" smtClean="0">
                <a:solidFill>
                  <a:schemeClr val="accent3"/>
                </a:solidFill>
              </a:rPr>
              <a:t>治療</a:t>
            </a:r>
            <a:endParaRPr lang="zh-TW" dirty="0">
              <a:solidFill>
                <a:schemeClr val="accent3"/>
              </a:solidFill>
            </a:endParaRPr>
          </a:p>
        </p:txBody>
      </p:sp>
      <p:sp>
        <p:nvSpPr>
          <p:cNvPr id="86019" name="Rectangle 3"/>
          <p:cNvSpPr>
            <a:spLocks noGrp="1" noChangeArrowheads="1"/>
          </p:cNvSpPr>
          <p:nvPr>
            <p:ph idx="1"/>
          </p:nvPr>
        </p:nvSpPr>
        <p:spPr>
          <a:xfrm>
            <a:off x="822325" y="1412875"/>
            <a:ext cx="8858250" cy="4895850"/>
          </a:xfrm>
        </p:spPr>
        <p:txBody>
          <a:bodyPr/>
          <a:lstStyle/>
          <a:p>
            <a:pPr marL="514350" indent="-514350" eaLnBrk="1" hangingPunct="1">
              <a:buSzPct val="100000"/>
              <a:buFont typeface="Times New Roman" pitchFamily="18" charset="0"/>
              <a:buAutoNum type="arabicPeriod"/>
            </a:pPr>
            <a:r>
              <a:rPr lang="zh-TW" altLang="en-US" dirty="0" smtClean="0"/>
              <a:t>觀察</a:t>
            </a:r>
          </a:p>
          <a:p>
            <a:pPr marL="514350" indent="-514350" eaLnBrk="1" hangingPunct="1">
              <a:buSzPct val="100000"/>
              <a:buFont typeface="Times New Roman" pitchFamily="18" charset="0"/>
              <a:buAutoNum type="arabicPeriod"/>
            </a:pPr>
            <a:r>
              <a:rPr lang="zh-TW" altLang="en-US" dirty="0" smtClean="0"/>
              <a:t>類固醇</a:t>
            </a:r>
          </a:p>
          <a:p>
            <a:pPr lvl="1" eaLnBrk="1" hangingPunct="1"/>
            <a:r>
              <a:rPr lang="zh-TW" altLang="en-US" dirty="0" smtClean="0"/>
              <a:t>可以減輕關節炎及腹部症狀，  </a:t>
            </a:r>
          </a:p>
          <a:p>
            <a:pPr lvl="1" eaLnBrk="1" hangingPunct="1"/>
            <a:r>
              <a:rPr lang="zh-TW" altLang="en-US" dirty="0" smtClean="0"/>
              <a:t>但不能改善腎臟的病變。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zh-TW" dirty="0" smtClean="0">
                <a:solidFill>
                  <a:schemeClr val="accent3"/>
                </a:solidFill>
              </a:rPr>
              <a:t>骨髓衰竭症候群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1"/>
          </p:nvPr>
        </p:nvSpPr>
        <p:spPr>
          <a:xfrm>
            <a:off x="822325" y="1268760"/>
            <a:ext cx="8858250" cy="5039965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骨髓衰竭是指骨髓減少製造成熟的紅血球、顆粒球及血小板到末梢血液，引起全血球減少</a:t>
            </a:r>
            <a:r>
              <a:rPr lang="zh-TW" altLang="zh-TW" dirty="0" smtClean="0"/>
              <a:t>而言。</a:t>
            </a:r>
          </a:p>
          <a:p>
            <a:pPr eaLnBrk="1" hangingPunct="1"/>
            <a:r>
              <a:rPr lang="zh-TW" altLang="zh-TW" dirty="0" smtClean="0"/>
              <a:t>其原因乃是造血幹細胞或原始細胞異常所致。</a:t>
            </a:r>
          </a:p>
          <a:p>
            <a:pPr eaLnBrk="1" hangingPunct="1"/>
            <a:r>
              <a:rPr lang="zh-TW" altLang="zh-TW" dirty="0" smtClean="0"/>
              <a:t>有時只有單系原始細胞異常，結果只造成單系細胞減少</a:t>
            </a:r>
            <a:r>
              <a:rPr lang="zh-TW" altLang="en-US" dirty="0" smtClean="0"/>
              <a:t>，例如紅血球減少。</a:t>
            </a:r>
          </a:p>
          <a:p>
            <a:pPr eaLnBrk="1" hangingPunct="1"/>
            <a:r>
              <a:rPr lang="zh-TW" altLang="en-US" dirty="0" smtClean="0"/>
              <a:t>臨床上可分為先天性及後天性兩大類。</a:t>
            </a:r>
          </a:p>
          <a:p>
            <a:pPr eaLnBrk="1" hangingPunct="1"/>
            <a:endParaRPr lang="en-US" altLang="zh-TW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zh-TW" dirty="0" smtClean="0">
                <a:solidFill>
                  <a:schemeClr val="accent3"/>
                </a:solidFill>
              </a:rPr>
              <a:t>後天性再生不良性貧血</a:t>
            </a:r>
            <a:endParaRPr lang="zh-TW" dirty="0">
              <a:solidFill>
                <a:schemeClr val="accent3"/>
              </a:solidFill>
            </a:endParaRPr>
          </a:p>
        </p:txBody>
      </p:sp>
      <p:sp>
        <p:nvSpPr>
          <p:cNvPr id="88067" name="Rectangle 3"/>
          <p:cNvSpPr>
            <a:spLocks noGrp="1" noChangeArrowheads="1"/>
          </p:cNvSpPr>
          <p:nvPr>
            <p:ph idx="1"/>
          </p:nvPr>
        </p:nvSpPr>
        <p:spPr>
          <a:xfrm>
            <a:off x="822325" y="1412875"/>
            <a:ext cx="8858250" cy="4895850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乃指骨髓感染、藥物或其他物理、化學因素或不明原因的影響，減少各種成熟血球的製造及釋出，造成全血球減少而言。</a:t>
            </a:r>
          </a:p>
          <a:p>
            <a:pPr eaLnBrk="1" hangingPunct="1"/>
            <a:r>
              <a:rPr lang="zh-TW" altLang="en-US" dirty="0" smtClean="0"/>
              <a:t>此病發生的原因約</a:t>
            </a:r>
            <a:r>
              <a:rPr lang="en-US" altLang="zh-TW" dirty="0" smtClean="0"/>
              <a:t>70%</a:t>
            </a:r>
            <a:r>
              <a:rPr lang="zh-TW" altLang="en-US" dirty="0" smtClean="0"/>
              <a:t>不明</a:t>
            </a:r>
            <a:r>
              <a:rPr lang="en-US" altLang="zh-TW" dirty="0" smtClean="0"/>
              <a:t>(idiopathic)</a:t>
            </a:r>
            <a:r>
              <a:rPr lang="zh-TW" altLang="en-US" dirty="0" smtClean="0"/>
              <a:t>，其餘可能與某些藥物、化學物質、物理因素及感染</a:t>
            </a:r>
            <a:r>
              <a:rPr lang="en-US" altLang="zh-TW" dirty="0" smtClean="0"/>
              <a:t>(</a:t>
            </a:r>
            <a:r>
              <a:rPr lang="zh-TW" altLang="en-US" dirty="0" smtClean="0"/>
              <a:t>如</a:t>
            </a:r>
            <a:r>
              <a:rPr lang="en-US" altLang="zh-TW" dirty="0" smtClean="0"/>
              <a:t>B</a:t>
            </a:r>
            <a:r>
              <a:rPr lang="zh-TW" altLang="en-US" dirty="0" smtClean="0"/>
              <a:t>型肝炎</a:t>
            </a:r>
            <a:r>
              <a:rPr lang="en-US" altLang="zh-TW" dirty="0" smtClean="0"/>
              <a:t>)</a:t>
            </a:r>
            <a:r>
              <a:rPr lang="zh-TW" altLang="en-US" dirty="0" smtClean="0"/>
              <a:t>有關。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zh-TW" dirty="0" smtClean="0">
                <a:solidFill>
                  <a:schemeClr val="accent3"/>
                </a:solidFill>
              </a:rPr>
              <a:t>診斷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idx="1"/>
          </p:nvPr>
        </p:nvSpPr>
        <p:spPr>
          <a:xfrm>
            <a:off x="822325" y="1412875"/>
            <a:ext cx="8858250" cy="4895850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末梢血液需符合下列三種標準中至少兩種：</a:t>
            </a:r>
          </a:p>
          <a:p>
            <a:pPr lvl="1" eaLnBrk="1" hangingPunct="1"/>
            <a:r>
              <a:rPr lang="zh-TW" altLang="en-US" dirty="0" smtClean="0"/>
              <a:t>血紅素</a:t>
            </a:r>
            <a:r>
              <a:rPr lang="en-US" altLang="zh-TW" dirty="0" smtClean="0"/>
              <a:t>&lt;10g/dl</a:t>
            </a:r>
          </a:p>
          <a:p>
            <a:pPr lvl="1" eaLnBrk="1" hangingPunct="1"/>
            <a:r>
              <a:rPr lang="zh-TW" altLang="en-US" dirty="0" smtClean="0"/>
              <a:t>白血球數目 </a:t>
            </a:r>
            <a:r>
              <a:rPr lang="en-US" altLang="zh-TW" dirty="0" smtClean="0"/>
              <a:t>3500/mm3</a:t>
            </a:r>
            <a:r>
              <a:rPr lang="zh-TW" altLang="en-US" dirty="0" smtClean="0"/>
              <a:t>或中性球數目</a:t>
            </a:r>
            <a:r>
              <a:rPr lang="en-US" altLang="zh-TW" dirty="0" smtClean="0"/>
              <a:t>&lt;1500/mm3</a:t>
            </a:r>
          </a:p>
          <a:p>
            <a:pPr lvl="1" eaLnBrk="1" hangingPunct="1"/>
            <a:r>
              <a:rPr lang="zh-TW" altLang="en-US" dirty="0" smtClean="0"/>
              <a:t>血小板數目</a:t>
            </a:r>
            <a:r>
              <a:rPr lang="en-US" altLang="zh-TW" dirty="0" smtClean="0"/>
              <a:t>&lt;5</a:t>
            </a:r>
            <a:r>
              <a:rPr lang="zh-TW" altLang="en-US" dirty="0" smtClean="0"/>
              <a:t>萬</a:t>
            </a:r>
            <a:r>
              <a:rPr lang="en-US" altLang="zh-TW" dirty="0" smtClean="0"/>
              <a:t>/ mm3</a:t>
            </a:r>
          </a:p>
          <a:p>
            <a:pPr eaLnBrk="1" hangingPunct="1"/>
            <a:r>
              <a:rPr lang="zh-TW" altLang="en-US" dirty="0" smtClean="0"/>
              <a:t>骨髓切片：</a:t>
            </a:r>
          </a:p>
          <a:p>
            <a:pPr lvl="1" eaLnBrk="1" hangingPunct="1"/>
            <a:r>
              <a:rPr lang="zh-TW" altLang="en-US" dirty="0" smtClean="0"/>
              <a:t>細胞密度</a:t>
            </a:r>
            <a:r>
              <a:rPr lang="zh-TW" altLang="zh-TW" dirty="0" smtClean="0"/>
              <a:t>減少同時合併所有造血細胞減少</a:t>
            </a:r>
            <a:endParaRPr lang="zh-TW" altLang="en-US" dirty="0" smtClean="0"/>
          </a:p>
          <a:p>
            <a:pPr lvl="1" eaLnBrk="1" hangingPunct="1"/>
            <a:r>
              <a:rPr lang="zh-TW" altLang="en-US" dirty="0" smtClean="0"/>
              <a:t>骨髓沒有明顯纖維化或被腫瘤細胞侵犯的跡象</a:t>
            </a:r>
          </a:p>
          <a:p>
            <a:pPr eaLnBrk="1" hangingPunct="1"/>
            <a:endParaRPr lang="en-US" altLang="zh-TW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zh-TW" dirty="0" smtClean="0">
                <a:solidFill>
                  <a:schemeClr val="accent3"/>
                </a:solidFill>
              </a:rPr>
              <a:t>治療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idx="1"/>
          </p:nvPr>
        </p:nvSpPr>
        <p:spPr>
          <a:xfrm>
            <a:off x="822325" y="1412875"/>
            <a:ext cx="8858250" cy="489585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zh-TW" altLang="en-US" dirty="0" smtClean="0"/>
              <a:t>輸血及其他支持性療法</a:t>
            </a:r>
          </a:p>
          <a:p>
            <a:pPr eaLnBrk="1" hangingPunct="1">
              <a:lnSpc>
                <a:spcPct val="150000"/>
              </a:lnSpc>
            </a:pPr>
            <a:r>
              <a:rPr lang="zh-TW" altLang="en-US" dirty="0" smtClean="0"/>
              <a:t>有適當捐骨髓者</a:t>
            </a:r>
            <a:r>
              <a:rPr lang="en-US" altLang="zh-TW" dirty="0" smtClean="0"/>
              <a:t>(donor)</a:t>
            </a:r>
            <a:r>
              <a:rPr lang="zh-TW" altLang="en-US" dirty="0" smtClean="0"/>
              <a:t>的病人，應作骨髓移植</a:t>
            </a:r>
          </a:p>
          <a:p>
            <a:pPr eaLnBrk="1" hangingPunct="1">
              <a:lnSpc>
                <a:spcPct val="150000"/>
              </a:lnSpc>
            </a:pPr>
            <a:r>
              <a:rPr lang="zh-TW" altLang="en-US" dirty="0" smtClean="0"/>
              <a:t>免疫抑制劑治療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zh-TW" dirty="0" smtClean="0">
                <a:solidFill>
                  <a:schemeClr val="accent3"/>
                </a:solidFill>
              </a:rPr>
              <a:t>輸血</a:t>
            </a:r>
            <a:r>
              <a:rPr lang="zh-TW" altLang="en-US" dirty="0" smtClean="0">
                <a:solidFill>
                  <a:schemeClr val="accent3"/>
                </a:solidFill>
              </a:rPr>
              <a:t> </a:t>
            </a:r>
            <a:r>
              <a:rPr lang="en-US" altLang="zh-TW" dirty="0" smtClean="0">
                <a:solidFill>
                  <a:schemeClr val="accent3"/>
                </a:solidFill>
              </a:rPr>
              <a:t>(Blood transfusion)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idx="1"/>
          </p:nvPr>
        </p:nvSpPr>
        <p:spPr>
          <a:xfrm>
            <a:off x="822325" y="1412875"/>
            <a:ext cx="8858250" cy="4895850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紅血球濃厚液</a:t>
            </a:r>
          </a:p>
          <a:p>
            <a:pPr eaLnBrk="1" hangingPunct="1"/>
            <a:r>
              <a:rPr lang="zh-TW" altLang="en-US" dirty="0" smtClean="0"/>
              <a:t>輸血的時機因病而異，一般在血紅素小於</a:t>
            </a:r>
            <a:r>
              <a:rPr lang="en-US" altLang="zh-TW" dirty="0" smtClean="0"/>
              <a:t>8g/dl</a:t>
            </a:r>
            <a:r>
              <a:rPr lang="zh-TW" altLang="en-US" dirty="0" smtClean="0"/>
              <a:t>時給予輸血，但像缺鐵性貧血及巨芽細胞性貧等可能低至</a:t>
            </a:r>
            <a:r>
              <a:rPr lang="en-US" altLang="zh-TW" dirty="0" smtClean="0"/>
              <a:t>5g/dl</a:t>
            </a:r>
            <a:r>
              <a:rPr lang="zh-TW" altLang="zh-TW" dirty="0" smtClean="0"/>
              <a:t>以下才需輸血。</a:t>
            </a:r>
          </a:p>
          <a:p>
            <a:pPr eaLnBrk="1" hangingPunct="1"/>
            <a:r>
              <a:rPr lang="zh-TW" altLang="en-US" dirty="0" smtClean="0"/>
              <a:t>血小板濃厚液</a:t>
            </a:r>
          </a:p>
          <a:p>
            <a:pPr eaLnBrk="1" hangingPunct="1"/>
            <a:r>
              <a:rPr lang="zh-TW" altLang="en-US" dirty="0" smtClean="0"/>
              <a:t>血小板數目小於</a:t>
            </a:r>
            <a:r>
              <a:rPr lang="en-US" altLang="zh-TW" dirty="0" smtClean="0"/>
              <a:t>&lt;2</a:t>
            </a:r>
            <a:r>
              <a:rPr lang="zh-TW" altLang="en-US" dirty="0" smtClean="0"/>
              <a:t>萬</a:t>
            </a:r>
            <a:r>
              <a:rPr lang="en-US" altLang="zh-TW" dirty="0" smtClean="0"/>
              <a:t>/mm</a:t>
            </a:r>
            <a:r>
              <a:rPr lang="en-US" altLang="zh-TW" baseline="30000" dirty="0" smtClean="0"/>
              <a:t>3</a:t>
            </a:r>
            <a:r>
              <a:rPr lang="zh-TW" altLang="en-US" dirty="0" smtClean="0"/>
              <a:t>，容易引起出血，常需輸血小板以為預防。</a:t>
            </a:r>
          </a:p>
          <a:p>
            <a:pPr eaLnBrk="1" hangingPunct="1"/>
            <a:r>
              <a:rPr lang="zh-TW" altLang="en-US" dirty="0" smtClean="0"/>
              <a:t>新鮮冷凍血漿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zh-TW" dirty="0" smtClean="0">
                <a:solidFill>
                  <a:schemeClr val="accent3"/>
                </a:solidFill>
              </a:rPr>
              <a:t>輸血會有哪些問題</a:t>
            </a:r>
            <a:endParaRPr lang="zh-TW" dirty="0">
              <a:solidFill>
                <a:schemeClr val="accent3"/>
              </a:solidFill>
            </a:endParaRPr>
          </a:p>
        </p:txBody>
      </p:sp>
      <p:sp>
        <p:nvSpPr>
          <p:cNvPr id="92163" name="Rectangle 3"/>
          <p:cNvSpPr>
            <a:spLocks noGrp="1" noChangeArrowheads="1"/>
          </p:cNvSpPr>
          <p:nvPr>
            <p:ph idx="1"/>
          </p:nvPr>
        </p:nvSpPr>
        <p:spPr>
          <a:xfrm>
            <a:off x="822325" y="1412875"/>
            <a:ext cx="8858250" cy="4895850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輸血反應：如蕁痲疹、發燒、溶血反應</a:t>
            </a:r>
          </a:p>
          <a:p>
            <a:pPr eaLnBrk="1" hangingPunct="1"/>
            <a:r>
              <a:rPr lang="zh-TW" altLang="en-US" dirty="0" smtClean="0"/>
              <a:t>產生抗體，而不利於往後的輸血</a:t>
            </a:r>
          </a:p>
          <a:p>
            <a:pPr eaLnBrk="1" hangingPunct="1"/>
            <a:r>
              <a:rPr lang="zh-TW" altLang="en-US" dirty="0" smtClean="0"/>
              <a:t>感染肝炎、</a:t>
            </a:r>
            <a:r>
              <a:rPr lang="en-US" altLang="zh-TW" dirty="0" smtClean="0"/>
              <a:t>CMV</a:t>
            </a:r>
            <a:r>
              <a:rPr lang="zh-TW" altLang="zh-TW" dirty="0" smtClean="0"/>
              <a:t>病毒及</a:t>
            </a:r>
            <a:r>
              <a:rPr lang="en-US" altLang="zh-TW" dirty="0" smtClean="0"/>
              <a:t>HIV</a:t>
            </a:r>
            <a:r>
              <a:rPr lang="zh-TW" altLang="zh-TW" dirty="0" smtClean="0"/>
              <a:t>病毒等</a:t>
            </a:r>
            <a:r>
              <a:rPr lang="en-US" altLang="zh-TW" dirty="0" smtClean="0"/>
              <a:t>…</a:t>
            </a:r>
            <a:r>
              <a:rPr lang="zh-TW" altLang="zh-TW" dirty="0" smtClean="0"/>
              <a:t>，後者可引起後天免疫不全症候群</a:t>
            </a:r>
            <a:r>
              <a:rPr lang="en-US" altLang="zh-TW" dirty="0" smtClean="0"/>
              <a:t>(AIDS)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TW" dirty="0" smtClean="0">
                <a:solidFill>
                  <a:schemeClr val="accent3"/>
                </a:solidFill>
              </a:rPr>
              <a:t>白血病 </a:t>
            </a:r>
            <a:r>
              <a:rPr lang="en-US" altLang="zh-TW" dirty="0" smtClean="0">
                <a:solidFill>
                  <a:schemeClr val="accent3"/>
                </a:solidFill>
              </a:rPr>
              <a:t>(</a:t>
            </a:r>
            <a:r>
              <a:rPr lang="zh-TW" dirty="0" smtClean="0">
                <a:solidFill>
                  <a:schemeClr val="accent3"/>
                </a:solidFill>
              </a:rPr>
              <a:t>血癌</a:t>
            </a:r>
            <a:r>
              <a:rPr lang="en-US" altLang="zh-TW" dirty="0" smtClean="0">
                <a:solidFill>
                  <a:schemeClr val="accent3"/>
                </a:solidFill>
              </a:rPr>
              <a:t>)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idx="1"/>
          </p:nvPr>
        </p:nvSpPr>
        <p:spPr>
          <a:xfrm>
            <a:off x="822325" y="1412875"/>
            <a:ext cx="8858250" cy="4895850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小兒癌症的發生率中，以白血病居第一，佔所有小兒癌症的</a:t>
            </a:r>
            <a:r>
              <a:rPr lang="en-US" altLang="zh-TW" dirty="0" smtClean="0"/>
              <a:t>44%</a:t>
            </a:r>
            <a:r>
              <a:rPr lang="zh-TW" altLang="en-US" dirty="0" smtClean="0"/>
              <a:t>。</a:t>
            </a:r>
          </a:p>
          <a:p>
            <a:pPr eaLnBrk="1" hangingPunct="1"/>
            <a:r>
              <a:rPr lang="zh-TW" altLang="en-US" dirty="0" smtClean="0"/>
              <a:t>白血病是因為白血球惡化異常增生所致。</a:t>
            </a:r>
          </a:p>
          <a:p>
            <a:pPr eaLnBrk="1" hangingPunct="1"/>
            <a:r>
              <a:rPr lang="zh-TW" altLang="en-US" dirty="0" smtClean="0"/>
              <a:t>急性白血病之特點是骨髓為同一型的不成熟白血病細胞所佔據。</a:t>
            </a:r>
          </a:p>
          <a:p>
            <a:pPr eaLnBrk="1" hangingPunct="1"/>
            <a:r>
              <a:rPr lang="zh-TW" altLang="en-US" dirty="0" smtClean="0"/>
              <a:t>白血病細胞源自淋巴性或骨髓性白血病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TW" dirty="0" smtClean="0">
                <a:solidFill>
                  <a:schemeClr val="accent3"/>
                </a:solidFill>
              </a:rPr>
              <a:t>急性淋巴性白血病 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idx="1"/>
          </p:nvPr>
        </p:nvSpPr>
        <p:spPr>
          <a:xfrm>
            <a:off x="822325" y="1412875"/>
            <a:ext cx="8858250" cy="4895850"/>
          </a:xfrm>
        </p:spPr>
        <p:txBody>
          <a:bodyPr/>
          <a:lstStyle/>
          <a:p>
            <a:pPr eaLnBrk="1" hangingPunct="1"/>
            <a:r>
              <a:rPr lang="en-US" altLang="zh-TW" dirty="0" smtClean="0"/>
              <a:t>80%</a:t>
            </a:r>
            <a:r>
              <a:rPr lang="zh-TW" altLang="en-US" dirty="0" smtClean="0"/>
              <a:t>以上的病童是可以治癒的！</a:t>
            </a:r>
          </a:p>
          <a:p>
            <a:pPr eaLnBrk="1" hangingPunct="1"/>
            <a:r>
              <a:rPr lang="zh-TW" altLang="en-US" dirty="0" smtClean="0"/>
              <a:t>本症最多見於三至五歲</a:t>
            </a:r>
          </a:p>
          <a:p>
            <a:pPr eaLnBrk="1" hangingPunct="1"/>
            <a:r>
              <a:rPr lang="zh-TW" altLang="en-US" dirty="0" smtClean="0"/>
              <a:t>骨髓受侵犯的結果影響正常造血，可有：</a:t>
            </a:r>
          </a:p>
          <a:p>
            <a:pPr lvl="1" eaLnBrk="1" hangingPunct="1"/>
            <a:r>
              <a:rPr lang="zh-TW" altLang="en-US" dirty="0" smtClean="0"/>
              <a:t>貧血</a:t>
            </a:r>
          </a:p>
          <a:p>
            <a:pPr lvl="1" eaLnBrk="1" hangingPunct="1"/>
            <a:r>
              <a:rPr lang="zh-TW" altLang="en-US" dirty="0" smtClean="0"/>
              <a:t>正常白血球減少可引起種種感染</a:t>
            </a:r>
          </a:p>
          <a:p>
            <a:pPr lvl="1" eaLnBrk="1" hangingPunct="1"/>
            <a:r>
              <a:rPr lang="zh-TW" altLang="en-US" dirty="0" smtClean="0"/>
              <a:t>血小板減少可引起出血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dirty="0" smtClean="0"/>
              <a:t>貧血的診斷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823020" y="1268760"/>
            <a:ext cx="8856984" cy="5040559"/>
          </a:xfrm>
        </p:spPr>
        <p:txBody>
          <a:bodyPr/>
          <a:lstStyle/>
          <a:p>
            <a:r>
              <a:rPr lang="zh-TW" altLang="en-US" dirty="0" smtClean="0"/>
              <a:t>當病人血紅素值低於正常值的低限時，應從病史、理學檢查及血液學檢查三方面加以鑑別診斷，才能正確找出病因，妥善給予治療。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TW" dirty="0" smtClean="0">
                <a:solidFill>
                  <a:schemeClr val="accent3"/>
                </a:solidFill>
              </a:rPr>
              <a:t>治療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idx="1"/>
          </p:nvPr>
        </p:nvSpPr>
        <p:spPr>
          <a:xfrm>
            <a:off x="822325" y="1412875"/>
            <a:ext cx="8858250" cy="4895850"/>
          </a:xfrm>
        </p:spPr>
        <p:txBody>
          <a:bodyPr/>
          <a:lstStyle/>
          <a:p>
            <a:pPr eaLnBrk="1" hangingPunct="1"/>
            <a:r>
              <a:rPr lang="zh-TW" altLang="en-US" smtClean="0"/>
              <a:t>以化學治療為主</a:t>
            </a:r>
          </a:p>
          <a:p>
            <a:pPr eaLnBrk="1" hangingPunct="1"/>
            <a:r>
              <a:rPr lang="zh-TW" altLang="en-US" smtClean="0"/>
              <a:t>引導緩解</a:t>
            </a:r>
          </a:p>
          <a:p>
            <a:pPr eaLnBrk="1" hangingPunct="1"/>
            <a:r>
              <a:rPr lang="zh-TW" altLang="en-US" smtClean="0"/>
              <a:t>鞏固治療</a:t>
            </a:r>
          </a:p>
          <a:p>
            <a:pPr eaLnBrk="1" hangingPunct="1"/>
            <a:r>
              <a:rPr lang="zh-TW" altLang="en-US" smtClean="0"/>
              <a:t>維護療法</a:t>
            </a:r>
          </a:p>
          <a:p>
            <a:pPr eaLnBrk="1" hangingPunct="1"/>
            <a:r>
              <a:rPr lang="zh-TW" altLang="en-US" smtClean="0"/>
              <a:t>中樞神經系預防療法</a:t>
            </a:r>
          </a:p>
          <a:p>
            <a:pPr eaLnBrk="1" hangingPunct="1"/>
            <a:endParaRPr lang="en-US" altLang="zh-TW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812602" y="2360667"/>
            <a:ext cx="8743950" cy="2076445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zh-TW" sz="6600" dirty="0" smtClean="0">
                <a:solidFill>
                  <a:schemeClr val="accent3"/>
                </a:solidFill>
              </a:rPr>
              <a:t>謝謝</a:t>
            </a:r>
            <a:r>
              <a:rPr lang="en-US" altLang="zh-TW" sz="6600" dirty="0" smtClean="0">
                <a:solidFill>
                  <a:schemeClr val="accent3"/>
                </a:solidFill>
              </a:rPr>
              <a:t>!</a:t>
            </a:r>
            <a:endParaRPr lang="zh-TW" sz="6600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TW" dirty="0" smtClean="0">
                <a:solidFill>
                  <a:schemeClr val="accent3"/>
                </a:solidFill>
              </a:rPr>
              <a:t>病史 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822325" y="1125538"/>
            <a:ext cx="8858250" cy="5183187"/>
          </a:xfrm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zh-TW" altLang="en-US" dirty="0" smtClean="0"/>
              <a:t>年齡</a:t>
            </a:r>
          </a:p>
          <a:p>
            <a:pPr lvl="1" eaLnBrk="1" hangingPunct="1">
              <a:spcBef>
                <a:spcPts val="0"/>
              </a:spcBef>
            </a:pPr>
            <a:r>
              <a:rPr lang="zh-TW" altLang="en-US" dirty="0" smtClean="0"/>
              <a:t>新生兒貧血大多由於失血、免疫反應引起的溶血、先天性溶血或先天性感染所引起。</a:t>
            </a:r>
          </a:p>
          <a:p>
            <a:pPr lvl="1" eaLnBrk="1" hangingPunct="1">
              <a:spcBef>
                <a:spcPts val="0"/>
              </a:spcBef>
            </a:pPr>
            <a:r>
              <a:rPr lang="zh-TW" altLang="en-US" dirty="0" smtClean="0"/>
              <a:t>在</a:t>
            </a:r>
            <a:r>
              <a:rPr lang="en-US" altLang="zh-TW" dirty="0" smtClean="0"/>
              <a:t>2</a:t>
            </a:r>
            <a:r>
              <a:rPr lang="zh-TW" altLang="en-US" dirty="0" smtClean="0"/>
              <a:t>至</a:t>
            </a:r>
            <a:r>
              <a:rPr lang="en-US" altLang="zh-TW" dirty="0" smtClean="0"/>
              <a:t>3</a:t>
            </a:r>
            <a:r>
              <a:rPr lang="zh-TW" altLang="en-US" dirty="0" smtClean="0"/>
              <a:t>個月時的生理性貧血，血紅素值常降至</a:t>
            </a:r>
            <a:r>
              <a:rPr lang="en-US" altLang="zh-TW" dirty="0" smtClean="0"/>
              <a:t>10g/dl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lvl="1" eaLnBrk="1" hangingPunct="1">
              <a:spcBef>
                <a:spcPts val="0"/>
              </a:spcBef>
            </a:pPr>
            <a:r>
              <a:rPr lang="zh-TW" altLang="en-US" dirty="0" smtClean="0"/>
              <a:t>在</a:t>
            </a:r>
            <a:r>
              <a:rPr lang="en-US" altLang="zh-TW" dirty="0" smtClean="0"/>
              <a:t>3</a:t>
            </a:r>
            <a:r>
              <a:rPr lang="zh-TW" altLang="en-US" dirty="0" smtClean="0"/>
              <a:t>至</a:t>
            </a:r>
            <a:r>
              <a:rPr lang="en-US" altLang="zh-TW" dirty="0" smtClean="0"/>
              <a:t>6</a:t>
            </a:r>
            <a:r>
              <a:rPr lang="zh-TW" altLang="en-US" dirty="0" smtClean="0"/>
              <a:t>個月發病者，常常代表海洋性貧血或其他血紅素異常。</a:t>
            </a:r>
          </a:p>
          <a:p>
            <a:pPr lvl="1" eaLnBrk="1" hangingPunct="1">
              <a:spcBef>
                <a:spcPts val="0"/>
              </a:spcBef>
            </a:pPr>
            <a:r>
              <a:rPr lang="zh-TW" altLang="en-US" dirty="0" smtClean="0"/>
              <a:t>缺鐵性貧血最容易發生於</a:t>
            </a:r>
            <a:r>
              <a:rPr lang="en-US" altLang="zh-TW" dirty="0" smtClean="0"/>
              <a:t>6</a:t>
            </a:r>
            <a:r>
              <a:rPr lang="zh-TW" altLang="en-US" dirty="0" smtClean="0"/>
              <a:t>個月至</a:t>
            </a:r>
            <a:r>
              <a:rPr lang="en-US" altLang="zh-TW" dirty="0" smtClean="0"/>
              <a:t>2</a:t>
            </a:r>
            <a:r>
              <a:rPr lang="zh-TW" altLang="en-US" dirty="0" smtClean="0"/>
              <a:t>歲之間。</a:t>
            </a:r>
          </a:p>
          <a:p>
            <a:pPr eaLnBrk="1" hangingPunct="1">
              <a:spcBef>
                <a:spcPts val="0"/>
              </a:spcBef>
            </a:pPr>
            <a:r>
              <a:rPr lang="zh-TW" altLang="en-US" dirty="0" smtClean="0"/>
              <a:t>性別</a:t>
            </a:r>
          </a:p>
          <a:p>
            <a:pPr lvl="1" eaLnBrk="1" hangingPunct="1">
              <a:spcBef>
                <a:spcPts val="0"/>
              </a:spcBef>
            </a:pPr>
            <a:r>
              <a:rPr lang="zh-TW" altLang="en-US" dirty="0" smtClean="0"/>
              <a:t>如</a:t>
            </a:r>
            <a:r>
              <a:rPr lang="en-US" altLang="zh-TW" dirty="0" smtClean="0"/>
              <a:t>G6PD</a:t>
            </a:r>
            <a:r>
              <a:rPr lang="zh-TW" altLang="en-US" dirty="0" smtClean="0"/>
              <a:t>缺乏症常發生於男性</a:t>
            </a:r>
          </a:p>
          <a:p>
            <a:pPr eaLnBrk="1" hangingPunct="1"/>
            <a:endParaRPr lang="en-US" altLang="zh-TW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鳳舞九天">
  <a:themeElements>
    <a:clrScheme name="觀點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Kang-hsi Wu">
      <a:majorFont>
        <a:latin typeface="Times New Roman"/>
        <a:ea typeface="標楷體"/>
        <a:cs typeface=""/>
      </a:majorFont>
      <a:minorFont>
        <a:latin typeface="Times New Roman"/>
        <a:ea typeface="標楷體"/>
        <a:cs typeface=""/>
      </a:minorFont>
    </a:fontScheme>
    <a:fmtScheme name="鳳舞九天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atMod val="180000"/>
              </a:schemeClr>
            </a:gs>
            <a:gs pos="50000">
              <a:schemeClr val="phClr">
                <a:tint val="40000"/>
                <a:satMod val="175000"/>
              </a:schemeClr>
            </a:gs>
            <a:gs pos="100000">
              <a:schemeClr val="phClr">
                <a:tint val="65000"/>
                <a:satMod val="180000"/>
              </a:schemeClr>
            </a:gs>
          </a:gsLst>
          <a:lin ang="0" scaled="1"/>
        </a:gradFill>
        <a:gradFill rotWithShape="1">
          <a:gsLst>
            <a:gs pos="0">
              <a:schemeClr val="phClr">
                <a:shade val="38000"/>
                <a:satMod val="150000"/>
              </a:schemeClr>
            </a:gs>
            <a:gs pos="50000">
              <a:schemeClr val="phClr">
                <a:shade val="100000"/>
                <a:satMod val="100000"/>
              </a:schemeClr>
            </a:gs>
            <a:gs pos="100000">
              <a:schemeClr val="phClr">
                <a:shade val="38000"/>
                <a:satMod val="150000"/>
              </a:schemeClr>
            </a:gs>
          </a:gsLst>
          <a:lin ang="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90500" dist="78600" dir="2700000" rotWithShape="0">
              <a:srgbClr val="000000">
                <a:alpha val="35500"/>
              </a:srgbClr>
            </a:outerShdw>
          </a:effectLst>
        </a:effectStyle>
        <a:effectStyle>
          <a:effectLst>
            <a:outerShdw blurRad="190500" dist="78600" dir="2700000" rotWithShape="0">
              <a:srgbClr val="000000">
                <a:alpha val="35500"/>
              </a:srgbClr>
            </a:outerShdw>
          </a:effectLst>
        </a:effectStyle>
        <a:effectStyle>
          <a:effectLst>
            <a:outerShdw blurRad="190500" dist="78600" dir="2700000" rotWithShape="0">
              <a:srgbClr val="000000">
                <a:alpha val="3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00000"/>
              </a:schemeClr>
            </a:gs>
            <a:gs pos="100000">
              <a:schemeClr val="phClr">
                <a:shade val="15000"/>
                <a:satMod val="300000"/>
              </a:schemeClr>
            </a:gs>
          </a:gsLst>
          <a:path path="circle">
            <a:fillToRect l="10000" t="180000" r="1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90000"/>
                <a:shade val="100000"/>
                <a:hueMod val="100000"/>
                <a:satMod val="100000"/>
              </a:schemeClr>
            </a:duotone>
          </a:blip>
          <a:tile tx="0" ty="0" sx="50000" sy="5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1223</TotalTime>
  <Words>4368</Words>
  <Application>Microsoft Office PowerPoint</Application>
  <PresentationFormat>35mm 幻燈片</PresentationFormat>
  <Paragraphs>608</Paragraphs>
  <Slides>81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81</vt:i4>
      </vt:variant>
    </vt:vector>
  </HeadingPairs>
  <TitlesOfParts>
    <vt:vector size="82" baseType="lpstr">
      <vt:lpstr>鳳舞九天</vt:lpstr>
      <vt:lpstr>小兒血液疾病</vt:lpstr>
      <vt:lpstr>血液組成</vt:lpstr>
      <vt:lpstr>何謂血液病？</vt:lpstr>
      <vt:lpstr>貧血 (Anemia)</vt:lpstr>
      <vt:lpstr>貧血有什麼症狀？</vt:lpstr>
      <vt:lpstr>貧血的分類</vt:lpstr>
      <vt:lpstr>貧血的分類</vt:lpstr>
      <vt:lpstr>貧血的診斷</vt:lpstr>
      <vt:lpstr>病史 </vt:lpstr>
      <vt:lpstr>病史 </vt:lpstr>
      <vt:lpstr>病史 </vt:lpstr>
      <vt:lpstr>理學檢查</vt:lpstr>
      <vt:lpstr>血液學檢查</vt:lpstr>
      <vt:lpstr>缺鐵性貧血</vt:lpstr>
      <vt:lpstr>缺鐵性貧血</vt:lpstr>
      <vt:lpstr>溶血性貧血</vt:lpstr>
      <vt:lpstr>G6PD缺乏症 (蠶豆症)</vt:lpstr>
      <vt:lpstr>性 聯 遺 傳</vt:lpstr>
      <vt:lpstr>認識海洋性貧血</vt:lpstr>
      <vt:lpstr>如何診斷貧血？</vt:lpstr>
      <vt:lpstr>海洋性貧血的分類及發生率</vt:lpstr>
      <vt:lpstr>何謂輕型、重型海洋性貧血</vt:lpstr>
      <vt:lpstr>什麼是輕型貧血 (帶因者) </vt:lpstr>
      <vt:lpstr>什麼是重型貧血？ </vt:lpstr>
      <vt:lpstr>海洋性貧血的診斷</vt:lpstr>
      <vt:lpstr>海洋性貧血的的治療 </vt:lpstr>
      <vt:lpstr>如何治療輕型的海洋性貧血？</vt:lpstr>
      <vt:lpstr>如何治療「重型」β型(乙型) 海洋性貧血</vt:lpstr>
      <vt:lpstr>為什麼會鐵質過度沉積</vt:lpstr>
      <vt:lpstr>重度地中海貧血鐵沉積所造成的傷害</vt:lpstr>
      <vt:lpstr>重度海洋性貧血會有那些身體上的問題</vt:lpstr>
      <vt:lpstr>心臟病變</vt:lpstr>
      <vt:lpstr>排鐵劑Desferol的使用</vt:lpstr>
      <vt:lpstr>排鐵劑(Desferal)的使用方法</vt:lpstr>
      <vt:lpstr>口服排鐵劑</vt:lpstr>
      <vt:lpstr>地中海貧血存活與治療的關係</vt:lpstr>
      <vt:lpstr>地中海貧血患者治療前後的比較</vt:lpstr>
      <vt:lpstr>海洋性貧血的心理學</vt:lpstr>
      <vt:lpstr>PowerPoint 簡報</vt:lpstr>
      <vt:lpstr>地中海貧血流行分佈地區</vt:lpstr>
      <vt:lpstr>地中海貧血在台灣很常見 </vt:lpstr>
      <vt:lpstr>地中海貧血的分類及發生率</vt:lpstr>
      <vt:lpstr>什麼是變異血紅素 </vt:lpstr>
      <vt:lpstr>什麼是變異血紅素E </vt:lpstr>
      <vt:lpstr>東南亞國家民眾 變異血紅素的帶因率一直很高</vt:lpstr>
      <vt:lpstr>東南亞國家的變異血紅素E盛行</vt:lpstr>
      <vt:lpstr>PowerPoint 簡報</vt:lpstr>
      <vt:lpstr>地中海貧血的遺傳方式 (一)</vt:lpstr>
      <vt:lpstr>地中海貧血的遺傳方式 (二)</vt:lpstr>
      <vt:lpstr>地中海貧血的遺傳方式 (三)</vt:lpstr>
      <vt:lpstr>孕婦地中海型貧血篩檢之作業流程圖</vt:lpstr>
      <vt:lpstr>產前診斷</vt:lpstr>
      <vt:lpstr>有效篩選貧血後 重度貧血病患出生率下降</vt:lpstr>
      <vt:lpstr>台灣有效的篩檢計畫 明顯下降重度貧血病患的出生率 </vt:lpstr>
      <vt:lpstr>我們近年的發現和擔憂 </vt:lpstr>
      <vt:lpstr>我們近年的發現和擔憂 </vt:lpstr>
      <vt:lpstr>新移民配偶對台灣地中海貧血的預防的衝擊</vt:lpstr>
      <vt:lpstr>PowerPoint 簡報</vt:lpstr>
      <vt:lpstr>白血球異常</vt:lpstr>
      <vt:lpstr>出血傾向</vt:lpstr>
      <vt:lpstr>小兒血小板異常</vt:lpstr>
      <vt:lpstr>特發性血小板缺乏性紫斑症(ITP)</vt:lpstr>
      <vt:lpstr>治療</vt:lpstr>
      <vt:lpstr>預後</vt:lpstr>
      <vt:lpstr>後天性血小板功能失常</vt:lpstr>
      <vt:lpstr>小兒凝血異常</vt:lpstr>
      <vt:lpstr>性 聯 遺 傳</vt:lpstr>
      <vt:lpstr> 治療</vt:lpstr>
      <vt:lpstr>後天性凝血異常</vt:lpstr>
      <vt:lpstr>過敏性紫斑症</vt:lpstr>
      <vt:lpstr>治療</vt:lpstr>
      <vt:lpstr>骨髓衰竭症候群</vt:lpstr>
      <vt:lpstr>後天性再生不良性貧血</vt:lpstr>
      <vt:lpstr>診斷</vt:lpstr>
      <vt:lpstr>治療</vt:lpstr>
      <vt:lpstr>輸血 (Blood transfusion)</vt:lpstr>
      <vt:lpstr>輸血會有哪些問題</vt:lpstr>
      <vt:lpstr>白血病 (血癌)</vt:lpstr>
      <vt:lpstr>急性淋巴性白血病 </vt:lpstr>
      <vt:lpstr>治療</vt:lpstr>
      <vt:lpstr>謝謝!</vt:lpstr>
    </vt:vector>
  </TitlesOfParts>
  <Company>CMCH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白血球異常</dc:title>
  <dc:creator>PED</dc:creator>
  <cp:lastModifiedBy>李立琦</cp:lastModifiedBy>
  <cp:revision>128</cp:revision>
  <dcterms:created xsi:type="dcterms:W3CDTF">2000-04-06T00:23:59Z</dcterms:created>
  <dcterms:modified xsi:type="dcterms:W3CDTF">2021-04-20T07:57:49Z</dcterms:modified>
</cp:coreProperties>
</file>