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5398" r:id="rId2"/>
    <p:sldMasterId id="2147485412" r:id="rId3"/>
    <p:sldMasterId id="2147485513" r:id="rId4"/>
  </p:sldMasterIdLst>
  <p:notesMasterIdLst>
    <p:notesMasterId r:id="rId178"/>
  </p:notesMasterIdLst>
  <p:sldIdLst>
    <p:sldId id="755" r:id="rId5"/>
    <p:sldId id="1346" r:id="rId6"/>
    <p:sldId id="1347" r:id="rId7"/>
    <p:sldId id="756" r:id="rId8"/>
    <p:sldId id="1180" r:id="rId9"/>
    <p:sldId id="1181" r:id="rId10"/>
    <p:sldId id="1182" r:id="rId11"/>
    <p:sldId id="1288" r:id="rId12"/>
    <p:sldId id="1289" r:id="rId13"/>
    <p:sldId id="1183" r:id="rId14"/>
    <p:sldId id="1184" r:id="rId15"/>
    <p:sldId id="1186" r:id="rId16"/>
    <p:sldId id="1187" r:id="rId17"/>
    <p:sldId id="1188" r:id="rId18"/>
    <p:sldId id="1189" r:id="rId19"/>
    <p:sldId id="1185" r:id="rId20"/>
    <p:sldId id="1284" r:id="rId21"/>
    <p:sldId id="1354" r:id="rId22"/>
    <p:sldId id="1285" r:id="rId23"/>
    <p:sldId id="1294" r:id="rId24"/>
    <p:sldId id="1348" r:id="rId25"/>
    <p:sldId id="795" r:id="rId26"/>
    <p:sldId id="1265" r:id="rId27"/>
    <p:sldId id="1039" r:id="rId28"/>
    <p:sldId id="1040" r:id="rId29"/>
    <p:sldId id="1266" r:id="rId30"/>
    <p:sldId id="1268" r:id="rId31"/>
    <p:sldId id="1306" r:id="rId32"/>
    <p:sldId id="1307" r:id="rId33"/>
    <p:sldId id="1271" r:id="rId34"/>
    <p:sldId id="1272" r:id="rId35"/>
    <p:sldId id="1273" r:id="rId36"/>
    <p:sldId id="810" r:id="rId37"/>
    <p:sldId id="811" r:id="rId38"/>
    <p:sldId id="812" r:id="rId39"/>
    <p:sldId id="813" r:id="rId40"/>
    <p:sldId id="814" r:id="rId41"/>
    <p:sldId id="815" r:id="rId42"/>
    <p:sldId id="816" r:id="rId43"/>
    <p:sldId id="1038" r:id="rId44"/>
    <p:sldId id="817" r:id="rId45"/>
    <p:sldId id="1351" r:id="rId46"/>
    <p:sldId id="1308" r:id="rId47"/>
    <p:sldId id="1275" r:id="rId48"/>
    <p:sldId id="818" r:id="rId49"/>
    <p:sldId id="819" r:id="rId50"/>
    <p:sldId id="821" r:id="rId51"/>
    <p:sldId id="822" r:id="rId52"/>
    <p:sldId id="827" r:id="rId53"/>
    <p:sldId id="1300" r:id="rId54"/>
    <p:sldId id="1301" r:id="rId55"/>
    <p:sldId id="1302" r:id="rId56"/>
    <p:sldId id="1303" r:id="rId57"/>
    <p:sldId id="828" r:id="rId58"/>
    <p:sldId id="831" r:id="rId59"/>
    <p:sldId id="975" r:id="rId60"/>
    <p:sldId id="833" r:id="rId61"/>
    <p:sldId id="972" r:id="rId62"/>
    <p:sldId id="1291" r:id="rId63"/>
    <p:sldId id="974" r:id="rId64"/>
    <p:sldId id="1309" r:id="rId65"/>
    <p:sldId id="1312" r:id="rId66"/>
    <p:sldId id="1313" r:id="rId67"/>
    <p:sldId id="1314" r:id="rId68"/>
    <p:sldId id="982" r:id="rId69"/>
    <p:sldId id="1013" r:id="rId70"/>
    <p:sldId id="983" r:id="rId71"/>
    <p:sldId id="984" r:id="rId72"/>
    <p:sldId id="986" r:id="rId73"/>
    <p:sldId id="1012" r:id="rId74"/>
    <p:sldId id="1178" r:id="rId75"/>
    <p:sldId id="989" r:id="rId76"/>
    <p:sldId id="1315" r:id="rId77"/>
    <p:sldId id="1316" r:id="rId78"/>
    <p:sldId id="1317" r:id="rId79"/>
    <p:sldId id="1318" r:id="rId80"/>
    <p:sldId id="1319" r:id="rId81"/>
    <p:sldId id="1320" r:id="rId82"/>
    <p:sldId id="1321" r:id="rId83"/>
    <p:sldId id="1322" r:id="rId84"/>
    <p:sldId id="1323" r:id="rId85"/>
    <p:sldId id="1336" r:id="rId86"/>
    <p:sldId id="1337" r:id="rId87"/>
    <p:sldId id="997" r:id="rId88"/>
    <p:sldId id="1338" r:id="rId89"/>
    <p:sldId id="1340" r:id="rId90"/>
    <p:sldId id="1296" r:id="rId91"/>
    <p:sldId id="1341" r:id="rId92"/>
    <p:sldId id="1297" r:id="rId93"/>
    <p:sldId id="1353" r:id="rId94"/>
    <p:sldId id="1257" r:id="rId95"/>
    <p:sldId id="1258" r:id="rId96"/>
    <p:sldId id="1191" r:id="rId97"/>
    <p:sldId id="1349" r:id="rId98"/>
    <p:sldId id="1192" r:id="rId99"/>
    <p:sldId id="1193" r:id="rId100"/>
    <p:sldId id="1276" r:id="rId101"/>
    <p:sldId id="1195" r:id="rId102"/>
    <p:sldId id="1196" r:id="rId103"/>
    <p:sldId id="1197" r:id="rId104"/>
    <p:sldId id="1198" r:id="rId105"/>
    <p:sldId id="1200" r:id="rId106"/>
    <p:sldId id="1201" r:id="rId107"/>
    <p:sldId id="1202" r:id="rId108"/>
    <p:sldId id="1203" r:id="rId109"/>
    <p:sldId id="1204" r:id="rId110"/>
    <p:sldId id="1207" r:id="rId111"/>
    <p:sldId id="1206" r:id="rId112"/>
    <p:sldId id="1205" r:id="rId113"/>
    <p:sldId id="1209" r:id="rId114"/>
    <p:sldId id="1211" r:id="rId115"/>
    <p:sldId id="1212" r:id="rId116"/>
    <p:sldId id="1213" r:id="rId117"/>
    <p:sldId id="1214" r:id="rId118"/>
    <p:sldId id="1215" r:id="rId119"/>
    <p:sldId id="1227" r:id="rId120"/>
    <p:sldId id="1217" r:id="rId121"/>
    <p:sldId id="1218" r:id="rId122"/>
    <p:sldId id="1219" r:id="rId123"/>
    <p:sldId id="1220" r:id="rId124"/>
    <p:sldId id="1221" r:id="rId125"/>
    <p:sldId id="1222" r:id="rId126"/>
    <p:sldId id="1224" r:id="rId127"/>
    <p:sldId id="1225" r:id="rId128"/>
    <p:sldId id="1226" r:id="rId129"/>
    <p:sldId id="1228" r:id="rId130"/>
    <p:sldId id="1230" r:id="rId131"/>
    <p:sldId id="1231" r:id="rId132"/>
    <p:sldId id="1232" r:id="rId133"/>
    <p:sldId id="1233" r:id="rId134"/>
    <p:sldId id="1238" r:id="rId135"/>
    <p:sldId id="1239" r:id="rId136"/>
    <p:sldId id="1240" r:id="rId137"/>
    <p:sldId id="1241" r:id="rId138"/>
    <p:sldId id="1244" r:id="rId139"/>
    <p:sldId id="1242" r:id="rId140"/>
    <p:sldId id="1243" r:id="rId141"/>
    <p:sldId id="1245" r:id="rId142"/>
    <p:sldId id="1246" r:id="rId143"/>
    <p:sldId id="1247" r:id="rId144"/>
    <p:sldId id="1249" r:id="rId145"/>
    <p:sldId id="1248" r:id="rId146"/>
    <p:sldId id="1250" r:id="rId147"/>
    <p:sldId id="1251" r:id="rId148"/>
    <p:sldId id="1253" r:id="rId149"/>
    <p:sldId id="1254" r:id="rId150"/>
    <p:sldId id="1255" r:id="rId151"/>
    <p:sldId id="1256" r:id="rId152"/>
    <p:sldId id="1252" r:id="rId153"/>
    <p:sldId id="1350" r:id="rId154"/>
    <p:sldId id="1033" r:id="rId155"/>
    <p:sldId id="951" r:id="rId156"/>
    <p:sldId id="1035" r:id="rId157"/>
    <p:sldId id="1037" r:id="rId158"/>
    <p:sldId id="1036" r:id="rId159"/>
    <p:sldId id="954" r:id="rId160"/>
    <p:sldId id="1022" r:id="rId161"/>
    <p:sldId id="1023" r:id="rId162"/>
    <p:sldId id="960" r:id="rId163"/>
    <p:sldId id="957" r:id="rId164"/>
    <p:sldId id="1260" r:id="rId165"/>
    <p:sldId id="1261" r:id="rId166"/>
    <p:sldId id="1262" r:id="rId167"/>
    <p:sldId id="1024" r:id="rId168"/>
    <p:sldId id="1025" r:id="rId169"/>
    <p:sldId id="1343" r:id="rId170"/>
    <p:sldId id="1299" r:id="rId171"/>
    <p:sldId id="1344" r:id="rId172"/>
    <p:sldId id="1345" r:id="rId173"/>
    <p:sldId id="1026" r:id="rId174"/>
    <p:sldId id="1029" r:id="rId175"/>
    <p:sldId id="1352" r:id="rId176"/>
    <p:sldId id="893" r:id="rId177"/>
  </p:sldIdLst>
  <p:sldSz cx="9144000" cy="6858000" type="screen4x3"/>
  <p:notesSz cx="6858000" cy="9144000"/>
  <p:defaultTextStyle>
    <a:defPPr>
      <a:defRPr lang="zh-TW"/>
    </a:defPPr>
    <a:lvl1pPr algn="l" rtl="0" eaLnBrk="0" fontAlgn="base" hangingPunct="0">
      <a:spcBef>
        <a:spcPct val="0"/>
      </a:spcBef>
      <a:spcAft>
        <a:spcPct val="0"/>
      </a:spcAft>
      <a:defRPr kumimoji="1" sz="4400"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sz="4400"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sz="4400"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sz="4400"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sz="44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sz="4400"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sz="4400"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sz="4400"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sz="4400"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F9F2E3"/>
    <a:srgbClr val="DDDDDD"/>
    <a:srgbClr val="FF0000"/>
    <a:srgbClr val="FFFFCC"/>
    <a:srgbClr val="99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824" autoAdjust="0"/>
    <p:restoredTop sz="99740" autoAdjust="0"/>
  </p:normalViewPr>
  <p:slideViewPr>
    <p:cSldViewPr showGuides="1">
      <p:cViewPr varScale="1">
        <p:scale>
          <a:sx n="70" d="100"/>
          <a:sy n="70" d="100"/>
        </p:scale>
        <p:origin x="864" y="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theme" Target="theme/theme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commentAuthors" Target="commen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presProps" Target="pres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ltLang="zh-TW"/>
          </a:p>
        </p:txBody>
      </p:sp>
      <p:sp>
        <p:nvSpPr>
          <p:cNvPr id="14950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26696201-6A55-4611-B955-645B470632FF}" type="datetimeFigureOut">
              <a:rPr lang="zh-TW" altLang="en-US"/>
              <a:pPr>
                <a:defRPr/>
              </a:pPr>
              <a:t>2023/8/17</a:t>
            </a:fld>
            <a:endParaRPr lang="en-US" altLang="zh-TW"/>
          </a:p>
        </p:txBody>
      </p:sp>
      <p:sp>
        <p:nvSpPr>
          <p:cNvPr id="151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950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4951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ltLang="zh-TW"/>
          </a:p>
        </p:txBody>
      </p:sp>
      <p:sp>
        <p:nvSpPr>
          <p:cNvPr id="14951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BEDB12F-EBD5-4724-863C-3DFF1920A7DD}" type="slidenum">
              <a:rPr lang="zh-TW" altLang="en-US"/>
              <a:pPr>
                <a:defRPr/>
              </a:pPr>
              <a:t>‹#›</a:t>
            </a:fld>
            <a:endParaRPr lang="en-US" altLang="zh-TW"/>
          </a:p>
        </p:txBody>
      </p:sp>
    </p:spTree>
    <p:extLst>
      <p:ext uri="{BB962C8B-B14F-4D97-AF65-F5344CB8AC3E}">
        <p14:creationId xmlns:p14="http://schemas.microsoft.com/office/powerpoint/2010/main" val="1430265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嗄</a:t>
            </a:r>
          </a:p>
        </p:txBody>
      </p:sp>
      <p:sp>
        <p:nvSpPr>
          <p:cNvPr id="4" name="投影片編號版面配置區 3"/>
          <p:cNvSpPr>
            <a:spLocks noGrp="1"/>
          </p:cNvSpPr>
          <p:nvPr>
            <p:ph type="sldNum" sz="quarter" idx="10"/>
          </p:nvPr>
        </p:nvSpPr>
        <p:spPr/>
        <p:txBody>
          <a:bodyPr/>
          <a:lstStyle/>
          <a:p>
            <a:pPr>
              <a:defRPr/>
            </a:pPr>
            <a:fld id="{7EC2CF99-33BA-4E9B-870C-CA0E69103A0B}" type="slidenum">
              <a:rPr lang="en-US" altLang="zh-TW" smtClean="0">
                <a:solidFill>
                  <a:prstClr val="black"/>
                </a:solidFill>
              </a:rPr>
              <a:pPr>
                <a:defRPr/>
              </a:pPr>
              <a:t>101</a:t>
            </a:fld>
            <a:endParaRPr lang="en-US" altLang="zh-TW">
              <a:solidFill>
                <a:prstClr val="black"/>
              </a:solidFill>
            </a:endParaRPr>
          </a:p>
        </p:txBody>
      </p:sp>
    </p:spTree>
    <p:extLst>
      <p:ext uri="{BB962C8B-B14F-4D97-AF65-F5344CB8AC3E}">
        <p14:creationId xmlns:p14="http://schemas.microsoft.com/office/powerpoint/2010/main" val="178803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52578" name="Rectangle 2"/>
          <p:cNvSpPr>
            <a:spLocks noGrp="1" noRot="1" noChangeArrowheads="1"/>
          </p:cNvSpPr>
          <p:nvPr>
            <p:ph type="ctrTitle"/>
          </p:nvPr>
        </p:nvSpPr>
        <p:spPr>
          <a:xfrm>
            <a:off x="685800" y="2286000"/>
            <a:ext cx="7772400" cy="1143000"/>
          </a:xfrm>
        </p:spPr>
        <p:txBody>
          <a:bodyPr/>
          <a:lstStyle>
            <a:lvl1pPr>
              <a:defRPr/>
            </a:lvl1pPr>
          </a:lstStyle>
          <a:p>
            <a:r>
              <a:rPr lang="zh-TW" altLang="en-US"/>
              <a:t>按一下以編輯母片標題樣式</a:t>
            </a:r>
          </a:p>
        </p:txBody>
      </p:sp>
      <p:sp>
        <p:nvSpPr>
          <p:cNvPr id="15257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665F40DE-512B-4FFC-B8ED-DE4AB52FCA52}" type="slidenum">
              <a:rPr lang="en-US" altLang="zh-TW"/>
              <a:pPr>
                <a:defRPr/>
              </a:pPr>
              <a:t>‹#›</a:t>
            </a:fld>
            <a:endParaRPr lang="en-US" altLang="zh-TW"/>
          </a:p>
        </p:txBody>
      </p:sp>
    </p:spTree>
    <p:extLst>
      <p:ext uri="{BB962C8B-B14F-4D97-AF65-F5344CB8AC3E}">
        <p14:creationId xmlns:p14="http://schemas.microsoft.com/office/powerpoint/2010/main" val="253846022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687C699-590C-413F-B152-7759FE2B776C}" type="slidenum">
              <a:rPr lang="en-US" altLang="zh-TW"/>
              <a:pPr>
                <a:defRPr/>
              </a:pPr>
              <a:t>‹#›</a:t>
            </a:fld>
            <a:endParaRPr lang="en-US" altLang="zh-TW"/>
          </a:p>
        </p:txBody>
      </p:sp>
    </p:spTree>
    <p:extLst>
      <p:ext uri="{BB962C8B-B14F-4D97-AF65-F5344CB8AC3E}">
        <p14:creationId xmlns:p14="http://schemas.microsoft.com/office/powerpoint/2010/main" val="52142911"/>
      </p:ext>
    </p:extLst>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7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978F67D6-450C-47AE-BFB4-CE179ACDA1BE}"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80E251B-D272-4294-AC26-F5BBCA1FCDFE}"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909645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等腰三角形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sz="2400">
              <a:solidFill>
                <a:prstClr val="white"/>
              </a:solidFill>
            </a:endParaRPr>
          </a:p>
        </p:txBody>
      </p:sp>
      <p:sp>
        <p:nvSpPr>
          <p:cNvPr id="8" name="標題 7"/>
          <p:cNvSpPr>
            <a:spLocks noGrp="1"/>
          </p:cNvSpPr>
          <p:nvPr>
            <p:ph type="ctrTitle"/>
          </p:nvPr>
        </p:nvSpPr>
        <p:spPr>
          <a:xfrm>
            <a:off x="540544" y="776288"/>
            <a:ext cx="8062912" cy="2220664"/>
          </a:xfrm>
        </p:spPr>
        <p:txBody>
          <a:bodyPr anchor="b">
            <a:noAutofit/>
          </a:bodyPr>
          <a:lstStyle>
            <a:lvl1pPr algn="ctr">
              <a:defRPr sz="5600">
                <a:effectLst/>
              </a:defRPr>
            </a:lvl1pPr>
          </a:lstStyle>
          <a:p>
            <a:r>
              <a:rPr lang="zh-TW" altLang="en-US" dirty="0"/>
              <a:t>按一下以編輯母片標題樣式</a:t>
            </a:r>
            <a:endParaRPr lang="en-US" dirty="0"/>
          </a:p>
        </p:txBody>
      </p:sp>
      <p:sp>
        <p:nvSpPr>
          <p:cNvPr id="9" name="副標題 8"/>
          <p:cNvSpPr>
            <a:spLocks noGrp="1"/>
          </p:cNvSpPr>
          <p:nvPr>
            <p:ph type="subTitle" idx="1"/>
          </p:nvPr>
        </p:nvSpPr>
        <p:spPr>
          <a:xfrm>
            <a:off x="540544" y="2996952"/>
            <a:ext cx="8062912" cy="2592288"/>
          </a:xfrm>
        </p:spPr>
        <p:txBody>
          <a:bodyPr>
            <a:normAutofit/>
          </a:bodyPr>
          <a:lstStyle>
            <a:lvl1pPr marL="0" marR="36576" indent="0" algn="r">
              <a:spcBef>
                <a:spcPts val="0"/>
              </a:spcBef>
              <a:buNone/>
              <a:defRPr sz="2800" b="1">
                <a:ln>
                  <a:solidFill>
                    <a:schemeClr val="bg2"/>
                  </a:solidFill>
                </a:ln>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dirty="0"/>
              <a:t>按一下以編輯母片副標題樣式</a:t>
            </a:r>
            <a:endParaRPr lang="en-US" dirty="0"/>
          </a:p>
        </p:txBody>
      </p:sp>
      <p:sp>
        <p:nvSpPr>
          <p:cNvPr id="5" name="日期版面配置區 27"/>
          <p:cNvSpPr>
            <a:spLocks noGrp="1"/>
          </p:cNvSpPr>
          <p:nvPr>
            <p:ph type="dt" sz="half" idx="10"/>
          </p:nvPr>
        </p:nvSpPr>
        <p:spPr>
          <a:xfrm>
            <a:off x="1371600" y="6011863"/>
            <a:ext cx="5791200" cy="365125"/>
          </a:xfrm>
        </p:spPr>
        <p:txBody>
          <a:bodyPr tIns="0" bIns="0" anchor="t"/>
          <a:lstStyle>
            <a:lvl1pPr algn="r">
              <a:defRPr sz="1000"/>
            </a:lvl1pPr>
          </a:lstStyle>
          <a:p>
            <a:pPr>
              <a:defRPr/>
            </a:pPr>
            <a:endParaRPr lang="en-US" altLang="zh-TW">
              <a:solidFill>
                <a:prstClr val="black"/>
              </a:solidFill>
            </a:endParaRPr>
          </a:p>
        </p:txBody>
      </p:sp>
      <p:sp>
        <p:nvSpPr>
          <p:cNvPr id="6" name="頁尾版面配置區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n-US" altLang="zh-TW">
              <a:solidFill>
                <a:prstClr val="black"/>
              </a:solidFill>
            </a:endParaRPr>
          </a:p>
        </p:txBody>
      </p:sp>
      <p:sp>
        <p:nvSpPr>
          <p:cNvPr id="7" name="投影片編號版面配置區 28"/>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24F390FB-9C52-4CFB-94A1-26F053754637}" type="slidenum">
              <a:rPr lang="en-US" altLang="zh-TW"/>
              <a:pPr>
                <a:defRPr/>
              </a:pPr>
              <a:t>‹#›</a:t>
            </a:fld>
            <a:endParaRPr lang="en-US" altLang="zh-TW"/>
          </a:p>
        </p:txBody>
      </p:sp>
    </p:spTree>
    <p:extLst>
      <p:ext uri="{BB962C8B-B14F-4D97-AF65-F5344CB8AC3E}">
        <p14:creationId xmlns:p14="http://schemas.microsoft.com/office/powerpoint/2010/main" val="22360350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67494"/>
            <a:ext cx="8229600" cy="1001266"/>
          </a:xfrm>
        </p:spPr>
        <p:txBody>
          <a:bodyPr/>
          <a:lstStyle/>
          <a:p>
            <a:r>
              <a:rPr lang="zh-TW" altLang="en-US" dirty="0"/>
              <a:t>按一下以編輯母片標題樣式</a:t>
            </a:r>
            <a:endParaRPr lang="en-US" dirty="0"/>
          </a:p>
        </p:txBody>
      </p:sp>
      <p:sp>
        <p:nvSpPr>
          <p:cNvPr id="3" name="內容版面配置區 2"/>
          <p:cNvSpPr>
            <a:spLocks noGrp="1"/>
          </p:cNvSpPr>
          <p:nvPr>
            <p:ph idx="1"/>
          </p:nvPr>
        </p:nvSpPr>
        <p:spPr>
          <a:xfrm>
            <a:off x="457200" y="1268760"/>
            <a:ext cx="8229600" cy="5186048"/>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日期版面配置區 3"/>
          <p:cNvSpPr>
            <a:spLocks noGrp="1"/>
          </p:cNvSpPr>
          <p:nvPr>
            <p:ph type="dt" sz="half" idx="10"/>
          </p:nvPr>
        </p:nvSpPr>
        <p:spPr>
          <a:xfrm>
            <a:off x="4791075" y="6480175"/>
            <a:ext cx="2133600" cy="301625"/>
          </a:xfrm>
        </p:spPr>
        <p:txBody>
          <a:bodyPr/>
          <a:lstStyle>
            <a:lvl1pPr>
              <a:defRPr/>
            </a:lvl1pPr>
          </a:lstStyle>
          <a:p>
            <a:pPr>
              <a:defRPr/>
            </a:pPr>
            <a:endParaRPr lang="en-US" altLang="zh-TW">
              <a:solidFill>
                <a:prstClr val="black"/>
              </a:solidFill>
            </a:endParaRPr>
          </a:p>
        </p:txBody>
      </p:sp>
      <p:sp>
        <p:nvSpPr>
          <p:cNvPr id="5" name="頁尾版面配置區 4"/>
          <p:cNvSpPr>
            <a:spLocks noGrp="1"/>
          </p:cNvSpPr>
          <p:nvPr>
            <p:ph type="ftr" sz="quarter" idx="11"/>
          </p:nvPr>
        </p:nvSpPr>
        <p:spPr>
          <a:xfrm>
            <a:off x="457200" y="6481763"/>
            <a:ext cx="4259263" cy="300037"/>
          </a:xfrm>
        </p:spPr>
        <p:txBody>
          <a:bodyPr/>
          <a:lstStyle>
            <a:lvl1pPr>
              <a:defRPr/>
            </a:lvl1pPr>
          </a:lstStyle>
          <a:p>
            <a:pPr>
              <a:defRPr/>
            </a:pPr>
            <a:endParaRPr lang="en-US" altLang="zh-TW">
              <a:solidFill>
                <a:prstClr val="black"/>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FDFCADB6-B0B1-4D38-961E-DA8875CBEF69}"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3791531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4" name="直角三角形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sz="1800">
              <a:solidFill>
                <a:prstClr val="white"/>
              </a:solidFill>
            </a:endParaRPr>
          </a:p>
        </p:txBody>
      </p:sp>
      <p:sp>
        <p:nvSpPr>
          <p:cNvPr id="5" name="等腰三角形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sz="2400">
              <a:solidFill>
                <a:prstClr val="white"/>
              </a:solidFill>
            </a:endParaRPr>
          </a:p>
        </p:txBody>
      </p:sp>
      <p:cxnSp>
        <p:nvCxnSpPr>
          <p:cNvPr id="6" name="直線接點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直線接點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381000" y="271464"/>
            <a:ext cx="7239000" cy="1362075"/>
          </a:xfrm>
        </p:spPr>
        <p:txBody>
          <a:bodyPr/>
          <a:lstStyle>
            <a:lvl1pPr marL="0" algn="l">
              <a:buNone/>
              <a:defRPr sz="3600" b="1" cap="none"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8" name="日期版面配置區 3"/>
          <p:cNvSpPr>
            <a:spLocks noGrp="1"/>
          </p:cNvSpPr>
          <p:nvPr>
            <p:ph type="dt" sz="half" idx="10"/>
          </p:nvPr>
        </p:nvSpPr>
        <p:spPr>
          <a:xfrm>
            <a:off x="6956425" y="6477000"/>
            <a:ext cx="2133600" cy="304800"/>
          </a:xfrm>
        </p:spPr>
        <p:txBody>
          <a:bodyPr/>
          <a:lstStyle>
            <a:lvl1pPr>
              <a:defRPr/>
            </a:lvl1pPr>
          </a:lstStyle>
          <a:p>
            <a:pPr>
              <a:defRPr/>
            </a:pPr>
            <a:endParaRPr lang="en-US" altLang="zh-TW">
              <a:solidFill>
                <a:prstClr val="black"/>
              </a:solidFill>
            </a:endParaRPr>
          </a:p>
        </p:txBody>
      </p:sp>
      <p:sp>
        <p:nvSpPr>
          <p:cNvPr id="9" name="頁尾版面配置區 4"/>
          <p:cNvSpPr>
            <a:spLocks noGrp="1"/>
          </p:cNvSpPr>
          <p:nvPr>
            <p:ph type="ftr" sz="quarter" idx="11"/>
          </p:nvPr>
        </p:nvSpPr>
        <p:spPr>
          <a:xfrm>
            <a:off x="2619375" y="6481763"/>
            <a:ext cx="4260850" cy="300037"/>
          </a:xfrm>
        </p:spPr>
        <p:txBody>
          <a:bodyPr/>
          <a:lstStyle>
            <a:lvl1pPr>
              <a:defRPr/>
            </a:lvl1pPr>
          </a:lstStyle>
          <a:p>
            <a:pPr>
              <a:defRPr/>
            </a:pPr>
            <a:endParaRPr lang="en-US" altLang="zh-TW">
              <a:solidFill>
                <a:prstClr val="black"/>
              </a:solidFill>
            </a:endParaRPr>
          </a:p>
        </p:txBody>
      </p:sp>
      <p:sp>
        <p:nvSpPr>
          <p:cNvPr id="10" name="投影片編號版面配置區 5"/>
          <p:cNvSpPr>
            <a:spLocks noGrp="1"/>
          </p:cNvSpPr>
          <p:nvPr>
            <p:ph type="sldNum" sz="quarter" idx="12"/>
          </p:nvPr>
        </p:nvSpPr>
        <p:spPr>
          <a:xfrm>
            <a:off x="8450263" y="809625"/>
            <a:ext cx="503237" cy="300038"/>
          </a:xfrm>
        </p:spPr>
        <p:txBody>
          <a:bodyPr/>
          <a:lstStyle>
            <a:lvl1pPr>
              <a:defRPr/>
            </a:lvl1pPr>
          </a:lstStyle>
          <a:p>
            <a:pPr>
              <a:defRPr/>
            </a:pPr>
            <a:fld id="{AB3EC055-6227-41E3-BD00-43D2B3CB1393}"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31658980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marL="0" algn="l">
              <a:defRPr/>
            </a:lvl1pPr>
          </a:lstStyle>
          <a:p>
            <a:r>
              <a:rPr lang="zh-TW" altLang="en-US"/>
              <a:t>按一下以編輯母片標題樣式</a:t>
            </a:r>
            <a:endParaRPr lang="en-US"/>
          </a:p>
        </p:txBody>
      </p:sp>
      <p:sp>
        <p:nvSpPr>
          <p:cNvPr id="3" name="內容版面配置區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en-US" altLang="zh-TW">
              <a:solidFill>
                <a:prstClr val="black"/>
              </a:solidFill>
            </a:endParaRPr>
          </a:p>
        </p:txBody>
      </p:sp>
      <p:sp>
        <p:nvSpPr>
          <p:cNvPr id="6" name="頁尾版面配置區 2"/>
          <p:cNvSpPr>
            <a:spLocks noGrp="1"/>
          </p:cNvSpPr>
          <p:nvPr>
            <p:ph type="ftr" sz="quarter" idx="11"/>
          </p:nvPr>
        </p:nvSpPr>
        <p:spPr/>
        <p:txBody>
          <a:bodyPr/>
          <a:lstStyle>
            <a:lvl1pPr>
              <a:defRPr/>
            </a:lvl1pPr>
          </a:lstStyle>
          <a:p>
            <a:pPr>
              <a:defRPr/>
            </a:pPr>
            <a:endParaRPr lang="en-US" altLang="zh-TW">
              <a:solidFill>
                <a:prstClr val="black"/>
              </a:solidFill>
            </a:endParaRPr>
          </a:p>
        </p:txBody>
      </p:sp>
      <p:sp>
        <p:nvSpPr>
          <p:cNvPr id="7" name="投影片編號版面配置區 22"/>
          <p:cNvSpPr>
            <a:spLocks noGrp="1"/>
          </p:cNvSpPr>
          <p:nvPr>
            <p:ph type="sldNum" sz="quarter" idx="12"/>
          </p:nvPr>
        </p:nvSpPr>
        <p:spPr/>
        <p:txBody>
          <a:bodyPr/>
          <a:lstStyle>
            <a:lvl1pPr>
              <a:defRPr/>
            </a:lvl1pPr>
          </a:lstStyle>
          <a:p>
            <a:pPr>
              <a:defRPr/>
            </a:pPr>
            <a:fld id="{672AEAE9-16B2-4EEF-B12A-698872FA2DE9}"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134423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4" name="文字版面配置區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5" name="內容版面配置區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內容版面配置區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6"/>
          <p:cNvSpPr>
            <a:spLocks noGrp="1"/>
          </p:cNvSpPr>
          <p:nvPr>
            <p:ph type="dt" sz="half" idx="10"/>
          </p:nvPr>
        </p:nvSpPr>
        <p:spPr>
          <a:xfrm>
            <a:off x="4791075" y="6481763"/>
            <a:ext cx="2130425" cy="301625"/>
          </a:xfrm>
        </p:spPr>
        <p:txBody>
          <a:bodyPr/>
          <a:lstStyle>
            <a:lvl1pPr>
              <a:defRPr/>
            </a:lvl1pPr>
          </a:lstStyle>
          <a:p>
            <a:pPr>
              <a:defRPr/>
            </a:pPr>
            <a:endParaRPr lang="en-US" altLang="zh-TW">
              <a:solidFill>
                <a:prstClr val="black"/>
              </a:solidFill>
            </a:endParaRPr>
          </a:p>
        </p:txBody>
      </p:sp>
      <p:sp>
        <p:nvSpPr>
          <p:cNvPr id="8" name="頁尾版面配置區 7"/>
          <p:cNvSpPr>
            <a:spLocks noGrp="1"/>
          </p:cNvSpPr>
          <p:nvPr>
            <p:ph type="ftr" sz="quarter" idx="11"/>
          </p:nvPr>
        </p:nvSpPr>
        <p:spPr>
          <a:xfrm>
            <a:off x="457200" y="6481763"/>
            <a:ext cx="4260850" cy="301625"/>
          </a:xfrm>
        </p:spPr>
        <p:txBody>
          <a:bodyPr/>
          <a:lstStyle>
            <a:lvl1pPr>
              <a:defRPr/>
            </a:lvl1pPr>
          </a:lstStyle>
          <a:p>
            <a:pPr>
              <a:defRPr/>
            </a:pPr>
            <a:endParaRPr lang="en-US" altLang="zh-TW">
              <a:solidFill>
                <a:prstClr val="black"/>
              </a:solidFill>
            </a:endParaRPr>
          </a:p>
        </p:txBody>
      </p:sp>
      <p:sp>
        <p:nvSpPr>
          <p:cNvPr id="9" name="投影片編號版面配置區 8"/>
          <p:cNvSpPr>
            <a:spLocks noGrp="1"/>
          </p:cNvSpPr>
          <p:nvPr>
            <p:ph type="sldNum" sz="quarter" idx="12"/>
          </p:nvPr>
        </p:nvSpPr>
        <p:spPr>
          <a:xfrm>
            <a:off x="7589838" y="6483350"/>
            <a:ext cx="503237" cy="301625"/>
          </a:xfrm>
        </p:spPr>
        <p:txBody>
          <a:bodyPr/>
          <a:lstStyle>
            <a:lvl1pPr algn="ctr">
              <a:defRPr/>
            </a:lvl1pPr>
          </a:lstStyle>
          <a:p>
            <a:pPr>
              <a:defRPr/>
            </a:pPr>
            <a:fld id="{62391E4F-F617-4994-8048-2394E59FBC9F}"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31126476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0"/>
            </a:lvl1pPr>
          </a:lstStyle>
          <a:p>
            <a:r>
              <a:rPr lang="zh-TW" altLang="en-US"/>
              <a:t>按一下以編輯母片標題樣式</a:t>
            </a:r>
            <a:endParaRPr lang="en-US"/>
          </a:p>
        </p:txBody>
      </p:sp>
      <p:sp>
        <p:nvSpPr>
          <p:cNvPr id="3" name="日期版面配置區 13"/>
          <p:cNvSpPr>
            <a:spLocks noGrp="1"/>
          </p:cNvSpPr>
          <p:nvPr>
            <p:ph type="dt" sz="half" idx="10"/>
          </p:nvPr>
        </p:nvSpPr>
        <p:spPr/>
        <p:txBody>
          <a:bodyPr/>
          <a:lstStyle>
            <a:lvl1pPr>
              <a:defRPr/>
            </a:lvl1pPr>
          </a:lstStyle>
          <a:p>
            <a:pPr>
              <a:defRPr/>
            </a:pPr>
            <a:endParaRPr lang="en-US" altLang="zh-TW">
              <a:solidFill>
                <a:prstClr val="black"/>
              </a:solidFill>
            </a:endParaRPr>
          </a:p>
        </p:txBody>
      </p:sp>
      <p:sp>
        <p:nvSpPr>
          <p:cNvPr id="4" name="頁尾版面配置區 2"/>
          <p:cNvSpPr>
            <a:spLocks noGrp="1"/>
          </p:cNvSpPr>
          <p:nvPr>
            <p:ph type="ftr" sz="quarter" idx="11"/>
          </p:nvPr>
        </p:nvSpPr>
        <p:spPr/>
        <p:txBody>
          <a:bodyPr/>
          <a:lstStyle>
            <a:lvl1pPr>
              <a:defRPr/>
            </a:lvl1pPr>
          </a:lstStyle>
          <a:p>
            <a:pPr>
              <a:defRPr/>
            </a:pPr>
            <a:endParaRPr lang="en-US" altLang="zh-TW">
              <a:solidFill>
                <a:prstClr val="black"/>
              </a:solidFill>
            </a:endParaRPr>
          </a:p>
        </p:txBody>
      </p:sp>
      <p:sp>
        <p:nvSpPr>
          <p:cNvPr id="5" name="投影片編號版面配置區 22"/>
          <p:cNvSpPr>
            <a:spLocks noGrp="1"/>
          </p:cNvSpPr>
          <p:nvPr>
            <p:ph type="sldNum" sz="quarter" idx="12"/>
          </p:nvPr>
        </p:nvSpPr>
        <p:spPr/>
        <p:txBody>
          <a:bodyPr/>
          <a:lstStyle>
            <a:lvl1pPr>
              <a:defRPr/>
            </a:lvl1pPr>
          </a:lstStyle>
          <a:p>
            <a:pPr>
              <a:defRPr/>
            </a:pPr>
            <a:fld id="{6BF82A37-6D70-49E9-B839-CAFFBE8A4AEA}"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29399496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endParaRPr lang="en-US" altLang="zh-TW">
              <a:solidFill>
                <a:prstClr val="black"/>
              </a:solidFill>
            </a:endParaRPr>
          </a:p>
        </p:txBody>
      </p:sp>
      <p:sp>
        <p:nvSpPr>
          <p:cNvPr id="3" name="頁尾版面配置區 2"/>
          <p:cNvSpPr>
            <a:spLocks noGrp="1"/>
          </p:cNvSpPr>
          <p:nvPr>
            <p:ph type="ftr" sz="quarter" idx="11"/>
          </p:nvPr>
        </p:nvSpPr>
        <p:spPr/>
        <p:txBody>
          <a:bodyPr/>
          <a:lstStyle>
            <a:lvl1pPr>
              <a:defRPr/>
            </a:lvl1pPr>
          </a:lstStyle>
          <a:p>
            <a:pPr>
              <a:defRPr/>
            </a:pPr>
            <a:endParaRPr lang="en-US" altLang="zh-TW">
              <a:solidFill>
                <a:prstClr val="black"/>
              </a:solidFill>
            </a:endParaRPr>
          </a:p>
        </p:txBody>
      </p:sp>
      <p:sp>
        <p:nvSpPr>
          <p:cNvPr id="4" name="投影片編號版面配置區 22"/>
          <p:cNvSpPr>
            <a:spLocks noGrp="1"/>
          </p:cNvSpPr>
          <p:nvPr>
            <p:ph type="sldNum" sz="quarter" idx="12"/>
          </p:nvPr>
        </p:nvSpPr>
        <p:spPr/>
        <p:txBody>
          <a:bodyPr/>
          <a:lstStyle>
            <a:lvl1pPr>
              <a:defRPr/>
            </a:lvl1pPr>
          </a:lstStyle>
          <a:p>
            <a:pPr>
              <a:defRPr/>
            </a:pPr>
            <a:fld id="{E59F60C3-52AB-4556-A9E5-B51D6ED54B81}"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7015749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zh-TW" altLang="en-US"/>
              <a:t>按一下以編輯母片標題樣式</a:t>
            </a:r>
            <a:endParaRPr lang="en-US"/>
          </a:p>
        </p:txBody>
      </p:sp>
      <p:sp>
        <p:nvSpPr>
          <p:cNvPr id="3" name="文字版面配置區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4" name="內容版面配置區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4"/>
          <p:cNvSpPr>
            <a:spLocks noGrp="1"/>
          </p:cNvSpPr>
          <p:nvPr>
            <p:ph type="dt" sz="half" idx="10"/>
          </p:nvPr>
        </p:nvSpPr>
        <p:spPr>
          <a:xfrm>
            <a:off x="6278563" y="6556375"/>
            <a:ext cx="2133600" cy="301625"/>
          </a:xfrm>
        </p:spPr>
        <p:txBody>
          <a:bodyPr/>
          <a:lstStyle>
            <a:lvl1pPr>
              <a:defRPr sz="900"/>
            </a:lvl1pPr>
          </a:lstStyle>
          <a:p>
            <a:pPr>
              <a:defRPr/>
            </a:pPr>
            <a:endParaRPr lang="en-US" altLang="zh-TW">
              <a:solidFill>
                <a:prstClr val="black"/>
              </a:solidFill>
            </a:endParaRPr>
          </a:p>
        </p:txBody>
      </p:sp>
      <p:sp>
        <p:nvSpPr>
          <p:cNvPr id="6" name="頁尾版面配置區 5"/>
          <p:cNvSpPr>
            <a:spLocks noGrp="1"/>
          </p:cNvSpPr>
          <p:nvPr>
            <p:ph type="ftr" sz="quarter" idx="11"/>
          </p:nvPr>
        </p:nvSpPr>
        <p:spPr>
          <a:xfrm>
            <a:off x="1135063" y="6556375"/>
            <a:ext cx="5143500" cy="301625"/>
          </a:xfrm>
        </p:spPr>
        <p:txBody>
          <a:bodyPr/>
          <a:lstStyle>
            <a:lvl1pPr>
              <a:defRPr sz="900"/>
            </a:lvl1pPr>
          </a:lstStyle>
          <a:p>
            <a:pPr>
              <a:defRPr/>
            </a:pPr>
            <a:endParaRPr lang="en-US" altLang="zh-TW">
              <a:solidFill>
                <a:prstClr val="black"/>
              </a:solidFill>
            </a:endParaRPr>
          </a:p>
        </p:txBody>
      </p:sp>
      <p:sp>
        <p:nvSpPr>
          <p:cNvPr id="7" name="投影片編號版面配置區 6"/>
          <p:cNvSpPr>
            <a:spLocks noGrp="1"/>
          </p:cNvSpPr>
          <p:nvPr>
            <p:ph type="sldNum" sz="quarter" idx="12"/>
          </p:nvPr>
        </p:nvSpPr>
        <p:spPr>
          <a:xfrm>
            <a:off x="8410575" y="6556375"/>
            <a:ext cx="503238" cy="301625"/>
          </a:xfrm>
        </p:spPr>
        <p:txBody>
          <a:bodyPr/>
          <a:lstStyle>
            <a:lvl1pPr>
              <a:defRPr sz="900"/>
            </a:lvl1pPr>
          </a:lstStyle>
          <a:p>
            <a:pPr>
              <a:defRPr/>
            </a:pPr>
            <a:fld id="{EFFE12F6-1492-41FA-9ED1-A2BA03E37386}"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2422293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zh-TW" altLang="en-US"/>
              <a:t>按一下以編輯母片標題樣式</a:t>
            </a:r>
            <a:endParaRPr lang="en-US"/>
          </a:p>
        </p:txBody>
      </p:sp>
      <p:sp>
        <p:nvSpPr>
          <p:cNvPr id="3" name="圖片版面配置區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zh-TW" altLang="en-US"/>
              <a:t>按一下以編輯母片文字樣式</a:t>
            </a:r>
          </a:p>
        </p:txBody>
      </p:sp>
      <p:sp>
        <p:nvSpPr>
          <p:cNvPr id="5" name="日期版面配置區 4"/>
          <p:cNvSpPr>
            <a:spLocks noGrp="1"/>
          </p:cNvSpPr>
          <p:nvPr>
            <p:ph type="dt" sz="half" idx="10"/>
          </p:nvPr>
        </p:nvSpPr>
        <p:spPr>
          <a:xfrm>
            <a:off x="6108700" y="6556375"/>
            <a:ext cx="2101850" cy="301625"/>
          </a:xfrm>
        </p:spPr>
        <p:txBody>
          <a:bodyPr/>
          <a:lstStyle>
            <a:lvl1pPr>
              <a:defRPr sz="900"/>
            </a:lvl1pPr>
          </a:lstStyle>
          <a:p>
            <a:pPr>
              <a:defRPr/>
            </a:pPr>
            <a:endParaRPr lang="en-US" altLang="zh-TW">
              <a:solidFill>
                <a:prstClr val="black"/>
              </a:solidFill>
            </a:endParaRPr>
          </a:p>
        </p:txBody>
      </p:sp>
      <p:sp>
        <p:nvSpPr>
          <p:cNvPr id="6" name="頁尾版面配置區 5"/>
          <p:cNvSpPr>
            <a:spLocks noGrp="1"/>
          </p:cNvSpPr>
          <p:nvPr>
            <p:ph type="ftr" sz="quarter" idx="11"/>
          </p:nvPr>
        </p:nvSpPr>
        <p:spPr>
          <a:xfrm>
            <a:off x="1169988" y="6557963"/>
            <a:ext cx="4948237" cy="301625"/>
          </a:xfrm>
        </p:spPr>
        <p:txBody>
          <a:bodyPr/>
          <a:lstStyle>
            <a:lvl1pPr>
              <a:defRPr sz="900"/>
            </a:lvl1pPr>
          </a:lstStyle>
          <a:p>
            <a:pPr>
              <a:defRPr/>
            </a:pPr>
            <a:endParaRPr lang="en-US" altLang="zh-TW">
              <a:solidFill>
                <a:prstClr val="black"/>
              </a:solidFill>
            </a:endParaRPr>
          </a:p>
        </p:txBody>
      </p:sp>
      <p:sp>
        <p:nvSpPr>
          <p:cNvPr id="7" name="投影片編號版面配置區 6"/>
          <p:cNvSpPr>
            <a:spLocks noGrp="1"/>
          </p:cNvSpPr>
          <p:nvPr>
            <p:ph type="sldNum" sz="quarter" idx="12"/>
          </p:nvPr>
        </p:nvSpPr>
        <p:spPr>
          <a:xfrm>
            <a:off x="8216900" y="6556375"/>
            <a:ext cx="366713" cy="301625"/>
          </a:xfrm>
        </p:spPr>
        <p:txBody>
          <a:bodyPr/>
          <a:lstStyle>
            <a:lvl1pPr algn="ctr">
              <a:defRPr sz="900"/>
            </a:lvl1pPr>
          </a:lstStyle>
          <a:p>
            <a:pPr>
              <a:defRPr/>
            </a:pPr>
            <a:fld id="{B812E822-E913-4706-9BE9-EBC8CF4854A7}"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259652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07188" y="609600"/>
            <a:ext cx="2135187" cy="54895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01625" y="609600"/>
            <a:ext cx="6253163" cy="54895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FA57F06-AC1C-4D83-9F9C-7F7FA27434FA}" type="slidenum">
              <a:rPr lang="en-US" altLang="zh-TW"/>
              <a:pPr>
                <a:defRPr/>
              </a:pPr>
              <a:t>‹#›</a:t>
            </a:fld>
            <a:endParaRPr lang="en-US" altLang="zh-TW"/>
          </a:p>
        </p:txBody>
      </p:sp>
    </p:spTree>
    <p:extLst>
      <p:ext uri="{BB962C8B-B14F-4D97-AF65-F5344CB8AC3E}">
        <p14:creationId xmlns:p14="http://schemas.microsoft.com/office/powerpoint/2010/main" val="242281867"/>
      </p:ext>
    </p:extLst>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en-US" altLang="zh-TW">
              <a:solidFill>
                <a:prstClr val="black"/>
              </a:solidFill>
            </a:endParaRPr>
          </a:p>
        </p:txBody>
      </p:sp>
      <p:sp>
        <p:nvSpPr>
          <p:cNvPr id="5" name="頁尾版面配置區 2"/>
          <p:cNvSpPr>
            <a:spLocks noGrp="1"/>
          </p:cNvSpPr>
          <p:nvPr>
            <p:ph type="ftr" sz="quarter" idx="11"/>
          </p:nvPr>
        </p:nvSpPr>
        <p:spPr/>
        <p:txBody>
          <a:bodyPr/>
          <a:lstStyle>
            <a:lvl1pPr>
              <a:defRPr/>
            </a:lvl1pPr>
          </a:lstStyle>
          <a:p>
            <a:pPr>
              <a:defRPr/>
            </a:pPr>
            <a:endParaRPr lang="en-US" altLang="zh-TW">
              <a:solidFill>
                <a:prstClr val="black"/>
              </a:solidFill>
            </a:endParaRPr>
          </a:p>
        </p:txBody>
      </p:sp>
      <p:sp>
        <p:nvSpPr>
          <p:cNvPr id="6" name="投影片編號版面配置區 22"/>
          <p:cNvSpPr>
            <a:spLocks noGrp="1"/>
          </p:cNvSpPr>
          <p:nvPr>
            <p:ph type="sldNum" sz="quarter" idx="12"/>
          </p:nvPr>
        </p:nvSpPr>
        <p:spPr/>
        <p:txBody>
          <a:bodyPr/>
          <a:lstStyle>
            <a:lvl1pPr>
              <a:defRPr/>
            </a:lvl1pPr>
          </a:lstStyle>
          <a:p>
            <a:pPr>
              <a:defRPr/>
            </a:pPr>
            <a:fld id="{1AB23FD5-1C96-4DCB-B8ED-E8C51257363A}"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2685348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81800" y="381000"/>
            <a:ext cx="1905000" cy="5486400"/>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381000"/>
            <a:ext cx="62484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en-US" altLang="zh-TW">
              <a:solidFill>
                <a:prstClr val="black"/>
              </a:solidFill>
            </a:endParaRPr>
          </a:p>
        </p:txBody>
      </p:sp>
      <p:sp>
        <p:nvSpPr>
          <p:cNvPr id="5" name="頁尾版面配置區 2"/>
          <p:cNvSpPr>
            <a:spLocks noGrp="1"/>
          </p:cNvSpPr>
          <p:nvPr>
            <p:ph type="ftr" sz="quarter" idx="11"/>
          </p:nvPr>
        </p:nvSpPr>
        <p:spPr/>
        <p:txBody>
          <a:bodyPr/>
          <a:lstStyle>
            <a:lvl1pPr>
              <a:defRPr/>
            </a:lvl1pPr>
          </a:lstStyle>
          <a:p>
            <a:pPr>
              <a:defRPr/>
            </a:pPr>
            <a:endParaRPr lang="en-US" altLang="zh-TW">
              <a:solidFill>
                <a:prstClr val="black"/>
              </a:solidFill>
            </a:endParaRPr>
          </a:p>
        </p:txBody>
      </p:sp>
      <p:sp>
        <p:nvSpPr>
          <p:cNvPr id="6" name="投影片編號版面配置區 22"/>
          <p:cNvSpPr>
            <a:spLocks noGrp="1"/>
          </p:cNvSpPr>
          <p:nvPr>
            <p:ph type="sldNum" sz="quarter" idx="12"/>
          </p:nvPr>
        </p:nvSpPr>
        <p:spPr/>
        <p:txBody>
          <a:bodyPr/>
          <a:lstStyle>
            <a:lvl1pPr>
              <a:defRPr/>
            </a:lvl1pPr>
          </a:lstStyle>
          <a:p>
            <a:pPr>
              <a:defRPr/>
            </a:pPr>
            <a:fld id="{F28ED7F7-81D9-4FDB-8ADC-DD65B39E82D8}"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39520882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609600"/>
            <a:ext cx="7772400" cy="5486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日期版面配置區 2"/>
          <p:cNvSpPr>
            <a:spLocks noGrp="1"/>
          </p:cNvSpPr>
          <p:nvPr>
            <p:ph type="dt" sz="half" idx="10"/>
          </p:nvPr>
        </p:nvSpPr>
        <p:spPr>
          <a:xfrm>
            <a:off x="685800" y="6248400"/>
            <a:ext cx="1905000" cy="457200"/>
          </a:xfrm>
        </p:spPr>
        <p:txBody>
          <a:bodyPr/>
          <a:lstStyle>
            <a:lvl1pPr>
              <a:defRPr/>
            </a:lvl1pPr>
          </a:lstStyle>
          <a:p>
            <a:pPr>
              <a:defRPr/>
            </a:pPr>
            <a:endParaRPr lang="en-US" altLang="zh-TW">
              <a:solidFill>
                <a:prstClr val="black"/>
              </a:solidFill>
            </a:endParaRPr>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pPr>
              <a:defRPr/>
            </a:pPr>
            <a:endParaRPr lang="en-US" altLang="zh-TW">
              <a:solidFill>
                <a:prstClr val="black"/>
              </a:solidFill>
            </a:endParaRPr>
          </a:p>
        </p:txBody>
      </p:sp>
      <p:sp>
        <p:nvSpPr>
          <p:cNvPr id="5" name="投影片編號版面配置區 4"/>
          <p:cNvSpPr>
            <a:spLocks noGrp="1"/>
          </p:cNvSpPr>
          <p:nvPr>
            <p:ph type="sldNum" sz="quarter" idx="12"/>
          </p:nvPr>
        </p:nvSpPr>
        <p:spPr>
          <a:xfrm>
            <a:off x="6553200" y="6248400"/>
            <a:ext cx="1905000" cy="457200"/>
          </a:xfrm>
        </p:spPr>
        <p:txBody>
          <a:bodyPr/>
          <a:lstStyle>
            <a:lvl1pPr>
              <a:defRPr/>
            </a:lvl1pPr>
          </a:lstStyle>
          <a:p>
            <a:pPr>
              <a:defRPr/>
            </a:pPr>
            <a:fld id="{6769EC31-5439-43F8-98B4-265BFAE332EF}"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6108959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a:xfrm>
            <a:off x="457200" y="6251575"/>
            <a:ext cx="2133600" cy="476250"/>
          </a:xfrm>
        </p:spPr>
        <p:txBody>
          <a:bodyPr/>
          <a:lstStyle>
            <a:lvl1pPr>
              <a:defRPr/>
            </a:lvl1pPr>
          </a:lstStyle>
          <a:p>
            <a:pPr>
              <a:defRPr/>
            </a:pPr>
            <a:endParaRPr lang="en-US" altLang="zh-TW">
              <a:solidFill>
                <a:prstClr val="black"/>
              </a:solidFill>
            </a:endParaRPr>
          </a:p>
        </p:txBody>
      </p:sp>
      <p:sp>
        <p:nvSpPr>
          <p:cNvPr id="5" name="投影片編號版面配置區 4"/>
          <p:cNvSpPr>
            <a:spLocks noGrp="1"/>
          </p:cNvSpPr>
          <p:nvPr>
            <p:ph type="sldNum" sz="quarter" idx="11"/>
          </p:nvPr>
        </p:nvSpPr>
        <p:spPr>
          <a:xfrm>
            <a:off x="6553200" y="6248400"/>
            <a:ext cx="2133600" cy="476250"/>
          </a:xfrm>
        </p:spPr>
        <p:txBody>
          <a:bodyPr/>
          <a:lstStyle>
            <a:lvl1pPr>
              <a:defRPr/>
            </a:lvl1pPr>
          </a:lstStyle>
          <a:p>
            <a:pPr>
              <a:defRPr/>
            </a:pPr>
            <a:fld id="{189EB447-BEC4-4D1F-B8DF-FF9252D7C41E}" type="slidenum">
              <a:rPr lang="en-US" altLang="zh-TW">
                <a:solidFill>
                  <a:prstClr val="black"/>
                </a:solidFill>
              </a:rPr>
              <a:pPr>
                <a:defRPr/>
              </a:pPr>
              <a:t>‹#›</a:t>
            </a:fld>
            <a:endParaRPr lang="en-US" altLang="zh-TW">
              <a:solidFill>
                <a:prstClr val="black"/>
              </a:solidFill>
            </a:endParaRPr>
          </a:p>
        </p:txBody>
      </p:sp>
      <p:sp>
        <p:nvSpPr>
          <p:cNvPr id="6" name="頁尾版面配置區 5"/>
          <p:cNvSpPr>
            <a:spLocks noGrp="1"/>
          </p:cNvSpPr>
          <p:nvPr>
            <p:ph type="ftr" sz="quarter" idx="12"/>
          </p:nvPr>
        </p:nvSpPr>
        <p:spPr>
          <a:xfrm>
            <a:off x="3124200" y="6248400"/>
            <a:ext cx="2895600" cy="476250"/>
          </a:xfrm>
        </p:spPr>
        <p:txBody>
          <a:bodyPr/>
          <a:lstStyle>
            <a:lvl1pPr>
              <a:defRPr/>
            </a:lvl1pPr>
          </a:lstStyle>
          <a:p>
            <a:pPr>
              <a:defRPr/>
            </a:pPr>
            <a:endParaRPr lang="en-US" altLang="zh-TW">
              <a:solidFill>
                <a:prstClr val="black"/>
              </a:solidFill>
            </a:endParaRPr>
          </a:p>
        </p:txBody>
      </p:sp>
    </p:spTree>
    <p:extLst>
      <p:ext uri="{BB962C8B-B14F-4D97-AF65-F5344CB8AC3E}">
        <p14:creationId xmlns:p14="http://schemas.microsoft.com/office/powerpoint/2010/main" val="2894079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52578" name="Rectangle 2"/>
          <p:cNvSpPr>
            <a:spLocks noGrp="1" noRot="1" noChangeArrowheads="1"/>
          </p:cNvSpPr>
          <p:nvPr>
            <p:ph type="ctrTitle"/>
          </p:nvPr>
        </p:nvSpPr>
        <p:spPr>
          <a:xfrm>
            <a:off x="685800" y="2286000"/>
            <a:ext cx="7772400" cy="1143000"/>
          </a:xfrm>
        </p:spPr>
        <p:txBody>
          <a:bodyPr/>
          <a:lstStyle>
            <a:lvl1pPr>
              <a:defRPr/>
            </a:lvl1pPr>
          </a:lstStyle>
          <a:p>
            <a:r>
              <a:rPr lang="zh-TW" altLang="en-US"/>
              <a:t>按一下以編輯母片標題樣式</a:t>
            </a:r>
          </a:p>
        </p:txBody>
      </p:sp>
      <p:sp>
        <p:nvSpPr>
          <p:cNvPr id="15257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solidFill>
                <a:srgbClr val="007A77"/>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solidFill>
                <a:srgbClr val="007A77"/>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058568-F1C9-455E-B535-D9A39893CBF1}"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3421371973"/>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B6F011-ADB9-4E9E-8CCD-642CAF06CB3B}"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2706126011"/>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8E8B44-413A-4DD0-B5AF-A5DFB8D0DC79}"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2300862296"/>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01625"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B365EB-4EEB-43A3-8880-F106E74FB809}"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969053305"/>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1143C2-A222-47B8-B477-9EA463A17D1B}"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4136677550"/>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2AA751-DDCA-428A-BDA4-A6F85B9A7471}"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16962761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標題，物件及文字">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301625"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648200"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8B14760-472D-4F0E-9F49-3CF5BEAC07EA}" type="slidenum">
              <a:rPr lang="en-US" altLang="zh-TW"/>
              <a:pPr>
                <a:defRPr/>
              </a:pPr>
              <a:t>‹#›</a:t>
            </a:fld>
            <a:endParaRPr lang="en-US" altLang="zh-TW"/>
          </a:p>
        </p:txBody>
      </p:sp>
    </p:spTree>
    <p:extLst>
      <p:ext uri="{BB962C8B-B14F-4D97-AF65-F5344CB8AC3E}">
        <p14:creationId xmlns:p14="http://schemas.microsoft.com/office/powerpoint/2010/main" val="1530979267"/>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C013D6-23E9-4458-B52A-CB8B599C0679}"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2166689768"/>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8F6998-F8A0-499A-96BE-F3CB68D6A63B}"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3692625903"/>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3C1A7C-99FA-4B6F-9F9D-1FEA5F06D3E0}"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3450719576"/>
      </p:ext>
    </p:extLst>
  </p:cSld>
  <p:clrMapOvr>
    <a:masterClrMapping/>
  </p:clrMapOvr>
  <p:transition spd="slow"/>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812207-1E7D-4304-AC02-2CE1711A1746}"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1836463827"/>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07188" y="609600"/>
            <a:ext cx="2135187" cy="54895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01625" y="609600"/>
            <a:ext cx="6253163" cy="54895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ADB9E0-4ADE-4628-BDE6-89299E1291B5}"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4007700535"/>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標題，物件及文字">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301625"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648200"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3ADC4C-BA80-4B04-8EE2-2C01B0434DFA}"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2669522650"/>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01625"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1B1C3F-6F1D-432E-957B-0FF3FC8F7E43}"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549149362"/>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01625" y="609600"/>
            <a:ext cx="8540750" cy="5489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838482-7415-413D-B803-9DB394FC2A7D}"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4019490836"/>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301625" y="228600"/>
            <a:ext cx="854075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301625" y="1600200"/>
            <a:ext cx="4194175" cy="21732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194175" cy="21732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301625" y="3925888"/>
            <a:ext cx="4194175" cy="21732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648200" y="3925888"/>
            <a:ext cx="4194175" cy="21732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07D4F2-BA87-4EFA-9CBD-0279276736A4}"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18391483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01625" y="1905000"/>
            <a:ext cx="8540750" cy="20208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301625" y="4078288"/>
            <a:ext cx="8540750" cy="20208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1F977C-0F6B-4DC6-A0AE-6F643B55379A}"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33595079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01625"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D8A6333-0F7C-4FB9-9C91-0839443B5C59}" type="slidenum">
              <a:rPr lang="en-US" altLang="zh-TW"/>
              <a:pPr>
                <a:defRPr/>
              </a:pPr>
              <a:t>‹#›</a:t>
            </a:fld>
            <a:endParaRPr lang="en-US" altLang="zh-TW"/>
          </a:p>
        </p:txBody>
      </p:sp>
    </p:spTree>
    <p:extLst>
      <p:ext uri="{BB962C8B-B14F-4D97-AF65-F5344CB8AC3E}">
        <p14:creationId xmlns:p14="http://schemas.microsoft.com/office/powerpoint/2010/main" val="2019936466"/>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1_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301625" y="1905000"/>
            <a:ext cx="8540750" cy="4194175"/>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DA0B07-4E13-46B6-AD1E-3C1E2283B546}"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1549439124"/>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F36F67-7606-4676-9AD5-A851C4892151}"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663860545"/>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301625"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905000"/>
            <a:ext cx="4194175" cy="20208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4078288"/>
            <a:ext cx="4194175" cy="20208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E4C486F-D421-4CD7-AED2-E1F51EB72A50}"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327483308"/>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9" name="標題 8"/>
          <p:cNvSpPr>
            <a:spLocks noGrp="1"/>
          </p:cNvSpPr>
          <p:nvPr>
            <p:ph type="title"/>
          </p:nvPr>
        </p:nvSpPr>
        <p:spPr>
          <a:xfrm>
            <a:off x="971601" y="2492896"/>
            <a:ext cx="7334200" cy="936104"/>
          </a:xfrm>
        </p:spPr>
        <p:txBody>
          <a:bodyPr/>
          <a:lstStyle>
            <a:lvl1pPr>
              <a:buNone/>
              <a:defRPr/>
            </a:lvl1pPr>
          </a:lstStyle>
          <a:p>
            <a:r>
              <a:rPr lang="zh-TW" altLang="en-US" dirty="0"/>
              <a:t>按一下以編輯母片標題樣式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TW">
              <a:solidFill>
                <a:srgbClr val="007A77"/>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solidFill>
                <a:srgbClr val="007A77"/>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EEEF692-CB5D-489C-81BB-F860BD1CA0E3}"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64278406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9" name="標題 8"/>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日期版面配置區 1"/>
          <p:cNvSpPr>
            <a:spLocks noGrp="1"/>
          </p:cNvSpPr>
          <p:nvPr>
            <p:ph type="dt" sz="half" idx="10"/>
          </p:nvPr>
        </p:nvSpPr>
        <p:spPr>
          <a:xfrm>
            <a:off x="457200" y="6245225"/>
            <a:ext cx="2133600" cy="476250"/>
          </a:xfrm>
        </p:spPr>
        <p:txBody>
          <a:bodyPr/>
          <a:lstStyle>
            <a:lvl1pPr>
              <a:defRPr sz="1800">
                <a:latin typeface="Arial" panose="020B0604020202020204" pitchFamily="34" charset="0"/>
                <a:ea typeface="新細明體" panose="02020500000000000000" pitchFamily="18" charset="-120"/>
                <a:cs typeface="+mn-cs"/>
              </a:defRPr>
            </a:lvl1pPr>
          </a:lstStyle>
          <a:p>
            <a:pPr>
              <a:defRPr/>
            </a:pPr>
            <a:endParaRPr lang="en-US" altLang="zh-TW">
              <a:solidFill>
                <a:srgbClr val="007A77"/>
              </a:solidFill>
            </a:endParaRPr>
          </a:p>
        </p:txBody>
      </p:sp>
      <p:sp>
        <p:nvSpPr>
          <p:cNvPr id="4" name="頁尾版面配置區 2"/>
          <p:cNvSpPr>
            <a:spLocks noGrp="1"/>
          </p:cNvSpPr>
          <p:nvPr>
            <p:ph type="ftr" sz="quarter" idx="11"/>
          </p:nvPr>
        </p:nvSpPr>
        <p:spPr/>
        <p:txBody>
          <a:bodyPr/>
          <a:lstStyle>
            <a:lvl1pPr>
              <a:defRPr sz="1800">
                <a:latin typeface="Arial" panose="020B0604020202020204" pitchFamily="34" charset="0"/>
                <a:ea typeface="新細明體" panose="02020500000000000000" pitchFamily="18" charset="-120"/>
                <a:cs typeface="+mn-cs"/>
              </a:defRPr>
            </a:lvl1pPr>
          </a:lstStyle>
          <a:p>
            <a:pPr>
              <a:defRPr/>
            </a:pPr>
            <a:endParaRPr lang="en-US" altLang="zh-TW">
              <a:solidFill>
                <a:srgbClr val="007A77"/>
              </a:solidFill>
            </a:endParaRPr>
          </a:p>
        </p:txBody>
      </p:sp>
      <p:sp>
        <p:nvSpPr>
          <p:cNvPr id="5" name="投影片編號版面配置區 3"/>
          <p:cNvSpPr>
            <a:spLocks noGrp="1"/>
          </p:cNvSpPr>
          <p:nvPr>
            <p:ph type="sldNum" sz="quarter" idx="12"/>
          </p:nvPr>
        </p:nvSpPr>
        <p:spPr>
          <a:xfrm>
            <a:off x="6553200" y="6245225"/>
            <a:ext cx="2133600" cy="476250"/>
          </a:xfrm>
        </p:spPr>
        <p:txBody>
          <a:bodyPr/>
          <a:lstStyle>
            <a:lvl1pPr>
              <a:defRPr sz="1800"/>
            </a:lvl1pPr>
          </a:lstStyle>
          <a:p>
            <a:pPr>
              <a:defRPr/>
            </a:pPr>
            <a:fld id="{C12083B2-0F60-456C-BF55-AC2A37C85047}"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447003302"/>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9" name="標題 8"/>
          <p:cNvSpPr>
            <a:spLocks noGrp="1"/>
          </p:cNvSpPr>
          <p:nvPr>
            <p:ph type="title"/>
          </p:nvPr>
        </p:nvSpPr>
        <p:spPr>
          <a:xfrm>
            <a:off x="971601" y="2492896"/>
            <a:ext cx="7334200" cy="936104"/>
          </a:xfrm>
        </p:spPr>
        <p:txBody>
          <a:bodyPr/>
          <a:lstStyle>
            <a:lvl1pPr>
              <a:buNone/>
              <a:defRPr/>
            </a:lvl1pPr>
          </a:lstStyle>
          <a:p>
            <a:r>
              <a:rPr lang="zh-TW" altLang="en-US" dirty="0"/>
              <a:t>按一下以編輯母片標題樣式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TW">
              <a:solidFill>
                <a:srgbClr val="007A77"/>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solidFill>
                <a:srgbClr val="007A77"/>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4D9A82D-9E75-4AA0-9177-93346B9941F1}"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413807584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457200" y="1340768"/>
            <a:ext cx="8229600" cy="3744416"/>
          </a:xfrm>
        </p:spPr>
        <p:txBody>
          <a:bodyPr/>
          <a:lstStyle>
            <a:lvl1pPr>
              <a:defRPr sz="4400">
                <a:solidFill>
                  <a:schemeClr val="accent4">
                    <a:lumMod val="75000"/>
                  </a:schemeClr>
                </a:solidFill>
              </a:defRPr>
            </a:lvl1pPr>
          </a:lstStyle>
          <a:p>
            <a:r>
              <a:rPr lang="zh-TW" altLang="en-US" dirty="0"/>
              <a:t>按一下以編輯母片標題樣式</a:t>
            </a:r>
          </a:p>
        </p:txBody>
      </p:sp>
      <p:sp>
        <p:nvSpPr>
          <p:cNvPr id="3" name="日期版面配置區 2"/>
          <p:cNvSpPr>
            <a:spLocks noGrp="1"/>
          </p:cNvSpPr>
          <p:nvPr>
            <p:ph type="dt" sz="half" idx="10"/>
          </p:nvPr>
        </p:nvSpPr>
        <p:spPr/>
        <p:txBody>
          <a:bodyPr/>
          <a:lstStyle>
            <a:lvl1pPr eaLnBrk="0" hangingPunct="0">
              <a:defRPr>
                <a:latin typeface="Arial" panose="020B0604020202020204" pitchFamily="34" charset="0"/>
              </a:defRPr>
            </a:lvl1pPr>
          </a:lstStyle>
          <a:p>
            <a:pPr>
              <a:defRPr/>
            </a:pPr>
            <a:fld id="{9F376FAE-3F1A-4B6B-A349-6F46572A093E}" type="datetime1">
              <a:rPr lang="zh-TW" altLang="en-US">
                <a:solidFill>
                  <a:srgbClr val="007A77"/>
                </a:solidFill>
              </a:rPr>
              <a:pPr>
                <a:defRPr/>
              </a:pPr>
              <a:t>2023/8/17</a:t>
            </a:fld>
            <a:endParaRPr lang="zh-TW" altLang="en-US" dirty="0">
              <a:solidFill>
                <a:srgbClr val="007A77"/>
              </a:solidFill>
            </a:endParaRPr>
          </a:p>
        </p:txBody>
      </p:sp>
      <p:sp>
        <p:nvSpPr>
          <p:cNvPr id="4" name="頁尾版面配置區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
        <p:nvSpPr>
          <p:cNvPr id="5" name="投影片編號版面配置區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04F74EB-1C16-402B-8D53-14EEF6B6EB2F}" type="slidenum">
              <a:rPr lang="zh-TW" altLang="en-US">
                <a:solidFill>
                  <a:srgbClr val="007A77"/>
                </a:solidFill>
              </a:rPr>
              <a:pPr>
                <a:defRPr/>
              </a:pPr>
              <a:t>‹#›</a:t>
            </a:fld>
            <a:endParaRPr lang="zh-TW" altLang="en-US">
              <a:solidFill>
                <a:srgbClr val="007A77"/>
              </a:solidFill>
            </a:endParaRPr>
          </a:p>
        </p:txBody>
      </p:sp>
    </p:spTree>
    <p:extLst>
      <p:ext uri="{BB962C8B-B14F-4D97-AF65-F5344CB8AC3E}">
        <p14:creationId xmlns:p14="http://schemas.microsoft.com/office/powerpoint/2010/main" val="982176570"/>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11560" y="548680"/>
            <a:ext cx="7992888" cy="1368152"/>
          </a:xfrm>
        </p:spPr>
        <p:txBody>
          <a:bodyPr/>
          <a:lstStyle/>
          <a:p>
            <a:r>
              <a:rPr lang="zh-TW" altLang="en-US" dirty="0"/>
              <a:t>按一下以編輯母片標題樣式</a:t>
            </a:r>
          </a:p>
        </p:txBody>
      </p:sp>
      <p:sp>
        <p:nvSpPr>
          <p:cNvPr id="7" name="內容版面配置區 6"/>
          <p:cNvSpPr>
            <a:spLocks noGrp="1"/>
          </p:cNvSpPr>
          <p:nvPr>
            <p:ph sz="quarter" idx="13"/>
          </p:nvPr>
        </p:nvSpPr>
        <p:spPr>
          <a:xfrm>
            <a:off x="611560" y="1988840"/>
            <a:ext cx="7920880" cy="4248150"/>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9"/>
          <p:cNvSpPr>
            <a:spLocks noGrp="1"/>
          </p:cNvSpPr>
          <p:nvPr>
            <p:ph type="dt" sz="half" idx="14"/>
          </p:nvPr>
        </p:nvSpPr>
        <p:spPr/>
        <p:txBody>
          <a:bodyPr/>
          <a:lstStyle>
            <a:lvl1pPr eaLnBrk="0" hangingPunct="0">
              <a:defRPr>
                <a:latin typeface="Arial" panose="020B0604020202020204" pitchFamily="34" charset="0"/>
              </a:defRPr>
            </a:lvl1pPr>
          </a:lstStyle>
          <a:p>
            <a:pPr>
              <a:defRPr/>
            </a:pPr>
            <a:fld id="{FA6DFD19-7D43-4190-A094-4BC7014C82B8}" type="datetime1">
              <a:rPr lang="zh-TW" altLang="en-US">
                <a:solidFill>
                  <a:srgbClr val="007A77"/>
                </a:solidFill>
              </a:rPr>
              <a:pPr>
                <a:defRPr/>
              </a:pPr>
              <a:t>2023/8/17</a:t>
            </a:fld>
            <a:endParaRPr lang="zh-TW" altLang="en-US" dirty="0">
              <a:solidFill>
                <a:srgbClr val="007A77"/>
              </a:solidFill>
            </a:endParaRPr>
          </a:p>
        </p:txBody>
      </p:sp>
      <p:sp>
        <p:nvSpPr>
          <p:cNvPr id="5" name="頁尾版面配置區 21"/>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
        <p:nvSpPr>
          <p:cNvPr id="6" name="投影片編號版面配置區 17"/>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855609AB-80FC-4DAB-B642-42AFEE162C07}" type="slidenum">
              <a:rPr lang="zh-TW" altLang="en-US">
                <a:solidFill>
                  <a:srgbClr val="007A77"/>
                </a:solidFill>
              </a:rPr>
              <a:pPr>
                <a:defRPr/>
              </a:pPr>
              <a:t>‹#›</a:t>
            </a:fld>
            <a:endParaRPr lang="zh-TW" altLang="en-US">
              <a:solidFill>
                <a:srgbClr val="007A77"/>
              </a:solidFill>
            </a:endParaRPr>
          </a:p>
        </p:txBody>
      </p:sp>
    </p:spTree>
    <p:extLst>
      <p:ext uri="{BB962C8B-B14F-4D97-AF65-F5344CB8AC3E}">
        <p14:creationId xmlns:p14="http://schemas.microsoft.com/office/powerpoint/2010/main" val="1724759245"/>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395DB148-A669-4133-95C4-FDBFEEE47E65}"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13B229B-5D99-4DD0-A2C0-BC9ED27AE2BD}"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3126809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628800"/>
            <a:ext cx="7851648" cy="2664296"/>
          </a:xfrm>
          <a:ln>
            <a:noFill/>
          </a:ln>
        </p:spPr>
        <p:txBody>
          <a:bodyPr tIns="0" rIns="18288">
            <a:scene3d>
              <a:camera prst="orthographicFront"/>
              <a:lightRig rig="freezing" dir="t">
                <a:rot lat="0" lon="0" rev="5640000"/>
              </a:lightRig>
            </a:scene3d>
            <a:sp3d prstMaterial="flat">
              <a:bevelT w="38100" h="38100"/>
              <a:contourClr>
                <a:schemeClr val="tx2"/>
              </a:contourClr>
            </a:sp3d>
          </a:bodyPr>
          <a:lstStyle>
            <a:lvl1pPr algn="l" rtl="0">
              <a:spcBef>
                <a:spcPct val="0"/>
              </a:spcBef>
              <a:buNone/>
              <a:defRPr sz="4400" b="1">
                <a:ln>
                  <a:noFill/>
                </a:ln>
                <a:solidFill>
                  <a:schemeClr val="accent4">
                    <a:lumMod val="75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dirty="0"/>
              <a:t>按一下以編輯母片標題樣式</a:t>
            </a:r>
            <a:endParaRPr lang="en-US" dirty="0"/>
          </a:p>
        </p:txBody>
      </p:sp>
      <p:sp>
        <p:nvSpPr>
          <p:cNvPr id="17" name="副標題 16"/>
          <p:cNvSpPr>
            <a:spLocks noGrp="1"/>
          </p:cNvSpPr>
          <p:nvPr>
            <p:ph type="subTitle" idx="1"/>
          </p:nvPr>
        </p:nvSpPr>
        <p:spPr>
          <a:xfrm>
            <a:off x="533400" y="4365104"/>
            <a:ext cx="7854696" cy="1944216"/>
          </a:xfrm>
        </p:spPr>
        <p:txBody>
          <a:bodyPr lIns="0" rIns="18288">
            <a:normAutofit/>
          </a:bodyPr>
          <a:lstStyle>
            <a:lvl1pPr marL="0" marR="45720" indent="0" algn="r">
              <a:buNone/>
              <a:defRPr sz="32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dirty="0"/>
              <a:t>按一下以編輯母片副標題樣式</a:t>
            </a:r>
            <a:endParaRPr lang="en-US" dirty="0"/>
          </a:p>
        </p:txBody>
      </p:sp>
      <p:sp>
        <p:nvSpPr>
          <p:cNvPr id="8" name="文字版面配置區 7"/>
          <p:cNvSpPr>
            <a:spLocks noGrp="1"/>
          </p:cNvSpPr>
          <p:nvPr>
            <p:ph type="body" sz="quarter" idx="13"/>
          </p:nvPr>
        </p:nvSpPr>
        <p:spPr>
          <a:xfrm>
            <a:off x="539750" y="908621"/>
            <a:ext cx="7848600" cy="648171"/>
          </a:xfrm>
        </p:spPr>
        <p:txBody>
          <a:bodyPr anchor="ctr">
            <a:normAutofit/>
          </a:bodyPr>
          <a:lstStyle>
            <a:lvl1pPr marL="274320" marR="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sz="3200"/>
            </a:lvl1pPr>
            <a:lvl2pPr>
              <a:buNone/>
              <a:defRPr/>
            </a:lvl2pPr>
          </a:lstStyle>
          <a:p>
            <a:pPr lvl="0"/>
            <a:endParaRPr lang="en-US" altLang="zh-TW" dirty="0"/>
          </a:p>
        </p:txBody>
      </p:sp>
      <p:sp>
        <p:nvSpPr>
          <p:cNvPr id="5" name="日期版面配置區 29"/>
          <p:cNvSpPr>
            <a:spLocks noGrp="1"/>
          </p:cNvSpPr>
          <p:nvPr>
            <p:ph type="dt" sz="half" idx="14"/>
          </p:nvPr>
        </p:nvSpPr>
        <p:spPr/>
        <p:txBody>
          <a:bodyPr/>
          <a:lstStyle>
            <a:lvl1pPr eaLnBrk="0" hangingPunct="0">
              <a:defRPr>
                <a:latin typeface="Arial" panose="020B0604020202020204" pitchFamily="34" charset="0"/>
              </a:defRPr>
            </a:lvl1pPr>
          </a:lstStyle>
          <a:p>
            <a:pPr>
              <a:defRPr/>
            </a:pPr>
            <a:fld id="{F5BE8C98-8510-4FEE-845E-92102928DCAE}" type="datetime1">
              <a:rPr lang="zh-TW" altLang="en-US">
                <a:solidFill>
                  <a:srgbClr val="007A77"/>
                </a:solidFill>
              </a:rPr>
              <a:pPr>
                <a:defRPr/>
              </a:pPr>
              <a:t>2023/8/17</a:t>
            </a:fld>
            <a:endParaRPr lang="en-US">
              <a:solidFill>
                <a:srgbClr val="007A77"/>
              </a:solidFill>
            </a:endParaRPr>
          </a:p>
        </p:txBody>
      </p:sp>
      <p:sp>
        <p:nvSpPr>
          <p:cNvPr id="6" name="頁尾版面配置區 18"/>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en-US">
              <a:solidFill>
                <a:srgbClr val="007A77"/>
              </a:solidFill>
            </a:endParaRPr>
          </a:p>
        </p:txBody>
      </p:sp>
      <p:sp>
        <p:nvSpPr>
          <p:cNvPr id="7" name="投影片編號版面配置區 26"/>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7072C3F6-9D88-4376-8796-E2FBD3B36367}" type="slidenum">
              <a:rPr lang="en-US">
                <a:solidFill>
                  <a:srgbClr val="007A77"/>
                </a:solidFill>
              </a:rPr>
              <a:pPr>
                <a:defRPr/>
              </a:pPr>
              <a:t>‹#›</a:t>
            </a:fld>
            <a:endParaRPr lang="en-US">
              <a:solidFill>
                <a:srgbClr val="007A77"/>
              </a:solidFill>
            </a:endParaRPr>
          </a:p>
        </p:txBody>
      </p:sp>
    </p:spTree>
    <p:extLst>
      <p:ext uri="{BB962C8B-B14F-4D97-AF65-F5344CB8AC3E}">
        <p14:creationId xmlns:p14="http://schemas.microsoft.com/office/powerpoint/2010/main" val="27449525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01625" y="609600"/>
            <a:ext cx="8540750" cy="5489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9D7B0F6C-C79B-4FC1-883E-FEB0C39312D4}" type="slidenum">
              <a:rPr lang="en-US" altLang="zh-TW"/>
              <a:pPr>
                <a:defRPr/>
              </a:pPr>
              <a:t>‹#›</a:t>
            </a:fld>
            <a:endParaRPr lang="en-US" altLang="zh-TW"/>
          </a:p>
        </p:txBody>
      </p:sp>
    </p:spTree>
    <p:extLst>
      <p:ext uri="{BB962C8B-B14F-4D97-AF65-F5344CB8AC3E}">
        <p14:creationId xmlns:p14="http://schemas.microsoft.com/office/powerpoint/2010/main" val="1024545680"/>
      </p:ext>
    </p:extLst>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67BFDCA-81DB-4068-9FEC-8ED10A43BCD3}"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80EF5E0-77C9-4DC3-B2A0-8D49A6F50197}"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8947568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4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7776864" cy="994122"/>
          </a:xfrm>
        </p:spPr>
        <p:txBody>
          <a:bodyPr/>
          <a:lstStyle/>
          <a:p>
            <a:r>
              <a:rPr lang="zh-TW" altLang="en-US" dirty="0"/>
              <a:t>按一下以編輯母片標題樣式</a:t>
            </a:r>
          </a:p>
        </p:txBody>
      </p:sp>
      <p:sp>
        <p:nvSpPr>
          <p:cNvPr id="7" name="內容版面配置區 6"/>
          <p:cNvSpPr>
            <a:spLocks noGrp="1"/>
          </p:cNvSpPr>
          <p:nvPr>
            <p:ph sz="quarter" idx="13"/>
          </p:nvPr>
        </p:nvSpPr>
        <p:spPr>
          <a:xfrm>
            <a:off x="1116013" y="1412875"/>
            <a:ext cx="7777162" cy="482441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9"/>
          <p:cNvSpPr>
            <a:spLocks noGrp="1"/>
          </p:cNvSpPr>
          <p:nvPr>
            <p:ph type="dt" sz="half" idx="14"/>
          </p:nvPr>
        </p:nvSpPr>
        <p:spPr/>
        <p:txBody>
          <a:bodyPr/>
          <a:lstStyle>
            <a:lvl1pPr eaLnBrk="0" hangingPunct="0">
              <a:defRPr>
                <a:latin typeface="Arial" panose="020B0604020202020204" pitchFamily="34" charset="0"/>
              </a:defRPr>
            </a:lvl1pPr>
          </a:lstStyle>
          <a:p>
            <a:pPr>
              <a:defRPr/>
            </a:pPr>
            <a:fld id="{A2023728-83F8-4E73-A7A1-617DB1DFD09B}" type="datetime1">
              <a:rPr lang="zh-TW" altLang="en-US">
                <a:solidFill>
                  <a:srgbClr val="007A77"/>
                </a:solidFill>
              </a:rPr>
              <a:pPr>
                <a:defRPr/>
              </a:pPr>
              <a:t>2023/8/17</a:t>
            </a:fld>
            <a:endParaRPr lang="zh-TW" altLang="en-US" dirty="0">
              <a:solidFill>
                <a:srgbClr val="007A77"/>
              </a:solidFill>
            </a:endParaRPr>
          </a:p>
        </p:txBody>
      </p:sp>
      <p:sp>
        <p:nvSpPr>
          <p:cNvPr id="5" name="頁尾版面配置區 21"/>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
        <p:nvSpPr>
          <p:cNvPr id="6" name="投影片編號版面配置區 17"/>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AD429883-2CFA-4D96-A1CD-51A2B2C7C3EB}" type="slidenum">
              <a:rPr lang="zh-TW" altLang="en-US">
                <a:solidFill>
                  <a:srgbClr val="007A77"/>
                </a:solidFill>
              </a:rPr>
              <a:pPr>
                <a:defRPr/>
              </a:pPr>
              <a:t>‹#›</a:t>
            </a:fld>
            <a:endParaRPr lang="zh-TW" altLang="en-US">
              <a:solidFill>
                <a:srgbClr val="007A77"/>
              </a:solidFill>
            </a:endParaRPr>
          </a:p>
        </p:txBody>
      </p:sp>
    </p:spTree>
    <p:extLst>
      <p:ext uri="{BB962C8B-B14F-4D97-AF65-F5344CB8AC3E}">
        <p14:creationId xmlns:p14="http://schemas.microsoft.com/office/powerpoint/2010/main" val="20961374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CD85737-A25A-4ACD-BA0E-44FCA8355019}"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44A1EE2-8C59-4232-81DE-5C656B7020BA}"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893083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5260CCB-178E-4025-90FC-DE22646AB34D}"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F055787-8157-424E-B345-9DE40B567D0F}"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9159466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471C4B0-CD70-4124-9289-980A4DC661A1}"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783C6443-1D26-474C-BD86-95F20FB88D49}"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9346060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68F7B4F-8A4F-44AB-A830-9A8F2029CC70}"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1CBC9254-406E-48BF-A7A6-11DF7DFCBAE9}"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7307328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ABACAD9-720B-4D0A-8C94-22CB4BA99066}"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BC403DDD-225B-466C-AA6C-1B327F6236E1}"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8731276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9310960-1F9E-40E3-B1B6-FDB3F6ACB0BD}"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609A6B4-6132-45E2-959A-44D7E2AEE0FF}"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0345026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7A363C33-EE2F-4748-A6A8-322846958D75}"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4D62789-5B15-472D-99A1-DF247977644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9357906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7B615C4F-084C-4ABD-B9C1-DCA2D58696E3}"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E36EC25-1BEE-4AE1-90C5-DB5A599BDC0A}"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63461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301625" y="228600"/>
            <a:ext cx="854075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301625" y="1600200"/>
            <a:ext cx="4194175" cy="21732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194175" cy="21732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301625" y="3925888"/>
            <a:ext cx="4194175" cy="21732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648200" y="3925888"/>
            <a:ext cx="4194175" cy="21732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40CCA19-46C7-444B-B049-21055AA4B3E5}" type="slidenum">
              <a:rPr lang="en-US" altLang="zh-TW"/>
              <a:pPr>
                <a:defRPr/>
              </a:pPr>
              <a:t>‹#›</a:t>
            </a:fld>
            <a:endParaRPr lang="en-US" altLang="zh-TW"/>
          </a:p>
        </p:txBody>
      </p:sp>
    </p:spTree>
    <p:extLst>
      <p:ext uri="{BB962C8B-B14F-4D97-AF65-F5344CB8AC3E}">
        <p14:creationId xmlns:p14="http://schemas.microsoft.com/office/powerpoint/2010/main" val="30916588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27AA5594-7245-4115-836A-51637B72529C}"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3785BEA-8AF4-416D-9CA9-201F73FA7967}"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44604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38C05EE-6714-4CB6-A931-A62110F4BC6E}"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76172317-EFDA-4896-B464-0E999ADB33C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9167755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A338069-AB44-4107-A420-88C8BA23CC75}"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87A6323-514D-4E5E-B0FD-B5B0561E958B}"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4930151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543A9A3-497C-4CD0-B686-9A800B3F285E}"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2E6854C-0517-419C-A7FB-81AE82206382}"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9169561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9F6B15E-D0C8-4D30-BB60-C200F063A17D}"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F87139F-6993-43C5-86DD-EA50B4EFCF4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0691627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02ED8DA7-CB16-489A-8448-A770A30709A1}"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5E1A786-9C2F-44EF-8AE1-748CE2AD1A3A}"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7132775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E77B5695-B11D-4823-BBD8-BFB2BB4BECA9}"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C99B5A5-C1BF-4DB6-842B-08AE442637BC}"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8813231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790DE43-9C0C-4890-94A6-4E9EB5B331A6}"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75E66C6-DEDA-40D0-93E2-8FFB3371BBD4}"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4209117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32A19EF9-DC1F-4FA8-94DD-37441ABCC6EB}"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852E5A53-B493-47B3-B336-03EEA93448DA}"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9952180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8825F20C-4C11-4FBA-AED3-7CC13AB22856}"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F8095981-DE24-4F5B-A223-9877209FE7BA}"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943311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01625" y="1905000"/>
            <a:ext cx="8540750" cy="20208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301625" y="4078288"/>
            <a:ext cx="8540750" cy="20208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C6F4E32-F5A4-4A6B-B5AD-5BF379828D4A}" type="slidenum">
              <a:rPr lang="en-US" altLang="zh-TW"/>
              <a:pPr>
                <a:defRPr/>
              </a:pPr>
              <a:t>‹#›</a:t>
            </a:fld>
            <a:endParaRPr lang="en-US" altLang="zh-TW"/>
          </a:p>
        </p:txBody>
      </p:sp>
    </p:spTree>
    <p:extLst>
      <p:ext uri="{BB962C8B-B14F-4D97-AF65-F5344CB8AC3E}">
        <p14:creationId xmlns:p14="http://schemas.microsoft.com/office/powerpoint/2010/main" val="2360552474"/>
      </p:ext>
    </p:extLst>
  </p:cSld>
  <p:clrMapOvr>
    <a:masterClrMapping/>
  </p:clrMapOvr>
  <p:transition spd="slow"/>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15196458-AA99-4A88-B4B6-F0DB949CE1DA}"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A0610B5-79A0-480F-92CE-D103A3B7352D}"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4466251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CF0FDAE-AA63-4217-A6B7-AB4B20F5E889}"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0504657-BA79-45D0-A0E5-C90B7FA31DC5}"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7856446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3DC611E9-DA5A-429C-8120-CFD231C95BFE}"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66E774E6-5757-437F-B51A-654D66F9A17B}"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4623705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4CDD0C8-27B3-4035-8E5E-512C49228610}"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510B06F-053F-4B7D-A151-6D75BD946280}"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755808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05D08D1-EE13-4669-8AA7-3E05B909E080}"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7CF5CFD-BAAF-46A1-A202-4261F4717809}"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910754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8D2394F-E35F-4D2A-B565-182CBE768741}"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C35CD3F-FFCB-415E-9649-B9B1C0B8C097}"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618419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EF11EA9-E6DA-42B2-8F23-0066F5C3C46E}"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EDE30164-AF4D-4777-AAA9-82962371BAE2}"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8841349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081B6C3-D8C6-40B9-A095-F8C47EC317D7}"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3B09223-B666-4596-A7B0-2E25F7155A7A}"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947362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EF9B8BA-F3CC-42BD-BB39-85151D4456C7}"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1EF2DB9-C351-40D0-BBB1-A7B553FEB19C}"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8903609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91811974-8C6F-4836-BCBC-914B7298B526}"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FE3CBC4-2E3C-475C-8D5C-1DE79BDDD2E2}"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243670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1_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301625" y="1905000"/>
            <a:ext cx="8540750" cy="4194175"/>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2750F3C-4E34-43A6-A5E5-768B5F0E16CF}" type="slidenum">
              <a:rPr lang="en-US" altLang="zh-TW"/>
              <a:pPr>
                <a:defRPr/>
              </a:pPr>
              <a:t>‹#›</a:t>
            </a:fld>
            <a:endParaRPr lang="en-US" altLang="zh-TW"/>
          </a:p>
        </p:txBody>
      </p:sp>
    </p:spTree>
    <p:extLst>
      <p:ext uri="{BB962C8B-B14F-4D97-AF65-F5344CB8AC3E}">
        <p14:creationId xmlns:p14="http://schemas.microsoft.com/office/powerpoint/2010/main" val="1261520256"/>
      </p:ext>
    </p:extLst>
  </p:cSld>
  <p:clrMapOvr>
    <a:masterClrMapping/>
  </p:clrMapOvr>
  <p:transition spd="slow"/>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0A7AF36C-F528-41AA-BF2B-C58D9F70DB3F}"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DC15776D-0B53-4CD8-A961-5506592FAF04}"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506860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8F50BFE7-A38E-463E-AC79-B870A5F3E25D}"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F4894AC-9DCB-4CF8-A6D9-371E9E190DE7}"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9059419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98AD86B-26BC-4BAA-AAA6-BE745DCDE751}"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63D4AFAB-5821-4AEF-AC78-C9900F0765A5}"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4558742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856EBB03-834B-4861-B382-83AD0A902BC5}"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D98E483-DBFA-46B7-929A-055EB7F3003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2632967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815E19A-3AD8-4904-A4A6-6E9A93A2B8CD}"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E9AD81BA-7842-436F-B1F0-7F6FC41A18A5}"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9272957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241467" y="260648"/>
            <a:ext cx="8640959" cy="1008112"/>
          </a:xfrm>
        </p:spPr>
        <p:txBody>
          <a:bodyPr/>
          <a:lstStyle>
            <a:lvl1pPr>
              <a:defRPr sz="3200"/>
            </a:lvl1pPr>
          </a:lstStyle>
          <a:p>
            <a:endParaRPr lang="zh-TW" alt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7A77"/>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7A77"/>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46BE54-ECC0-463A-BB3F-F7A4B2DDD856}"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3409499874"/>
      </p:ext>
    </p:extLst>
  </p:cSld>
  <p:clrMapOvr>
    <a:masterClrMapping/>
  </p:clrMapOvr>
  <p:transition spd="slow"/>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6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457200" y="1340768"/>
            <a:ext cx="8229600" cy="3744416"/>
          </a:xfrm>
        </p:spPr>
        <p:txBody>
          <a:bodyPr/>
          <a:lstStyle>
            <a:lvl1pPr>
              <a:defRPr sz="4400">
                <a:solidFill>
                  <a:schemeClr val="accent4">
                    <a:lumMod val="75000"/>
                  </a:schemeClr>
                </a:solidFill>
              </a:defRPr>
            </a:lvl1pPr>
          </a:lstStyle>
          <a:p>
            <a:r>
              <a:rPr lang="zh-TW" altLang="en-US" dirty="0"/>
              <a:t>按一下以編輯母片標題樣式</a:t>
            </a:r>
          </a:p>
        </p:txBody>
      </p:sp>
      <p:sp>
        <p:nvSpPr>
          <p:cNvPr id="3" name="日期版面配置區 2"/>
          <p:cNvSpPr>
            <a:spLocks noGrp="1"/>
          </p:cNvSpPr>
          <p:nvPr>
            <p:ph type="dt" sz="half" idx="10"/>
          </p:nvPr>
        </p:nvSpPr>
        <p:spPr/>
        <p:txBody>
          <a:bodyPr/>
          <a:lstStyle>
            <a:lvl1pPr eaLnBrk="0" hangingPunct="0">
              <a:defRPr>
                <a:latin typeface="Arial" panose="020B0604020202020204" pitchFamily="34" charset="0"/>
              </a:defRPr>
            </a:lvl1pPr>
          </a:lstStyle>
          <a:p>
            <a:pPr>
              <a:defRPr/>
            </a:pPr>
            <a:fld id="{E650BB7F-AE1A-44C0-9816-1BD487BC879C}" type="datetime1">
              <a:rPr lang="zh-TW" altLang="en-US">
                <a:solidFill>
                  <a:srgbClr val="007A77"/>
                </a:solidFill>
              </a:rPr>
              <a:pPr>
                <a:defRPr/>
              </a:pPr>
              <a:t>2023/8/17</a:t>
            </a:fld>
            <a:endParaRPr lang="zh-TW" altLang="en-US" dirty="0">
              <a:solidFill>
                <a:srgbClr val="007A77"/>
              </a:solidFill>
            </a:endParaRPr>
          </a:p>
        </p:txBody>
      </p:sp>
      <p:sp>
        <p:nvSpPr>
          <p:cNvPr id="4" name="頁尾版面配置區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
        <p:nvSpPr>
          <p:cNvPr id="5" name="投影片編號版面配置區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0D2D856-E2E9-4B8C-91CE-FE204C11BCF9}" type="slidenum">
              <a:rPr lang="zh-TW" altLang="en-US">
                <a:solidFill>
                  <a:srgbClr val="007A77"/>
                </a:solidFill>
              </a:rPr>
              <a:pPr>
                <a:defRPr/>
              </a:pPr>
              <a:t>‹#›</a:t>
            </a:fld>
            <a:endParaRPr lang="zh-TW" altLang="en-US">
              <a:solidFill>
                <a:srgbClr val="007A77"/>
              </a:solidFill>
            </a:endParaRPr>
          </a:p>
        </p:txBody>
      </p:sp>
    </p:spTree>
    <p:extLst>
      <p:ext uri="{BB962C8B-B14F-4D97-AF65-F5344CB8AC3E}">
        <p14:creationId xmlns:p14="http://schemas.microsoft.com/office/powerpoint/2010/main" val="1353417083"/>
      </p:ext>
    </p:extLst>
  </p:cSld>
  <p:clrMapOvr>
    <a:masterClrMapping/>
  </p:clrMapOvr>
  <p:transition spd="slow"/>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11560" y="548680"/>
            <a:ext cx="7992888" cy="1368152"/>
          </a:xfrm>
        </p:spPr>
        <p:txBody>
          <a:bodyPr/>
          <a:lstStyle/>
          <a:p>
            <a:r>
              <a:rPr lang="zh-TW" altLang="en-US" dirty="0"/>
              <a:t>按一下以編輯母片標題樣式</a:t>
            </a:r>
          </a:p>
        </p:txBody>
      </p:sp>
      <p:sp>
        <p:nvSpPr>
          <p:cNvPr id="7" name="內容版面配置區 6"/>
          <p:cNvSpPr>
            <a:spLocks noGrp="1"/>
          </p:cNvSpPr>
          <p:nvPr>
            <p:ph sz="quarter" idx="13"/>
          </p:nvPr>
        </p:nvSpPr>
        <p:spPr>
          <a:xfrm>
            <a:off x="611560" y="1988840"/>
            <a:ext cx="7920880" cy="4248150"/>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9"/>
          <p:cNvSpPr>
            <a:spLocks noGrp="1"/>
          </p:cNvSpPr>
          <p:nvPr>
            <p:ph type="dt" sz="half" idx="14"/>
          </p:nvPr>
        </p:nvSpPr>
        <p:spPr/>
        <p:txBody>
          <a:bodyPr/>
          <a:lstStyle>
            <a:lvl1pPr eaLnBrk="0" hangingPunct="0">
              <a:defRPr>
                <a:latin typeface="Arial" panose="020B0604020202020204" pitchFamily="34" charset="0"/>
              </a:defRPr>
            </a:lvl1pPr>
          </a:lstStyle>
          <a:p>
            <a:pPr>
              <a:defRPr/>
            </a:pPr>
            <a:fld id="{8F4C5BD8-2EE6-4E69-9835-7928BFB80432}" type="datetime1">
              <a:rPr lang="zh-TW" altLang="en-US">
                <a:solidFill>
                  <a:srgbClr val="007A77"/>
                </a:solidFill>
              </a:rPr>
              <a:pPr>
                <a:defRPr/>
              </a:pPr>
              <a:t>2023/8/17</a:t>
            </a:fld>
            <a:endParaRPr lang="zh-TW" altLang="en-US" dirty="0">
              <a:solidFill>
                <a:srgbClr val="007A77"/>
              </a:solidFill>
            </a:endParaRPr>
          </a:p>
        </p:txBody>
      </p:sp>
      <p:sp>
        <p:nvSpPr>
          <p:cNvPr id="5" name="頁尾版面配置區 21"/>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
        <p:nvSpPr>
          <p:cNvPr id="6" name="投影片編號版面配置區 17"/>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D4D5B954-1232-42F2-BFAE-F72497324919}" type="slidenum">
              <a:rPr lang="zh-TW" altLang="en-US">
                <a:solidFill>
                  <a:srgbClr val="007A77"/>
                </a:solidFill>
              </a:rPr>
              <a:pPr>
                <a:defRPr/>
              </a:pPr>
              <a:t>‹#›</a:t>
            </a:fld>
            <a:endParaRPr lang="zh-TW" altLang="en-US">
              <a:solidFill>
                <a:srgbClr val="007A77"/>
              </a:solidFill>
            </a:endParaRPr>
          </a:p>
        </p:txBody>
      </p:sp>
    </p:spTree>
    <p:extLst>
      <p:ext uri="{BB962C8B-B14F-4D97-AF65-F5344CB8AC3E}">
        <p14:creationId xmlns:p14="http://schemas.microsoft.com/office/powerpoint/2010/main" val="3626045223"/>
      </p:ext>
    </p:extLst>
  </p:cSld>
  <p:clrMapOvr>
    <a:masterClrMapping/>
  </p:clrMapOvr>
  <p:transition spd="slow"/>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9_標題投影片">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628800"/>
            <a:ext cx="7851648" cy="2664296"/>
          </a:xfrm>
          <a:ln>
            <a:noFill/>
          </a:ln>
        </p:spPr>
        <p:txBody>
          <a:bodyPr tIns="0" rIns="18288">
            <a:scene3d>
              <a:camera prst="orthographicFront"/>
              <a:lightRig rig="freezing" dir="t">
                <a:rot lat="0" lon="0" rev="5640000"/>
              </a:lightRig>
            </a:scene3d>
            <a:sp3d prstMaterial="flat">
              <a:bevelT w="38100" h="38100"/>
              <a:contourClr>
                <a:schemeClr val="tx2"/>
              </a:contourClr>
            </a:sp3d>
          </a:bodyPr>
          <a:lstStyle>
            <a:lvl1pPr algn="l" rtl="0">
              <a:spcBef>
                <a:spcPct val="0"/>
              </a:spcBef>
              <a:buNone/>
              <a:defRPr sz="4400" b="1">
                <a:ln>
                  <a:noFill/>
                </a:ln>
                <a:solidFill>
                  <a:schemeClr val="accent4">
                    <a:lumMod val="75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dirty="0"/>
              <a:t>按一下以編輯母片標題樣式</a:t>
            </a:r>
            <a:endParaRPr lang="en-US" dirty="0"/>
          </a:p>
        </p:txBody>
      </p:sp>
      <p:sp>
        <p:nvSpPr>
          <p:cNvPr id="17" name="副標題 16"/>
          <p:cNvSpPr>
            <a:spLocks noGrp="1"/>
          </p:cNvSpPr>
          <p:nvPr>
            <p:ph type="subTitle" idx="1"/>
          </p:nvPr>
        </p:nvSpPr>
        <p:spPr>
          <a:xfrm>
            <a:off x="533400" y="4365104"/>
            <a:ext cx="7854696" cy="1944216"/>
          </a:xfrm>
        </p:spPr>
        <p:txBody>
          <a:bodyPr lIns="0" rIns="18288">
            <a:normAutofit/>
          </a:bodyPr>
          <a:lstStyle>
            <a:lvl1pPr marL="0" marR="45720" indent="0" algn="r">
              <a:buNone/>
              <a:defRPr sz="32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dirty="0"/>
              <a:t>按一下以編輯母片副標題樣式</a:t>
            </a:r>
            <a:endParaRPr lang="en-US" dirty="0"/>
          </a:p>
        </p:txBody>
      </p:sp>
      <p:sp>
        <p:nvSpPr>
          <p:cNvPr id="8" name="文字版面配置區 7"/>
          <p:cNvSpPr>
            <a:spLocks noGrp="1"/>
          </p:cNvSpPr>
          <p:nvPr>
            <p:ph type="body" sz="quarter" idx="13"/>
          </p:nvPr>
        </p:nvSpPr>
        <p:spPr>
          <a:xfrm>
            <a:off x="539750" y="908621"/>
            <a:ext cx="7848600" cy="648171"/>
          </a:xfrm>
        </p:spPr>
        <p:txBody>
          <a:bodyPr anchor="ctr">
            <a:normAutofit/>
          </a:bodyPr>
          <a:lstStyle>
            <a:lvl1pPr marL="274320" marR="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sz="3200"/>
            </a:lvl1pPr>
            <a:lvl2pPr>
              <a:buNone/>
              <a:defRPr/>
            </a:lvl2pPr>
          </a:lstStyle>
          <a:p>
            <a:pPr lvl="0"/>
            <a:endParaRPr lang="en-US" altLang="zh-TW" dirty="0"/>
          </a:p>
        </p:txBody>
      </p:sp>
      <p:sp>
        <p:nvSpPr>
          <p:cNvPr id="5" name="日期版面配置區 29"/>
          <p:cNvSpPr>
            <a:spLocks noGrp="1"/>
          </p:cNvSpPr>
          <p:nvPr>
            <p:ph type="dt" sz="half" idx="14"/>
          </p:nvPr>
        </p:nvSpPr>
        <p:spPr/>
        <p:txBody>
          <a:bodyPr/>
          <a:lstStyle>
            <a:lvl1pPr eaLnBrk="0" hangingPunct="0">
              <a:defRPr>
                <a:latin typeface="Arial" panose="020B0604020202020204" pitchFamily="34" charset="0"/>
              </a:defRPr>
            </a:lvl1pPr>
          </a:lstStyle>
          <a:p>
            <a:pPr>
              <a:defRPr/>
            </a:pPr>
            <a:fld id="{E22596C1-70A2-4835-8778-8F465042B42D}" type="datetime1">
              <a:rPr lang="zh-TW" altLang="en-US">
                <a:solidFill>
                  <a:srgbClr val="007A77"/>
                </a:solidFill>
              </a:rPr>
              <a:pPr>
                <a:defRPr/>
              </a:pPr>
              <a:t>2023/8/17</a:t>
            </a:fld>
            <a:endParaRPr lang="en-US">
              <a:solidFill>
                <a:srgbClr val="007A77"/>
              </a:solidFill>
            </a:endParaRPr>
          </a:p>
        </p:txBody>
      </p:sp>
      <p:sp>
        <p:nvSpPr>
          <p:cNvPr id="6" name="頁尾版面配置區 18"/>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en-US">
              <a:solidFill>
                <a:srgbClr val="007A77"/>
              </a:solidFill>
            </a:endParaRPr>
          </a:p>
        </p:txBody>
      </p:sp>
      <p:sp>
        <p:nvSpPr>
          <p:cNvPr id="7" name="投影片編號版面配置區 26"/>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C6FCC0C0-6FB1-48DB-819E-9AF55F3DCF73}" type="slidenum">
              <a:rPr lang="en-US">
                <a:solidFill>
                  <a:srgbClr val="007A77"/>
                </a:solidFill>
              </a:rPr>
              <a:pPr>
                <a:defRPr/>
              </a:pPr>
              <a:t>‹#›</a:t>
            </a:fld>
            <a:endParaRPr lang="en-US">
              <a:solidFill>
                <a:srgbClr val="007A77"/>
              </a:solidFill>
            </a:endParaRPr>
          </a:p>
        </p:txBody>
      </p:sp>
    </p:spTree>
    <p:extLst>
      <p:ext uri="{BB962C8B-B14F-4D97-AF65-F5344CB8AC3E}">
        <p14:creationId xmlns:p14="http://schemas.microsoft.com/office/powerpoint/2010/main" val="4090364976"/>
      </p:ext>
    </p:extLst>
  </p:cSld>
  <p:clrMapOvr>
    <a:masterClrMapping/>
  </p:clrMapOvr>
  <p:transition spd="slow"/>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4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44DB1C7-C1E3-4E04-AA13-933816E67F83}"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860AB9C-8EF0-4A11-8F01-A9DE7177AFA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543102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2A39B17-9A37-4126-BED2-81B27A40B4B5}" type="slidenum">
              <a:rPr lang="en-US" altLang="zh-TW"/>
              <a:pPr>
                <a:defRPr/>
              </a:pPr>
              <a:t>‹#›</a:t>
            </a:fld>
            <a:endParaRPr lang="en-US" altLang="zh-TW"/>
          </a:p>
        </p:txBody>
      </p:sp>
    </p:spTree>
    <p:extLst>
      <p:ext uri="{BB962C8B-B14F-4D97-AF65-F5344CB8AC3E}">
        <p14:creationId xmlns:p14="http://schemas.microsoft.com/office/powerpoint/2010/main" val="1849753602"/>
      </p:ext>
    </p:extLst>
  </p:cSld>
  <p:clrMapOvr>
    <a:masterClrMapping/>
  </p:clrMapOvr>
  <p:transition spd="slow"/>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7776864" cy="994122"/>
          </a:xfrm>
        </p:spPr>
        <p:txBody>
          <a:bodyPr/>
          <a:lstStyle/>
          <a:p>
            <a:r>
              <a:rPr lang="zh-TW" altLang="en-US" dirty="0"/>
              <a:t>按一下以編輯母片標題樣式</a:t>
            </a:r>
          </a:p>
        </p:txBody>
      </p:sp>
      <p:sp>
        <p:nvSpPr>
          <p:cNvPr id="7" name="內容版面配置區 6"/>
          <p:cNvSpPr>
            <a:spLocks noGrp="1"/>
          </p:cNvSpPr>
          <p:nvPr>
            <p:ph sz="quarter" idx="13"/>
          </p:nvPr>
        </p:nvSpPr>
        <p:spPr>
          <a:xfrm>
            <a:off x="1116013" y="1412875"/>
            <a:ext cx="7777162" cy="482441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9"/>
          <p:cNvSpPr>
            <a:spLocks noGrp="1"/>
          </p:cNvSpPr>
          <p:nvPr>
            <p:ph type="dt" sz="half" idx="14"/>
          </p:nvPr>
        </p:nvSpPr>
        <p:spPr/>
        <p:txBody>
          <a:bodyPr/>
          <a:lstStyle>
            <a:lvl1pPr eaLnBrk="0" hangingPunct="0">
              <a:defRPr>
                <a:latin typeface="Arial" panose="020B0604020202020204" pitchFamily="34" charset="0"/>
              </a:defRPr>
            </a:lvl1pPr>
          </a:lstStyle>
          <a:p>
            <a:pPr>
              <a:defRPr/>
            </a:pPr>
            <a:fld id="{1D985AEE-8790-4316-8037-082E5D8D5E5D}" type="datetime1">
              <a:rPr lang="zh-TW" altLang="en-US">
                <a:solidFill>
                  <a:srgbClr val="007A77"/>
                </a:solidFill>
              </a:rPr>
              <a:pPr>
                <a:defRPr/>
              </a:pPr>
              <a:t>2023/8/17</a:t>
            </a:fld>
            <a:endParaRPr lang="zh-TW" altLang="en-US" dirty="0">
              <a:solidFill>
                <a:srgbClr val="007A77"/>
              </a:solidFill>
            </a:endParaRPr>
          </a:p>
        </p:txBody>
      </p:sp>
      <p:sp>
        <p:nvSpPr>
          <p:cNvPr id="5" name="頁尾版面配置區 21"/>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
        <p:nvSpPr>
          <p:cNvPr id="6" name="投影片編號版面配置區 17"/>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38B8B087-D159-4ABD-B438-6E5D590F2C26}" type="slidenum">
              <a:rPr lang="zh-TW" altLang="en-US">
                <a:solidFill>
                  <a:srgbClr val="007A77"/>
                </a:solidFill>
              </a:rPr>
              <a:pPr>
                <a:defRPr/>
              </a:pPr>
              <a:t>‹#›</a:t>
            </a:fld>
            <a:endParaRPr lang="zh-TW" altLang="en-US">
              <a:solidFill>
                <a:srgbClr val="007A77"/>
              </a:solidFill>
            </a:endParaRPr>
          </a:p>
        </p:txBody>
      </p:sp>
    </p:spTree>
    <p:extLst>
      <p:ext uri="{BB962C8B-B14F-4D97-AF65-F5344CB8AC3E}">
        <p14:creationId xmlns:p14="http://schemas.microsoft.com/office/powerpoint/2010/main" val="40430004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04BF30C3-B05D-4A64-859E-D3017A30C496}"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14F581D1-393B-4F3E-BFC1-B0BB881AAD75}"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2064674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4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12F9AECB-D6CB-44B0-BD57-B4E1337C0695}"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E5DAC026-39EC-4A9D-A8FE-C8F572B05588}"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6061775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4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CA83FF1-3AAC-417F-A872-C0B2F6F8C654}"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4BC0202-7D2C-4309-8A78-7C9C2D9D29B6}"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7088852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4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D30E1FC-1DE0-4F30-98CA-6D7F90B1736F}"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92DC6D7-7F70-48E7-BED8-62F513AA76AF}"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0030085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4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247CA5CA-ED7E-427A-AECC-31A94E9E4377}"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BA01868-E3C9-4471-A73E-0FC76AEF66A2}"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2752383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4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30EFA0D-5B8E-4DEF-B611-E29E3139E79C}"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6B66B71-D8BB-47C8-ADEF-374EFD51E7CC}"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1229131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4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548CC89-AB6F-4B95-8CC7-3F0AD557285C}"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AB585E5-F52E-4FF2-964D-8884CF934841}"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4726003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4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4619D6A-B34F-4030-ACE9-6E9E4FAD9A16}"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5E2E6CD-39E6-41C5-BFA8-F4AAD77A7AB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6648488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4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0D7CC6B-21F7-424C-BB7D-207DD30397E5}"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83E8062-302E-4D1A-8AF3-C537B8B8CCCA}"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749186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301625"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905000"/>
            <a:ext cx="4194175" cy="20208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4078288"/>
            <a:ext cx="4194175" cy="20208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4CF9C8A6-3DD5-494A-8C79-1EDDF27EE761}" type="slidenum">
              <a:rPr lang="en-US" altLang="zh-TW"/>
              <a:pPr>
                <a:defRPr/>
              </a:pPr>
              <a:t>‹#›</a:t>
            </a:fld>
            <a:endParaRPr lang="en-US" altLang="zh-TW"/>
          </a:p>
        </p:txBody>
      </p:sp>
    </p:spTree>
    <p:extLst>
      <p:ext uri="{BB962C8B-B14F-4D97-AF65-F5344CB8AC3E}">
        <p14:creationId xmlns:p14="http://schemas.microsoft.com/office/powerpoint/2010/main" val="1996854844"/>
      </p:ext>
    </p:extLst>
  </p:cSld>
  <p:clrMapOvr>
    <a:masterClrMapping/>
  </p:clrMapOvr>
  <p:transition spd="slow"/>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5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04E88FCC-D0E8-485F-B9E7-2634826EB6AF}"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DF7C86DE-5A85-466B-9E9D-A24FC6997387}"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9246002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5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17BF219-B854-43F3-9775-81807F2233D5}"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DE98014F-7A0B-4324-9E5D-0F6CDAF4AC49}"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40249240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5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E2FADA4C-5A8A-4053-BA87-E449F21A405E}"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8234B0A-8DA3-4268-AC4D-FAE4D853DFD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2978554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5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A5B6652-82C9-4D66-A9CA-55E3942BA326}"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7C99455-94BF-4238-8E26-A03AA9089CDE}"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2737827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45028D8-9344-4E69-82C9-C80B868409EF}"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7CF4943C-B937-4B17-BF41-524509F618E4}"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3925504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5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1B790B7-9731-4A37-A92E-6ED250C83C11}"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6028CAC8-3441-4EEE-AF0E-D15B2C799A09}"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607375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5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F5A8013-D566-4494-B4EA-02216F587B7B}"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92421A4-588F-43A4-A86F-D737E60147B1}"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7797078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5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58FB3B1-C91C-4CB1-8472-6AE8E6B1FB13}"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DB099F1-66D5-4E85-B1B6-2A2602E28E80}"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3393708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5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1D05CE0-A8D4-4DD3-A8CE-72730864D044}"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C8D4A5A-8190-46F6-91C5-7C8362A84A71}"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6736543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5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7AC1F27A-F8ED-4A33-8340-FE383B086341}"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DA46F980-4FCF-44EE-9463-FF188E1B24B5}"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46507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E2665C9-C1A7-44EA-8E4D-C3A5DF5E08B4}" type="slidenum">
              <a:rPr lang="en-US" altLang="zh-TW"/>
              <a:pPr>
                <a:defRPr/>
              </a:pPr>
              <a:t>‹#›</a:t>
            </a:fld>
            <a:endParaRPr lang="en-US" altLang="zh-TW"/>
          </a:p>
        </p:txBody>
      </p:sp>
    </p:spTree>
    <p:extLst>
      <p:ext uri="{BB962C8B-B14F-4D97-AF65-F5344CB8AC3E}">
        <p14:creationId xmlns:p14="http://schemas.microsoft.com/office/powerpoint/2010/main" val="12207296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9" name="標題 8"/>
          <p:cNvSpPr>
            <a:spLocks noGrp="1"/>
          </p:cNvSpPr>
          <p:nvPr>
            <p:ph type="title"/>
          </p:nvPr>
        </p:nvSpPr>
        <p:spPr>
          <a:xfrm>
            <a:off x="971601" y="2492896"/>
            <a:ext cx="7334200" cy="936104"/>
          </a:xfrm>
        </p:spPr>
        <p:txBody>
          <a:bodyPr/>
          <a:lstStyle>
            <a:lvl1pPr>
              <a:buNone/>
              <a:defRPr/>
            </a:lvl1pPr>
          </a:lstStyle>
          <a:p>
            <a:r>
              <a:rPr lang="zh-TW" altLang="en-US" dirty="0"/>
              <a:t>按一下以編輯母片標題樣式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vl1pPr>
          </a:lstStyle>
          <a:p>
            <a:pPr>
              <a:defRPr/>
            </a:pPr>
            <a:fld id="{C71072DB-BFF8-46AC-9C09-2740E632B6CE}" type="slidenum">
              <a:rPr lang="en-US" altLang="zh-TW"/>
              <a:pPr>
                <a:defRPr/>
              </a:pPr>
              <a:t>‹#›</a:t>
            </a:fld>
            <a:endParaRPr lang="en-US" altLang="zh-TW"/>
          </a:p>
        </p:txBody>
      </p:sp>
    </p:spTree>
    <p:extLst>
      <p:ext uri="{BB962C8B-B14F-4D97-AF65-F5344CB8AC3E}">
        <p14:creationId xmlns:p14="http://schemas.microsoft.com/office/powerpoint/2010/main" val="77923673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6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16415A7-817C-4F7F-9583-00E7D4DB29BB}"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9624C18-D7CE-4724-BA82-E43096CF9F4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6210564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6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2B84FC9A-8276-4A71-8CDB-72F5A2E8A03E}"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5905496-6336-4BD2-9543-42341449556B}"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4437385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6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F9EDC9B-6B72-4C57-84BD-4CAD6208CA9E}"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DE5A24D-6CAF-4CE6-B529-3AFE9A08F5E8}"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2564424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6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7CE57BFE-E088-445F-9A3A-F625C1ABCB1E}"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6A3C69F-943E-4DBA-BB70-8871B7722897}"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3057713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6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37764F6-5A43-4892-AA35-889EC443E054}"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FBFCBA3C-D1B8-4608-B238-27F52F44DFF2}"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8266429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6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5225576-0215-455D-9582-F24DAF111E17}"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0F38B1C-F72C-4515-A4FA-128C8455F5A3}"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3786508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6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9695F90-9449-4735-97CA-1E40910A057D}"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379CAFE-3D4C-40B4-9F6B-1A5018FEC567}"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0924145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6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92BB4F4-A3CE-477F-9184-E48C9393288D}"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233E8DA-D7B2-4A0F-8C47-193C5F4D8F26}"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40383124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6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4B16305-36F4-40DA-AD17-26494C84DE88}"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DA598F8-3541-4660-98A8-418358F7A935}"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3712012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6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912FBA4-E88B-4317-88AC-C8AB879E72ED}"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71DC0DC5-FBE1-4653-AC59-E403B2C1F60F}"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2328463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9" name="標題 8"/>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日期版面配置區 1"/>
          <p:cNvSpPr>
            <a:spLocks noGrp="1"/>
          </p:cNvSpPr>
          <p:nvPr>
            <p:ph type="dt" sz="half" idx="10"/>
          </p:nvPr>
        </p:nvSpPr>
        <p:spPr>
          <a:xfrm>
            <a:off x="457200" y="6245225"/>
            <a:ext cx="2133600" cy="476250"/>
          </a:xfrm>
        </p:spPr>
        <p:txBody>
          <a:bodyPr/>
          <a:lstStyle>
            <a:lvl1pPr>
              <a:defRPr sz="1800">
                <a:latin typeface="Arial" panose="020B0604020202020204" pitchFamily="34" charset="0"/>
                <a:ea typeface="新細明體" panose="02020500000000000000" pitchFamily="18" charset="-120"/>
                <a:cs typeface="+mn-cs"/>
              </a:defRPr>
            </a:lvl1pPr>
          </a:lstStyle>
          <a:p>
            <a:pPr>
              <a:defRPr/>
            </a:pPr>
            <a:endParaRPr lang="en-US" altLang="zh-TW"/>
          </a:p>
        </p:txBody>
      </p:sp>
      <p:sp>
        <p:nvSpPr>
          <p:cNvPr id="4" name="頁尾版面配置區 2"/>
          <p:cNvSpPr>
            <a:spLocks noGrp="1"/>
          </p:cNvSpPr>
          <p:nvPr>
            <p:ph type="ftr" sz="quarter" idx="11"/>
          </p:nvPr>
        </p:nvSpPr>
        <p:spPr/>
        <p:txBody>
          <a:bodyPr/>
          <a:lstStyle>
            <a:lvl1pPr>
              <a:defRPr sz="1800">
                <a:latin typeface="Arial" panose="020B0604020202020204" pitchFamily="34" charset="0"/>
                <a:ea typeface="新細明體" panose="02020500000000000000" pitchFamily="18" charset="-120"/>
                <a:cs typeface="+mn-cs"/>
              </a:defRPr>
            </a:lvl1pPr>
          </a:lstStyle>
          <a:p>
            <a:pPr>
              <a:defRPr/>
            </a:pPr>
            <a:endParaRPr lang="en-US" altLang="zh-TW"/>
          </a:p>
        </p:txBody>
      </p:sp>
      <p:sp>
        <p:nvSpPr>
          <p:cNvPr id="5" name="投影片編號版面配置區 3"/>
          <p:cNvSpPr>
            <a:spLocks noGrp="1"/>
          </p:cNvSpPr>
          <p:nvPr>
            <p:ph type="sldNum" sz="quarter" idx="12"/>
          </p:nvPr>
        </p:nvSpPr>
        <p:spPr>
          <a:xfrm>
            <a:off x="6553200" y="6245225"/>
            <a:ext cx="2133600" cy="476250"/>
          </a:xfrm>
        </p:spPr>
        <p:txBody>
          <a:bodyPr/>
          <a:lstStyle>
            <a:lvl1pPr>
              <a:defRPr sz="1800"/>
            </a:lvl1pPr>
          </a:lstStyle>
          <a:p>
            <a:pPr>
              <a:defRPr/>
            </a:pPr>
            <a:fld id="{DD0E2C67-C89B-41EE-ABCF-D5DFFBD43401}" type="slidenum">
              <a:rPr lang="en-US" altLang="zh-TW"/>
              <a:pPr>
                <a:defRPr/>
              </a:pPr>
              <a:t>‹#›</a:t>
            </a:fld>
            <a:endParaRPr lang="en-US" altLang="zh-TW"/>
          </a:p>
        </p:txBody>
      </p:sp>
    </p:spTree>
    <p:extLst>
      <p:ext uri="{BB962C8B-B14F-4D97-AF65-F5344CB8AC3E}">
        <p14:creationId xmlns:p14="http://schemas.microsoft.com/office/powerpoint/2010/main" val="4987522"/>
      </p:ext>
    </p:extLst>
  </p:cSld>
  <p:clrMapOvr>
    <a:masterClrMapping/>
  </p:clrMapOvr>
  <p:transition spd="slow"/>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7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8D302CC-D5A2-41D1-81AE-1AFDBC45FD45}"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B4F72741-0AF5-4F8A-BC59-03D56273581E}"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39875333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18A3B14-E0DA-445A-839B-079BE255F1A9}"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16F7F4D-3D4E-4A37-B19C-17F86BC13389}"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14147330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7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90137D4-DBF3-4A42-9EEC-A3A47F76FBD1}"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8A894503-DF79-478B-B536-C81AAE91E904}"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42646405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29DA605-3CCE-426E-8DE4-4D6036320B7A}" type="datetime1">
              <a:rPr lang="zh-TW" altLang="en-US">
                <a:solidFill>
                  <a:srgbClr val="007A77"/>
                </a:solidFill>
              </a:rPr>
              <a:pPr>
                <a:defRPr/>
              </a:pPr>
              <a:t>2023/8/17</a:t>
            </a:fld>
            <a:endParaRPr lang="zh-TW" altLang="en-US" dirty="0">
              <a:solidFill>
                <a:srgbClr val="007A77"/>
              </a:solidFill>
            </a:endParaRPr>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921B9E6-8B68-43CA-B4EF-A8EE90ACED66}" type="slidenum">
              <a:rPr lang="zh-TW" altLang="en-US">
                <a:solidFill>
                  <a:srgbClr val="007A77"/>
                </a:solidFill>
              </a:rPr>
              <a:pPr>
                <a:defRPr/>
              </a:pPr>
              <a:t>‹#›</a:t>
            </a:fld>
            <a:endParaRPr lang="zh-TW" altLang="en-US">
              <a:solidFill>
                <a:srgbClr val="007A77"/>
              </a:solidFill>
            </a:endParaRPr>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solidFill>
                <a:srgbClr val="007A77"/>
              </a:solidFill>
            </a:endParaRPr>
          </a:p>
        </p:txBody>
      </p:sp>
    </p:spTree>
    <p:extLst>
      <p:ext uri="{BB962C8B-B14F-4D97-AF65-F5344CB8AC3E}">
        <p14:creationId xmlns:p14="http://schemas.microsoft.com/office/powerpoint/2010/main" val="83379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52578" name="Rectangle 2"/>
          <p:cNvSpPr>
            <a:spLocks noGrp="1" noRot="1" noChangeArrowheads="1"/>
          </p:cNvSpPr>
          <p:nvPr>
            <p:ph type="ctrTitle"/>
          </p:nvPr>
        </p:nvSpPr>
        <p:spPr>
          <a:xfrm>
            <a:off x="685800" y="1988840"/>
            <a:ext cx="7772400" cy="1143000"/>
          </a:xfrm>
        </p:spPr>
        <p:txBody>
          <a:bodyPr/>
          <a:lstStyle>
            <a:lvl1pPr>
              <a:defRPr/>
            </a:lvl1pPr>
          </a:lstStyle>
          <a:p>
            <a:r>
              <a:rPr lang="zh-TW" altLang="en-US" dirty="0"/>
              <a:t>按一下以編輯母片標題樣式</a:t>
            </a:r>
          </a:p>
        </p:txBody>
      </p:sp>
      <p:sp>
        <p:nvSpPr>
          <p:cNvPr id="152579" name="Rectangle 3"/>
          <p:cNvSpPr>
            <a:spLocks noGrp="1" noRot="1" noChangeArrowheads="1"/>
          </p:cNvSpPr>
          <p:nvPr>
            <p:ph type="subTitle" idx="1"/>
          </p:nvPr>
        </p:nvSpPr>
        <p:spPr>
          <a:xfrm>
            <a:off x="1371600" y="3573016"/>
            <a:ext cx="6400800" cy="1752600"/>
          </a:xfrm>
        </p:spPr>
        <p:txBody>
          <a:bodyPr/>
          <a:lstStyle>
            <a:lvl1pPr marL="0" indent="0" algn="ctr">
              <a:buFont typeface="Wingdings" pitchFamily="2" charset="2"/>
              <a:buNone/>
              <a:defRPr sz="3200"/>
            </a:lvl1pPr>
          </a:lstStyle>
          <a:p>
            <a:r>
              <a:rPr lang="zh-TW" altLang="en-US" dirty="0"/>
              <a:t>按一下以編輯母片副標題樣式</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E32A380-2DC7-4054-8183-89E622D0335B}" type="slidenum">
              <a:rPr lang="en-US" altLang="zh-TW"/>
              <a:pPr>
                <a:defRPr/>
              </a:pPr>
              <a:t>‹#›</a:t>
            </a:fld>
            <a:endParaRPr lang="en-US" altLang="zh-TW"/>
          </a:p>
        </p:txBody>
      </p:sp>
    </p:spTree>
    <p:extLst>
      <p:ext uri="{BB962C8B-B14F-4D97-AF65-F5344CB8AC3E}">
        <p14:creationId xmlns:p14="http://schemas.microsoft.com/office/powerpoint/2010/main" val="2444117314"/>
      </p:ext>
    </p:extLst>
  </p:cSld>
  <p:clrMapOvr>
    <a:masterClrMapping/>
  </p:clrMapOvr>
  <p:transition spd="slow"/>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241467" y="260648"/>
            <a:ext cx="8640959" cy="1008112"/>
          </a:xfrm>
        </p:spPr>
        <p:txBody>
          <a:bodyPr/>
          <a:lstStyle>
            <a:lvl1pPr>
              <a:defRPr sz="3200"/>
            </a:lvl1pPr>
          </a:lstStyle>
          <a:p>
            <a:endParaRPr lang="zh-TW" alt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eaLnBrk="0" hangingPunct="0">
              <a:defRPr/>
            </a:lvl1pPr>
          </a:lstStyle>
          <a:p>
            <a:pPr>
              <a:defRPr/>
            </a:pPr>
            <a:fld id="{E68DF215-AAC1-4805-8834-4965321C33BC}" type="slidenum">
              <a:rPr lang="en-US" altLang="zh-TW"/>
              <a:pPr>
                <a:defRPr/>
              </a:pPr>
              <a:t>‹#›</a:t>
            </a:fld>
            <a:endParaRPr lang="en-US" altLang="zh-TW"/>
          </a:p>
        </p:txBody>
      </p:sp>
    </p:spTree>
    <p:extLst>
      <p:ext uri="{BB962C8B-B14F-4D97-AF65-F5344CB8AC3E}">
        <p14:creationId xmlns:p14="http://schemas.microsoft.com/office/powerpoint/2010/main" val="390193658"/>
      </p:ext>
    </p:extLst>
  </p:cSld>
  <p:clrMapOvr>
    <a:masterClrMapping/>
  </p:clrMapOvr>
  <p:transition spd="slow"/>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264912" y="284094"/>
            <a:ext cx="8627567" cy="947192"/>
          </a:xfrm>
        </p:spPr>
        <p:txBody>
          <a:bodyPr/>
          <a:lstStyle>
            <a:lvl1pPr>
              <a:defRPr sz="3600"/>
            </a:lvl1pPr>
          </a:lstStyle>
          <a:p>
            <a:r>
              <a:rPr lang="zh-TW" altLang="en-US" dirty="0"/>
              <a:t>按一下以編輯母片標題樣式</a:t>
            </a:r>
          </a:p>
        </p:txBody>
      </p:sp>
      <p:sp>
        <p:nvSpPr>
          <p:cNvPr id="3" name="內容版面配置區 2"/>
          <p:cNvSpPr>
            <a:spLocks noGrp="1"/>
          </p:cNvSpPr>
          <p:nvPr>
            <p:ph idx="1"/>
          </p:nvPr>
        </p:nvSpPr>
        <p:spPr>
          <a:xfrm>
            <a:off x="251520" y="1268760"/>
            <a:ext cx="8640959" cy="4896544"/>
          </a:xfrm>
        </p:spPr>
        <p:txBody>
          <a:bodyPr/>
          <a:lstStyle>
            <a:lvl1pPr>
              <a:defRPr sz="2800"/>
            </a:lvl1pPr>
            <a:lvl2pPr>
              <a:defRPr sz="2800"/>
            </a:lvl2pPr>
            <a:lvl3pPr>
              <a:defRPr sz="2800"/>
            </a:lvl3pPr>
            <a:lvl4pPr>
              <a:defRPr sz="2800"/>
            </a:lvl4pPr>
            <a:lvl5pPr>
              <a:defRPr sz="28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1AF44A7-ED69-43AA-BA14-4C41A9DDB76B}" type="slidenum">
              <a:rPr lang="en-US" altLang="zh-TW"/>
              <a:pPr>
                <a:defRPr/>
              </a:pPr>
              <a:t>‹#›</a:t>
            </a:fld>
            <a:endParaRPr lang="en-US" altLang="zh-TW"/>
          </a:p>
        </p:txBody>
      </p:sp>
    </p:spTree>
    <p:extLst>
      <p:ext uri="{BB962C8B-B14F-4D97-AF65-F5344CB8AC3E}">
        <p14:creationId xmlns:p14="http://schemas.microsoft.com/office/powerpoint/2010/main" val="4018924479"/>
      </p:ext>
    </p:extLst>
  </p:cSld>
  <p:clrMapOvr>
    <a:masterClrMapping/>
  </p:clrMapOvr>
  <p:transition spd="slow"/>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20D9630-BC1F-4331-9A73-141F27699D86}" type="slidenum">
              <a:rPr lang="en-US" altLang="zh-TW"/>
              <a:pPr>
                <a:defRPr/>
              </a:pPr>
              <a:t>‹#›</a:t>
            </a:fld>
            <a:endParaRPr lang="en-US" altLang="zh-TW"/>
          </a:p>
        </p:txBody>
      </p:sp>
    </p:spTree>
    <p:extLst>
      <p:ext uri="{BB962C8B-B14F-4D97-AF65-F5344CB8AC3E}">
        <p14:creationId xmlns:p14="http://schemas.microsoft.com/office/powerpoint/2010/main" val="2327916078"/>
      </p:ext>
    </p:extLst>
  </p:cSld>
  <p:clrMapOvr>
    <a:masterClrMapping/>
  </p:clrMapOvr>
  <p:transition spd="slow"/>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01625"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F9FABC9-8376-4EEB-B90C-9E3B1ADEE292}" type="slidenum">
              <a:rPr lang="en-US" altLang="zh-TW"/>
              <a:pPr>
                <a:defRPr/>
              </a:pPr>
              <a:t>‹#›</a:t>
            </a:fld>
            <a:endParaRPr lang="en-US" altLang="zh-TW"/>
          </a:p>
        </p:txBody>
      </p:sp>
    </p:spTree>
    <p:extLst>
      <p:ext uri="{BB962C8B-B14F-4D97-AF65-F5344CB8AC3E}">
        <p14:creationId xmlns:p14="http://schemas.microsoft.com/office/powerpoint/2010/main" val="525936553"/>
      </p:ext>
    </p:extLst>
  </p:cSld>
  <p:clrMapOvr>
    <a:masterClrMapping/>
  </p:clrMapOvr>
  <p:transition spd="slow"/>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eaLnBrk="0" hangingPunct="0">
              <a:defRPr/>
            </a:lvl1pPr>
          </a:lstStyle>
          <a:p>
            <a:pPr>
              <a:defRPr/>
            </a:pPr>
            <a:fld id="{0BF8CBD5-BD75-40AB-B2B2-32CE164F2686}" type="slidenum">
              <a:rPr lang="en-US" altLang="zh-TW"/>
              <a:pPr>
                <a:defRPr/>
              </a:pPr>
              <a:t>‹#›</a:t>
            </a:fld>
            <a:endParaRPr lang="en-US" altLang="zh-TW"/>
          </a:p>
        </p:txBody>
      </p:sp>
    </p:spTree>
    <p:extLst>
      <p:ext uri="{BB962C8B-B14F-4D97-AF65-F5344CB8AC3E}">
        <p14:creationId xmlns:p14="http://schemas.microsoft.com/office/powerpoint/2010/main" val="373999848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9" name="標題 8"/>
          <p:cNvSpPr>
            <a:spLocks noGrp="1"/>
          </p:cNvSpPr>
          <p:nvPr>
            <p:ph type="title"/>
          </p:nvPr>
        </p:nvSpPr>
        <p:spPr>
          <a:xfrm>
            <a:off x="971601" y="2492896"/>
            <a:ext cx="7334200" cy="936104"/>
          </a:xfrm>
        </p:spPr>
        <p:txBody>
          <a:bodyPr/>
          <a:lstStyle>
            <a:lvl1pPr>
              <a:buNone/>
              <a:defRPr/>
            </a:lvl1pPr>
          </a:lstStyle>
          <a:p>
            <a:r>
              <a:rPr lang="zh-TW" altLang="en-US" dirty="0"/>
              <a:t>按一下以編輯母片標題樣式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vl1pPr>
          </a:lstStyle>
          <a:p>
            <a:pPr>
              <a:defRPr/>
            </a:pPr>
            <a:fld id="{2D562142-E381-49FD-9B6E-EA95369192E5}" type="slidenum">
              <a:rPr lang="en-US" altLang="zh-TW"/>
              <a:pPr>
                <a:defRPr/>
              </a:pPr>
              <a:t>‹#›</a:t>
            </a:fld>
            <a:endParaRPr lang="en-US" altLang="zh-TW"/>
          </a:p>
        </p:txBody>
      </p:sp>
    </p:spTree>
    <p:extLst>
      <p:ext uri="{BB962C8B-B14F-4D97-AF65-F5344CB8AC3E}">
        <p14:creationId xmlns:p14="http://schemas.microsoft.com/office/powerpoint/2010/main" val="399305436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0B67C61-220A-43C4-92A0-280BA1CE3A67}" type="slidenum">
              <a:rPr lang="en-US" altLang="zh-TW"/>
              <a:pPr>
                <a:defRPr/>
              </a:pPr>
              <a:t>‹#›</a:t>
            </a:fld>
            <a:endParaRPr lang="en-US" altLang="zh-TW"/>
          </a:p>
        </p:txBody>
      </p:sp>
    </p:spTree>
    <p:extLst>
      <p:ext uri="{BB962C8B-B14F-4D97-AF65-F5344CB8AC3E}">
        <p14:creationId xmlns:p14="http://schemas.microsoft.com/office/powerpoint/2010/main" val="2413332596"/>
      </p:ext>
    </p:extLst>
  </p:cSld>
  <p:clrMapOvr>
    <a:masterClrMapping/>
  </p:clrMapOvr>
  <p:transition spd="slow"/>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E54FF8C-EB1A-4F96-B90A-5FA1F31546E1}" type="slidenum">
              <a:rPr lang="en-US" altLang="zh-TW"/>
              <a:pPr>
                <a:defRPr/>
              </a:pPr>
              <a:t>‹#›</a:t>
            </a:fld>
            <a:endParaRPr lang="en-US" altLang="zh-TW"/>
          </a:p>
        </p:txBody>
      </p:sp>
    </p:spTree>
    <p:extLst>
      <p:ext uri="{BB962C8B-B14F-4D97-AF65-F5344CB8AC3E}">
        <p14:creationId xmlns:p14="http://schemas.microsoft.com/office/powerpoint/2010/main" val="1592024306"/>
      </p:ext>
    </p:extLst>
  </p:cSld>
  <p:clrMapOvr>
    <a:masterClrMapping/>
  </p:clrMapOvr>
  <p:transition spd="slow"/>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BE24B9E-28E7-4A79-A89A-172DE9F5A41C}" type="slidenum">
              <a:rPr lang="en-US" altLang="zh-TW"/>
              <a:pPr>
                <a:defRPr/>
              </a:pPr>
              <a:t>‹#›</a:t>
            </a:fld>
            <a:endParaRPr lang="en-US" altLang="zh-TW"/>
          </a:p>
        </p:txBody>
      </p:sp>
    </p:spTree>
    <p:extLst>
      <p:ext uri="{BB962C8B-B14F-4D97-AF65-F5344CB8AC3E}">
        <p14:creationId xmlns:p14="http://schemas.microsoft.com/office/powerpoint/2010/main" val="252511693"/>
      </p:ext>
    </p:extLst>
  </p:cSld>
  <p:clrMapOvr>
    <a:masterClrMapping/>
  </p:clrMapOvr>
  <p:transition spd="slow"/>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DF9C197-2C8E-4147-9C46-FF340C4656B9}" type="slidenum">
              <a:rPr lang="en-US" altLang="zh-TW"/>
              <a:pPr>
                <a:defRPr/>
              </a:pPr>
              <a:t>‹#›</a:t>
            </a:fld>
            <a:endParaRPr lang="en-US" altLang="zh-TW"/>
          </a:p>
        </p:txBody>
      </p:sp>
    </p:spTree>
    <p:extLst>
      <p:ext uri="{BB962C8B-B14F-4D97-AF65-F5344CB8AC3E}">
        <p14:creationId xmlns:p14="http://schemas.microsoft.com/office/powerpoint/2010/main" val="3206046945"/>
      </p:ext>
    </p:extLst>
  </p:cSld>
  <p:clrMapOvr>
    <a:masterClrMapping/>
  </p:clrMapOvr>
  <p:transition spd="slow"/>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A9851AB-7AE0-41E5-B2C0-AF53D2AB5FE5}" type="slidenum">
              <a:rPr lang="en-US" altLang="zh-TW"/>
              <a:pPr>
                <a:defRPr/>
              </a:pPr>
              <a:t>‹#›</a:t>
            </a:fld>
            <a:endParaRPr lang="en-US" altLang="zh-TW"/>
          </a:p>
        </p:txBody>
      </p:sp>
    </p:spTree>
    <p:extLst>
      <p:ext uri="{BB962C8B-B14F-4D97-AF65-F5344CB8AC3E}">
        <p14:creationId xmlns:p14="http://schemas.microsoft.com/office/powerpoint/2010/main" val="4279688692"/>
      </p:ext>
    </p:extLst>
  </p:cSld>
  <p:clrMapOvr>
    <a:masterClrMapping/>
  </p:clrMapOvr>
  <p:transition spd="slow"/>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07188" y="609600"/>
            <a:ext cx="2135187" cy="54895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01625" y="609600"/>
            <a:ext cx="6253163" cy="54895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7E96EFC-BF1A-47AA-B59D-05CE3903821E}" type="slidenum">
              <a:rPr lang="en-US" altLang="zh-TW"/>
              <a:pPr>
                <a:defRPr/>
              </a:pPr>
              <a:t>‹#›</a:t>
            </a:fld>
            <a:endParaRPr lang="en-US" altLang="zh-TW"/>
          </a:p>
        </p:txBody>
      </p:sp>
    </p:spTree>
    <p:extLst>
      <p:ext uri="{BB962C8B-B14F-4D97-AF65-F5344CB8AC3E}">
        <p14:creationId xmlns:p14="http://schemas.microsoft.com/office/powerpoint/2010/main" val="2952187645"/>
      </p:ext>
    </p:extLst>
  </p:cSld>
  <p:clrMapOvr>
    <a:masterClrMapping/>
  </p:clrMapOvr>
  <p:transition spd="slow"/>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x" preserve="1">
  <p:cSld name="標題，物件及文字">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301625"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648200"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1E9BC93-E08E-4C96-871E-C67A0A03199D}" type="slidenum">
              <a:rPr lang="en-US" altLang="zh-TW"/>
              <a:pPr>
                <a:defRPr/>
              </a:pPr>
              <a:t>‹#›</a:t>
            </a:fld>
            <a:endParaRPr lang="en-US" altLang="zh-TW"/>
          </a:p>
        </p:txBody>
      </p:sp>
    </p:spTree>
    <p:extLst>
      <p:ext uri="{BB962C8B-B14F-4D97-AF65-F5344CB8AC3E}">
        <p14:creationId xmlns:p14="http://schemas.microsoft.com/office/powerpoint/2010/main" val="2162184887"/>
      </p:ext>
    </p:extLst>
  </p:cSld>
  <p:clrMapOvr>
    <a:masterClrMapping/>
  </p:clrMapOvr>
  <p:transition spd="slow"/>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01625"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05000"/>
            <a:ext cx="4194175"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19491E2-4669-4DDA-8FDA-A852E0643374}" type="slidenum">
              <a:rPr lang="en-US" altLang="zh-TW"/>
              <a:pPr>
                <a:defRPr/>
              </a:pPr>
              <a:t>‹#›</a:t>
            </a:fld>
            <a:endParaRPr lang="en-US" altLang="zh-TW"/>
          </a:p>
        </p:txBody>
      </p:sp>
    </p:spTree>
    <p:extLst>
      <p:ext uri="{BB962C8B-B14F-4D97-AF65-F5344CB8AC3E}">
        <p14:creationId xmlns:p14="http://schemas.microsoft.com/office/powerpoint/2010/main" val="201342806"/>
      </p:ext>
    </p:extLst>
  </p:cSld>
  <p:clrMapOvr>
    <a:masterClrMapping/>
  </p:clrMapOvr>
  <p:transition spd="slow"/>
</p:sldLayout>
</file>

<file path=ppt/slideLayouts/slideLayout228.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01625" y="609600"/>
            <a:ext cx="8540750" cy="5489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3894B9B-36E1-407B-A190-CCA18C242EE6}" type="slidenum">
              <a:rPr lang="en-US" altLang="zh-TW"/>
              <a:pPr>
                <a:defRPr/>
              </a:pPr>
              <a:t>‹#›</a:t>
            </a:fld>
            <a:endParaRPr lang="en-US" altLang="zh-TW"/>
          </a:p>
        </p:txBody>
      </p:sp>
    </p:spTree>
    <p:extLst>
      <p:ext uri="{BB962C8B-B14F-4D97-AF65-F5344CB8AC3E}">
        <p14:creationId xmlns:p14="http://schemas.microsoft.com/office/powerpoint/2010/main" val="2801483917"/>
      </p:ext>
    </p:extLst>
  </p:cSld>
  <p:clrMapOvr>
    <a:masterClrMapping/>
  </p:clrMapOvr>
  <p:transition spd="slow"/>
</p:sldLayout>
</file>

<file path=ppt/slideLayouts/slideLayout229.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251520" y="330986"/>
            <a:ext cx="8640960" cy="922114"/>
          </a:xfrm>
        </p:spPr>
        <p:txBody>
          <a:bodyPr/>
          <a:lstStyle>
            <a:lvl1pPr>
              <a:defRPr sz="3200"/>
            </a:lvl1pPr>
          </a:lstStyle>
          <a:p>
            <a:r>
              <a:rPr lang="zh-TW" altLang="en-US" dirty="0"/>
              <a:t>按一下以編輯母片標題樣式</a:t>
            </a:r>
          </a:p>
        </p:txBody>
      </p:sp>
      <p:sp>
        <p:nvSpPr>
          <p:cNvPr id="3" name="表格版面配置區 2"/>
          <p:cNvSpPr>
            <a:spLocks noGrp="1"/>
          </p:cNvSpPr>
          <p:nvPr>
            <p:ph type="tbl" idx="1"/>
          </p:nvPr>
        </p:nvSpPr>
        <p:spPr>
          <a:xfrm>
            <a:off x="251520" y="1340768"/>
            <a:ext cx="8640960" cy="4785395"/>
          </a:xfrm>
        </p:spPr>
        <p:txBody>
          <a:bodyPr/>
          <a:lstStyle/>
          <a:p>
            <a:pPr lvl="0"/>
            <a:endParaRPr lang="zh-TW" altLang="en-US" noProof="0" dirty="0"/>
          </a:p>
        </p:txBody>
      </p:sp>
      <p:sp>
        <p:nvSpPr>
          <p:cNvPr id="4" name="日期版面配置區 3"/>
          <p:cNvSpPr>
            <a:spLocks noGrp="1"/>
          </p:cNvSpPr>
          <p:nvPr>
            <p:ph type="dt" sz="half" idx="10"/>
          </p:nvPr>
        </p:nvSpPr>
        <p:spPr>
          <a:xfrm>
            <a:off x="457200" y="6251575"/>
            <a:ext cx="2133600" cy="476250"/>
          </a:xfrm>
        </p:spPr>
        <p:txBody>
          <a:bodyPr/>
          <a:lstStyle>
            <a:lvl1pPr eaLnBrk="0" hangingPunct="0">
              <a:defRPr/>
            </a:lvl1pPr>
          </a:lstStyle>
          <a:p>
            <a:pPr>
              <a:defRPr/>
            </a:pPr>
            <a:endParaRPr lang="en-US" altLang="zh-TW"/>
          </a:p>
        </p:txBody>
      </p:sp>
      <p:sp>
        <p:nvSpPr>
          <p:cNvPr id="5" name="投影片編號版面配置區 4"/>
          <p:cNvSpPr>
            <a:spLocks noGrp="1"/>
          </p:cNvSpPr>
          <p:nvPr>
            <p:ph type="sldNum" sz="quarter" idx="11"/>
          </p:nvPr>
        </p:nvSpPr>
        <p:spPr>
          <a:xfrm>
            <a:off x="6553200" y="6248400"/>
            <a:ext cx="2133600" cy="476250"/>
          </a:xfrm>
        </p:spPr>
        <p:txBody>
          <a:bodyPr/>
          <a:lstStyle>
            <a:lvl1pPr eaLnBrk="0" hangingPunct="0">
              <a:defRPr/>
            </a:lvl1pPr>
          </a:lstStyle>
          <a:p>
            <a:pPr>
              <a:defRPr/>
            </a:pPr>
            <a:fld id="{A285BF5D-484F-451B-8D3D-72BAB23E078B}" type="slidenum">
              <a:rPr lang="en-US" altLang="zh-TW"/>
              <a:pPr>
                <a:defRPr/>
              </a:pPr>
              <a:t>‹#›</a:t>
            </a:fld>
            <a:endParaRPr lang="en-US" altLang="zh-TW"/>
          </a:p>
        </p:txBody>
      </p:sp>
      <p:sp>
        <p:nvSpPr>
          <p:cNvPr id="6" name="頁尾版面配置區 5"/>
          <p:cNvSpPr>
            <a:spLocks noGrp="1"/>
          </p:cNvSpPr>
          <p:nvPr>
            <p:ph type="ftr" sz="quarter" idx="12"/>
          </p:nvPr>
        </p:nvSpPr>
        <p:spPr>
          <a:xfrm>
            <a:off x="3124200" y="6248400"/>
            <a:ext cx="2895600" cy="476250"/>
          </a:xfrm>
        </p:spPr>
        <p:txBody>
          <a:bodyPr/>
          <a:lstStyle>
            <a:lvl1pPr eaLnBrk="0" hangingPunct="0">
              <a:defRPr/>
            </a:lvl1pPr>
          </a:lstStyle>
          <a:p>
            <a:pPr>
              <a:defRPr/>
            </a:pPr>
            <a:endParaRPr lang="en-US" altLang="zh-TW"/>
          </a:p>
        </p:txBody>
      </p:sp>
    </p:spTree>
    <p:extLst>
      <p:ext uri="{BB962C8B-B14F-4D97-AF65-F5344CB8AC3E}">
        <p14:creationId xmlns:p14="http://schemas.microsoft.com/office/powerpoint/2010/main" val="990349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457200" y="1340768"/>
            <a:ext cx="8229600" cy="3744416"/>
          </a:xfrm>
        </p:spPr>
        <p:txBody>
          <a:bodyPr/>
          <a:lstStyle>
            <a:lvl1pPr>
              <a:defRPr sz="4400">
                <a:solidFill>
                  <a:schemeClr val="accent4">
                    <a:lumMod val="75000"/>
                  </a:schemeClr>
                </a:solidFill>
              </a:defRPr>
            </a:lvl1pPr>
          </a:lstStyle>
          <a:p>
            <a:r>
              <a:rPr lang="zh-TW" altLang="en-US" dirty="0"/>
              <a:t>按一下以編輯母片標題樣式</a:t>
            </a:r>
          </a:p>
        </p:txBody>
      </p:sp>
      <p:sp>
        <p:nvSpPr>
          <p:cNvPr id="3" name="日期版面配置區 2"/>
          <p:cNvSpPr>
            <a:spLocks noGrp="1"/>
          </p:cNvSpPr>
          <p:nvPr>
            <p:ph type="dt" sz="half" idx="10"/>
          </p:nvPr>
        </p:nvSpPr>
        <p:spPr/>
        <p:txBody>
          <a:bodyPr/>
          <a:lstStyle>
            <a:lvl1pPr eaLnBrk="0" hangingPunct="0">
              <a:defRPr>
                <a:latin typeface="Arial" panose="020B0604020202020204" pitchFamily="34" charset="0"/>
              </a:defRPr>
            </a:lvl1pPr>
          </a:lstStyle>
          <a:p>
            <a:pPr>
              <a:defRPr/>
            </a:pPr>
            <a:fld id="{0D4B109D-E3F5-47EA-88B0-68F254A73A17}" type="datetime1">
              <a:rPr lang="zh-TW" altLang="en-US"/>
              <a:pPr>
                <a:defRPr/>
              </a:pPr>
              <a:t>2023/8/17</a:t>
            </a:fld>
            <a:endParaRPr lang="zh-TW" altLang="en-US" dirty="0"/>
          </a:p>
        </p:txBody>
      </p:sp>
      <p:sp>
        <p:nvSpPr>
          <p:cNvPr id="4" name="頁尾版面配置區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D28ABE6-E510-4416-A222-DADF855FDB2F}" type="slidenum">
              <a:rPr lang="zh-TW" altLang="en-US"/>
              <a:pPr>
                <a:defRPr/>
              </a:pPr>
              <a:t>‹#›</a:t>
            </a:fld>
            <a:endParaRPr lang="zh-TW" altLang="en-US"/>
          </a:p>
        </p:txBody>
      </p:sp>
    </p:spTree>
    <p:extLst>
      <p:ext uri="{BB962C8B-B14F-4D97-AF65-F5344CB8AC3E}">
        <p14:creationId xmlns:p14="http://schemas.microsoft.com/office/powerpoint/2010/main" val="432013354"/>
      </p:ext>
    </p:extLst>
  </p:cSld>
  <p:clrMapOvr>
    <a:masterClrMapping/>
  </p:clrMapOvr>
  <p:transition spd="slow"/>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301625" y="228600"/>
            <a:ext cx="854075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301625" y="1600200"/>
            <a:ext cx="4194175" cy="21732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194175" cy="21732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301625" y="3925888"/>
            <a:ext cx="4194175" cy="21732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648200" y="3925888"/>
            <a:ext cx="4194175" cy="21732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eaLnBrk="0" hangingPunct="0">
              <a:defRPr/>
            </a:lvl1pPr>
          </a:lstStyle>
          <a:p>
            <a:pPr>
              <a:defRPr/>
            </a:pPr>
            <a:fld id="{0AF793D6-B3B1-42B8-B2CF-44A7C32D9FF8}" type="slidenum">
              <a:rPr lang="en-US" altLang="zh-TW"/>
              <a:pPr>
                <a:defRPr/>
              </a:pPr>
              <a:t>‹#›</a:t>
            </a:fld>
            <a:endParaRPr lang="en-US" altLang="zh-TW"/>
          </a:p>
        </p:txBody>
      </p:sp>
    </p:spTree>
    <p:extLst>
      <p:ext uri="{BB962C8B-B14F-4D97-AF65-F5344CB8AC3E}">
        <p14:creationId xmlns:p14="http://schemas.microsoft.com/office/powerpoint/2010/main" val="15235187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301625" y="1905000"/>
            <a:ext cx="8540750" cy="20208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301625" y="4078288"/>
            <a:ext cx="8540750" cy="20208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1E1BC49-454E-491F-B33A-F0E96ACDEF31}" type="slidenum">
              <a:rPr lang="en-US" altLang="zh-TW"/>
              <a:pPr>
                <a:defRPr/>
              </a:pPr>
              <a:t>‹#›</a:t>
            </a:fld>
            <a:endParaRPr lang="en-US" altLang="zh-TW"/>
          </a:p>
        </p:txBody>
      </p:sp>
    </p:spTree>
    <p:extLst>
      <p:ext uri="{BB962C8B-B14F-4D97-AF65-F5344CB8AC3E}">
        <p14:creationId xmlns:p14="http://schemas.microsoft.com/office/powerpoint/2010/main" val="1216663461"/>
      </p:ext>
    </p:extLst>
  </p:cSld>
  <p:clrMapOvr>
    <a:masterClrMapping/>
  </p:clrMapOvr>
  <p:transition spd="slow"/>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1_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301625" y="609600"/>
            <a:ext cx="854075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301625" y="1905000"/>
            <a:ext cx="8540750" cy="4194175"/>
          </a:xfrm>
        </p:spPr>
        <p:txBody>
          <a:bodyPr/>
          <a:lstStyle/>
          <a:p>
            <a:pPr lvl="0"/>
            <a:endParaRPr lang="zh-TW" altLang="en-US" noProof="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801D4FB-3773-48FE-B235-E9A05578A043}" type="slidenum">
              <a:rPr lang="en-US" altLang="zh-TW"/>
              <a:pPr>
                <a:defRPr/>
              </a:pPr>
              <a:t>‹#›</a:t>
            </a:fld>
            <a:endParaRPr lang="en-US" altLang="zh-TW"/>
          </a:p>
        </p:txBody>
      </p:sp>
    </p:spTree>
    <p:extLst>
      <p:ext uri="{BB962C8B-B14F-4D97-AF65-F5344CB8AC3E}">
        <p14:creationId xmlns:p14="http://schemas.microsoft.com/office/powerpoint/2010/main" val="67515992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11560" y="548680"/>
            <a:ext cx="7992888" cy="1368152"/>
          </a:xfrm>
        </p:spPr>
        <p:txBody>
          <a:bodyPr/>
          <a:lstStyle/>
          <a:p>
            <a:r>
              <a:rPr lang="zh-TW" altLang="en-US" dirty="0"/>
              <a:t>按一下以編輯母片標題樣式</a:t>
            </a:r>
          </a:p>
        </p:txBody>
      </p:sp>
      <p:sp>
        <p:nvSpPr>
          <p:cNvPr id="7" name="內容版面配置區 6"/>
          <p:cNvSpPr>
            <a:spLocks noGrp="1"/>
          </p:cNvSpPr>
          <p:nvPr>
            <p:ph sz="quarter" idx="13"/>
          </p:nvPr>
        </p:nvSpPr>
        <p:spPr>
          <a:xfrm>
            <a:off x="611560" y="1988840"/>
            <a:ext cx="7920880" cy="4248150"/>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9"/>
          <p:cNvSpPr>
            <a:spLocks noGrp="1"/>
          </p:cNvSpPr>
          <p:nvPr>
            <p:ph type="dt" sz="half" idx="14"/>
          </p:nvPr>
        </p:nvSpPr>
        <p:spPr/>
        <p:txBody>
          <a:bodyPr/>
          <a:lstStyle>
            <a:lvl1pPr eaLnBrk="0" hangingPunct="0">
              <a:defRPr>
                <a:latin typeface="Arial" panose="020B0604020202020204" pitchFamily="34" charset="0"/>
              </a:defRPr>
            </a:lvl1pPr>
          </a:lstStyle>
          <a:p>
            <a:pPr>
              <a:defRPr/>
            </a:pPr>
            <a:fld id="{91F320A4-2C3D-4BA3-8280-3ED779ED3A08}" type="datetime1">
              <a:rPr lang="zh-TW" altLang="en-US"/>
              <a:pPr>
                <a:defRPr/>
              </a:pPr>
              <a:t>2023/8/17</a:t>
            </a:fld>
            <a:endParaRPr lang="zh-TW" altLang="en-US" dirty="0"/>
          </a:p>
        </p:txBody>
      </p:sp>
      <p:sp>
        <p:nvSpPr>
          <p:cNvPr id="5" name="頁尾版面配置區 21"/>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zh-TW" altLang="en-US"/>
          </a:p>
        </p:txBody>
      </p:sp>
      <p:sp>
        <p:nvSpPr>
          <p:cNvPr id="6" name="投影片編號版面配置區 17"/>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14C1CE3D-EE83-4A95-A774-56F9181D1839}" type="slidenum">
              <a:rPr lang="zh-TW" altLang="en-US"/>
              <a:pPr>
                <a:defRPr/>
              </a:pPr>
              <a:t>‹#›</a:t>
            </a:fld>
            <a:endParaRPr lang="zh-TW" altLang="en-US"/>
          </a:p>
        </p:txBody>
      </p:sp>
    </p:spTree>
    <p:extLst>
      <p:ext uri="{BB962C8B-B14F-4D97-AF65-F5344CB8AC3E}">
        <p14:creationId xmlns:p14="http://schemas.microsoft.com/office/powerpoint/2010/main" val="2059965736"/>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E9717336-CEDB-4728-AFBC-41706AAD5F3A}"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E15B9C7-C490-4591-BEDC-3AC263767F71}"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416578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628800"/>
            <a:ext cx="7851648" cy="2664296"/>
          </a:xfrm>
          <a:ln>
            <a:noFill/>
          </a:ln>
        </p:spPr>
        <p:txBody>
          <a:bodyPr tIns="0" rIns="18288">
            <a:scene3d>
              <a:camera prst="orthographicFront"/>
              <a:lightRig rig="freezing" dir="t">
                <a:rot lat="0" lon="0" rev="5640000"/>
              </a:lightRig>
            </a:scene3d>
            <a:sp3d prstMaterial="flat">
              <a:bevelT w="38100" h="38100"/>
              <a:contourClr>
                <a:schemeClr val="tx2"/>
              </a:contourClr>
            </a:sp3d>
          </a:bodyPr>
          <a:lstStyle>
            <a:lvl1pPr algn="l" rtl="0">
              <a:spcBef>
                <a:spcPct val="0"/>
              </a:spcBef>
              <a:buNone/>
              <a:defRPr sz="4400" b="1">
                <a:ln>
                  <a:noFill/>
                </a:ln>
                <a:solidFill>
                  <a:schemeClr val="accent4">
                    <a:lumMod val="75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dirty="0"/>
              <a:t>按一下以編輯母片標題樣式</a:t>
            </a:r>
            <a:endParaRPr lang="en-US" dirty="0"/>
          </a:p>
        </p:txBody>
      </p:sp>
      <p:sp>
        <p:nvSpPr>
          <p:cNvPr id="17" name="副標題 16"/>
          <p:cNvSpPr>
            <a:spLocks noGrp="1"/>
          </p:cNvSpPr>
          <p:nvPr>
            <p:ph type="subTitle" idx="1"/>
          </p:nvPr>
        </p:nvSpPr>
        <p:spPr>
          <a:xfrm>
            <a:off x="533400" y="4365104"/>
            <a:ext cx="7854696" cy="1944216"/>
          </a:xfrm>
        </p:spPr>
        <p:txBody>
          <a:bodyPr lIns="0" rIns="18288">
            <a:normAutofit/>
          </a:bodyPr>
          <a:lstStyle>
            <a:lvl1pPr marL="0" marR="45720" indent="0" algn="r">
              <a:buNone/>
              <a:defRPr sz="32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dirty="0"/>
              <a:t>按一下以編輯母片副標題樣式</a:t>
            </a:r>
            <a:endParaRPr lang="en-US" dirty="0"/>
          </a:p>
        </p:txBody>
      </p:sp>
      <p:sp>
        <p:nvSpPr>
          <p:cNvPr id="8" name="文字版面配置區 7"/>
          <p:cNvSpPr>
            <a:spLocks noGrp="1"/>
          </p:cNvSpPr>
          <p:nvPr>
            <p:ph type="body" sz="quarter" idx="13"/>
          </p:nvPr>
        </p:nvSpPr>
        <p:spPr>
          <a:xfrm>
            <a:off x="539750" y="908621"/>
            <a:ext cx="7848600" cy="648171"/>
          </a:xfrm>
        </p:spPr>
        <p:txBody>
          <a:bodyPr anchor="ctr">
            <a:normAutofit/>
          </a:bodyPr>
          <a:lstStyle>
            <a:lvl1pPr marL="274320" marR="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sz="3200"/>
            </a:lvl1pPr>
            <a:lvl2pPr>
              <a:buNone/>
              <a:defRPr/>
            </a:lvl2pPr>
          </a:lstStyle>
          <a:p>
            <a:pPr lvl="0"/>
            <a:endParaRPr lang="en-US" altLang="zh-TW" dirty="0"/>
          </a:p>
        </p:txBody>
      </p:sp>
      <p:sp>
        <p:nvSpPr>
          <p:cNvPr id="5" name="日期版面配置區 29"/>
          <p:cNvSpPr>
            <a:spLocks noGrp="1"/>
          </p:cNvSpPr>
          <p:nvPr>
            <p:ph type="dt" sz="half" idx="14"/>
          </p:nvPr>
        </p:nvSpPr>
        <p:spPr/>
        <p:txBody>
          <a:bodyPr/>
          <a:lstStyle>
            <a:lvl1pPr eaLnBrk="0" hangingPunct="0">
              <a:defRPr>
                <a:latin typeface="Arial" panose="020B0604020202020204" pitchFamily="34" charset="0"/>
              </a:defRPr>
            </a:lvl1pPr>
          </a:lstStyle>
          <a:p>
            <a:pPr>
              <a:defRPr/>
            </a:pPr>
            <a:fld id="{F8485430-9E2E-469F-9491-E3C65E91FD08}" type="datetime1">
              <a:rPr lang="zh-TW" altLang="en-US"/>
              <a:pPr>
                <a:defRPr/>
              </a:pPr>
              <a:t>2023/8/17</a:t>
            </a:fld>
            <a:endParaRPr lang="en-US"/>
          </a:p>
        </p:txBody>
      </p:sp>
      <p:sp>
        <p:nvSpPr>
          <p:cNvPr id="6" name="頁尾版面配置區 18"/>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en-US"/>
          </a:p>
        </p:txBody>
      </p:sp>
      <p:sp>
        <p:nvSpPr>
          <p:cNvPr id="7" name="投影片編號版面配置區 26"/>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E3985A81-00D5-4B08-9992-D5CB58A4D661}" type="slidenum">
              <a:rPr lang="en-US"/>
              <a:pPr>
                <a:defRPr/>
              </a:pPr>
              <a:t>‹#›</a:t>
            </a:fld>
            <a:endParaRPr lang="en-US"/>
          </a:p>
        </p:txBody>
      </p:sp>
    </p:spTree>
    <p:extLst>
      <p:ext uri="{BB962C8B-B14F-4D97-AF65-F5344CB8AC3E}">
        <p14:creationId xmlns:p14="http://schemas.microsoft.com/office/powerpoint/2010/main" val="365078516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3963E93-79B9-42D2-8E84-4968A7455B3A}"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1ADE5AA5-B914-4CD1-B6E9-2E6009B31C7E}"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187173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7776864" cy="994122"/>
          </a:xfrm>
        </p:spPr>
        <p:txBody>
          <a:bodyPr/>
          <a:lstStyle/>
          <a:p>
            <a:r>
              <a:rPr lang="zh-TW" altLang="en-US" dirty="0"/>
              <a:t>按一下以編輯母片標題樣式</a:t>
            </a:r>
          </a:p>
        </p:txBody>
      </p:sp>
      <p:sp>
        <p:nvSpPr>
          <p:cNvPr id="7" name="內容版面配置區 6"/>
          <p:cNvSpPr>
            <a:spLocks noGrp="1"/>
          </p:cNvSpPr>
          <p:nvPr>
            <p:ph sz="quarter" idx="13"/>
          </p:nvPr>
        </p:nvSpPr>
        <p:spPr>
          <a:xfrm>
            <a:off x="1116013" y="1412875"/>
            <a:ext cx="7777162" cy="482441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9"/>
          <p:cNvSpPr>
            <a:spLocks noGrp="1"/>
          </p:cNvSpPr>
          <p:nvPr>
            <p:ph type="dt" sz="half" idx="14"/>
          </p:nvPr>
        </p:nvSpPr>
        <p:spPr/>
        <p:txBody>
          <a:bodyPr/>
          <a:lstStyle>
            <a:lvl1pPr eaLnBrk="0" hangingPunct="0">
              <a:defRPr>
                <a:latin typeface="Arial" panose="020B0604020202020204" pitchFamily="34" charset="0"/>
              </a:defRPr>
            </a:lvl1pPr>
          </a:lstStyle>
          <a:p>
            <a:pPr>
              <a:defRPr/>
            </a:pPr>
            <a:fld id="{59523260-E0AC-40AA-BF20-A12BC2F9FEE2}" type="datetime1">
              <a:rPr lang="zh-TW" altLang="en-US"/>
              <a:pPr>
                <a:defRPr/>
              </a:pPr>
              <a:t>2023/8/17</a:t>
            </a:fld>
            <a:endParaRPr lang="zh-TW" altLang="en-US" dirty="0"/>
          </a:p>
        </p:txBody>
      </p:sp>
      <p:sp>
        <p:nvSpPr>
          <p:cNvPr id="5" name="頁尾版面配置區 21"/>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zh-TW" altLang="en-US"/>
          </a:p>
        </p:txBody>
      </p:sp>
      <p:sp>
        <p:nvSpPr>
          <p:cNvPr id="6" name="投影片編號版面配置區 17"/>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003FC0BA-7DCA-4AEC-AEF0-A9C5BA93544C}" type="slidenum">
              <a:rPr lang="zh-TW" altLang="en-US"/>
              <a:pPr>
                <a:defRPr/>
              </a:pPr>
              <a:t>‹#›</a:t>
            </a:fld>
            <a:endParaRPr lang="zh-TW" altLang="en-US"/>
          </a:p>
        </p:txBody>
      </p:sp>
    </p:spTree>
    <p:extLst>
      <p:ext uri="{BB962C8B-B14F-4D97-AF65-F5344CB8AC3E}">
        <p14:creationId xmlns:p14="http://schemas.microsoft.com/office/powerpoint/2010/main" val="2694505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11342178-2B52-44EC-90E6-69B12410CEEB}"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EE4631C-8A23-41DB-9644-42AE75370017}"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08637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B87A7A5-C2F1-4EBF-8CED-7CC86331C423}" type="slidenum">
              <a:rPr lang="en-US" altLang="zh-TW"/>
              <a:pPr>
                <a:defRPr/>
              </a:pPr>
              <a:t>‹#›</a:t>
            </a:fld>
            <a:endParaRPr lang="en-US" altLang="zh-TW"/>
          </a:p>
        </p:txBody>
      </p:sp>
    </p:spTree>
    <p:extLst>
      <p:ext uri="{BB962C8B-B14F-4D97-AF65-F5344CB8AC3E}">
        <p14:creationId xmlns:p14="http://schemas.microsoft.com/office/powerpoint/2010/main" val="3548481843"/>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15933BD-19C9-4601-863E-07C598B7F7F1}"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F9F84F26-B500-404F-AAB2-D36FF7071BFF}"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580739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1A8C0C4-29D8-40E7-940F-C2CC2F20E2BF}"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C52FA4F-9B93-4161-B80B-E9E38F218222}"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405599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EEEBAE4-C7E0-4313-BF5D-9D8697B2A901}"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A98BA28-9014-4E2A-ACAF-4C0F42C8516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554923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1F5E275-BC4F-4F30-B35F-F8D15BBB09F4}"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B1EC37DB-560D-4380-AF62-827E3B37C5EE}"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627488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C308DF1-0813-491D-A178-8C27E3FE4078}"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8CEA3DB-93B4-47A0-BDBB-77D86E59AB4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297015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9F0C9D72-F212-46FC-B746-56390F43069A}"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EB6F0C6-327A-4924-A3FD-6B658F2D57FD}"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714897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0C649A3-7304-446F-A6D9-D21F394BA874}"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AAD514E-91D4-482A-AE5E-3A360BBE4D57}"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408861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1CFAE6E-4767-46B8-9AE9-7D9FC702026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8F037B3-8AB5-48C8-AB57-F0E40FD568AB}"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091987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CD9CA87-D6E7-4C14-9B59-F9A9A008E34E}"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AE07E3E-2A14-46AD-89C6-B2C3129B915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621809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7AEC5CE5-4BC1-4AF2-BB29-AFB66BDF5C73}"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5887772-A0C0-4656-95AD-9E72BAF05C3D}"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99980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301625"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05000"/>
            <a:ext cx="4194175"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F54C64D-1A3C-482B-929F-C3116C1B3190}" type="slidenum">
              <a:rPr lang="en-US" altLang="zh-TW"/>
              <a:pPr>
                <a:defRPr/>
              </a:pPr>
              <a:t>‹#›</a:t>
            </a:fld>
            <a:endParaRPr lang="en-US" altLang="zh-TW"/>
          </a:p>
        </p:txBody>
      </p:sp>
    </p:spTree>
    <p:extLst>
      <p:ext uri="{BB962C8B-B14F-4D97-AF65-F5344CB8AC3E}">
        <p14:creationId xmlns:p14="http://schemas.microsoft.com/office/powerpoint/2010/main" val="4003109747"/>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E573477F-6549-41C9-A01C-D1B3B3768383}"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1CE61A02-BF39-403F-AD88-CAEB480977BB}"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932163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8729BFFA-A209-433F-9460-7309610966FF}"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DE57637-7947-4D1E-9694-7F9B6D5B360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145375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BEB4E42-CEE8-410F-853F-DE75F3661E25}"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69E971C-87D1-4B63-B12D-2A19202539C9}"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816159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CCD61F3-77EF-43D5-B14E-C9585B3768CD}"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9B18B33-F317-423C-9292-9B366448C7B0}"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887236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739EE30C-7899-4FDF-83D0-E645A1CDF985}"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4DB3B40-4D27-440B-ABC4-BF6E3284C82C}"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069208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CF91310-36A6-4B3C-A94F-DFECF32B9C35}"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854905B-8499-4628-B87B-30DB55CC0FEF}"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170942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21CBA71-6AD2-4D49-BE9F-BE4148AACE0A}"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B10791A-161C-4337-9B9A-370F59CA046F}"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993289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E44C2F2-A9B6-408F-BD8B-D4F519DF195A}"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D3C313D2-07C2-456F-ACE2-EFFF6DBDA7CF}"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458984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488C92E-721D-46DB-A5B6-8F07339A4B13}"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8A02CF9-0BE3-48F2-9CFD-3689C5A60DE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763723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967AF6F-B6AA-4200-8F8D-0858D0F90B3F}"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7E97E2B-C4B5-4074-8D93-7746B2C8539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2186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48372D04-ED86-4B04-B3D4-BCB382EF6DAA}" type="slidenum">
              <a:rPr lang="en-US" altLang="zh-TW"/>
              <a:pPr>
                <a:defRPr/>
              </a:pPr>
              <a:t>‹#›</a:t>
            </a:fld>
            <a:endParaRPr lang="en-US" altLang="zh-TW"/>
          </a:p>
        </p:txBody>
      </p:sp>
    </p:spTree>
    <p:extLst>
      <p:ext uri="{BB962C8B-B14F-4D97-AF65-F5344CB8AC3E}">
        <p14:creationId xmlns:p14="http://schemas.microsoft.com/office/powerpoint/2010/main" val="3867473934"/>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B2060FB-8263-426E-9D31-A00BAA7749E6}"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B685819-7925-4C40-8752-B79342713BE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9617504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F1CE49A-8663-4E84-862F-C64887AC57B1}"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A01C67CB-6423-4F5E-9371-440ED8C74557}"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410095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F2A71DB-5445-4341-A99C-FCC268B7C2D7}"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CA3D287-394A-4B8B-B353-E238196E31F5}"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386118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190B46F1-14CA-4A80-9DB0-1ED3048E90BB}"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4C34290-BA08-48B7-AE05-C9744B393FF3}"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444052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9F4FDDFC-ABC8-42A3-BDCF-67CBD0E009F8}"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3D682A5-9344-4675-BBBC-1A077FE7A1F1}"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937762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09C0717-934C-435C-A9AF-5B36CB1AD59A}"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EC9F9707-6513-4310-9366-C4EFA4264E2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6932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2CCDB391-F525-428F-AF7E-8FF49477BCC5}"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D7DD6E2-EA24-44B0-8CD4-32A368F6682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875839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8BB3CF1E-E551-498E-B03E-1AA2792D2A29}"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11F8C26-A16F-4150-8D5B-74BF1437ACEE}"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887477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BE8A08C-68F2-4959-8491-41B09B9FBB68}"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412B293-CC94-4F39-B4B2-43192ADD122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024191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8C3E83E3-D57B-4CCC-9CC7-4B1891306EC7}"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55296D1-B903-411D-9A12-66896DA7FE47}"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80687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7831AD-211B-4F5A-8B59-FF5676ECB70D}" type="slidenum">
              <a:rPr lang="en-US" altLang="zh-TW"/>
              <a:pPr>
                <a:defRPr/>
              </a:pPr>
              <a:t>‹#›</a:t>
            </a:fld>
            <a:endParaRPr lang="en-US" altLang="zh-TW"/>
          </a:p>
        </p:txBody>
      </p:sp>
    </p:spTree>
    <p:extLst>
      <p:ext uri="{BB962C8B-B14F-4D97-AF65-F5344CB8AC3E}">
        <p14:creationId xmlns:p14="http://schemas.microsoft.com/office/powerpoint/2010/main" val="3936382635"/>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8F1F61B-0C62-4CE2-9F86-6D4086AF6BE7}"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7F16FA6D-DD05-4EE6-A66F-C83B697CBA4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86328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DA5CF15-AF0F-4453-B29F-240F394B0F52}"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90CE2D1-04D8-4FF8-99B6-381B3CFB5D23}"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056268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241467" y="260648"/>
            <a:ext cx="8640959" cy="1008112"/>
          </a:xfrm>
        </p:spPr>
        <p:txBody>
          <a:bodyPr/>
          <a:lstStyle>
            <a:lvl1pPr>
              <a:defRPr sz="3200"/>
            </a:lvl1pPr>
          </a:lstStyle>
          <a:p>
            <a:endParaRPr lang="zh-TW" alt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9DE8A88-5CE4-4792-86F6-91A3F436818A}" type="slidenum">
              <a:rPr lang="en-US" altLang="zh-TW"/>
              <a:pPr>
                <a:defRPr/>
              </a:pPr>
              <a:t>‹#›</a:t>
            </a:fld>
            <a:endParaRPr lang="en-US" altLang="zh-TW"/>
          </a:p>
        </p:txBody>
      </p:sp>
    </p:spTree>
    <p:extLst>
      <p:ext uri="{BB962C8B-B14F-4D97-AF65-F5344CB8AC3E}">
        <p14:creationId xmlns:p14="http://schemas.microsoft.com/office/powerpoint/2010/main" val="1623613525"/>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457200" y="1340768"/>
            <a:ext cx="8229600" cy="3744416"/>
          </a:xfrm>
        </p:spPr>
        <p:txBody>
          <a:bodyPr/>
          <a:lstStyle>
            <a:lvl1pPr>
              <a:defRPr sz="4400">
                <a:solidFill>
                  <a:schemeClr val="accent4">
                    <a:lumMod val="75000"/>
                  </a:schemeClr>
                </a:solidFill>
              </a:defRPr>
            </a:lvl1pPr>
          </a:lstStyle>
          <a:p>
            <a:r>
              <a:rPr lang="zh-TW" altLang="en-US" dirty="0"/>
              <a:t>按一下以編輯母片標題樣式</a:t>
            </a:r>
          </a:p>
        </p:txBody>
      </p:sp>
      <p:sp>
        <p:nvSpPr>
          <p:cNvPr id="3" name="日期版面配置區 2"/>
          <p:cNvSpPr>
            <a:spLocks noGrp="1"/>
          </p:cNvSpPr>
          <p:nvPr>
            <p:ph type="dt" sz="half" idx="10"/>
          </p:nvPr>
        </p:nvSpPr>
        <p:spPr/>
        <p:txBody>
          <a:bodyPr/>
          <a:lstStyle>
            <a:lvl1pPr eaLnBrk="0" hangingPunct="0">
              <a:defRPr>
                <a:latin typeface="Arial" panose="020B0604020202020204" pitchFamily="34" charset="0"/>
              </a:defRPr>
            </a:lvl1pPr>
          </a:lstStyle>
          <a:p>
            <a:pPr>
              <a:defRPr/>
            </a:pPr>
            <a:fld id="{D4B6D9FD-B30C-4DCF-8B4B-C4DB4A2DA241}" type="datetime1">
              <a:rPr lang="zh-TW" altLang="en-US"/>
              <a:pPr>
                <a:defRPr/>
              </a:pPr>
              <a:t>2023/8/17</a:t>
            </a:fld>
            <a:endParaRPr lang="zh-TW" altLang="en-US" dirty="0"/>
          </a:p>
        </p:txBody>
      </p:sp>
      <p:sp>
        <p:nvSpPr>
          <p:cNvPr id="4" name="頁尾版面配置區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BF2593B-E404-45F5-98A6-4A2BA0A4559C}" type="slidenum">
              <a:rPr lang="zh-TW" altLang="en-US"/>
              <a:pPr>
                <a:defRPr/>
              </a:pPr>
              <a:t>‹#›</a:t>
            </a:fld>
            <a:endParaRPr lang="zh-TW" altLang="en-US"/>
          </a:p>
        </p:txBody>
      </p:sp>
    </p:spTree>
    <p:extLst>
      <p:ext uri="{BB962C8B-B14F-4D97-AF65-F5344CB8AC3E}">
        <p14:creationId xmlns:p14="http://schemas.microsoft.com/office/powerpoint/2010/main" val="3577722218"/>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11560" y="548680"/>
            <a:ext cx="7992888" cy="1368152"/>
          </a:xfrm>
        </p:spPr>
        <p:txBody>
          <a:bodyPr/>
          <a:lstStyle/>
          <a:p>
            <a:r>
              <a:rPr lang="zh-TW" altLang="en-US" dirty="0"/>
              <a:t>按一下以編輯母片標題樣式</a:t>
            </a:r>
          </a:p>
        </p:txBody>
      </p:sp>
      <p:sp>
        <p:nvSpPr>
          <p:cNvPr id="7" name="內容版面配置區 6"/>
          <p:cNvSpPr>
            <a:spLocks noGrp="1"/>
          </p:cNvSpPr>
          <p:nvPr>
            <p:ph sz="quarter" idx="13"/>
          </p:nvPr>
        </p:nvSpPr>
        <p:spPr>
          <a:xfrm>
            <a:off x="611560" y="1988840"/>
            <a:ext cx="7920880" cy="4248150"/>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9"/>
          <p:cNvSpPr>
            <a:spLocks noGrp="1"/>
          </p:cNvSpPr>
          <p:nvPr>
            <p:ph type="dt" sz="half" idx="14"/>
          </p:nvPr>
        </p:nvSpPr>
        <p:spPr/>
        <p:txBody>
          <a:bodyPr/>
          <a:lstStyle>
            <a:lvl1pPr eaLnBrk="0" hangingPunct="0">
              <a:defRPr>
                <a:latin typeface="Arial" panose="020B0604020202020204" pitchFamily="34" charset="0"/>
              </a:defRPr>
            </a:lvl1pPr>
          </a:lstStyle>
          <a:p>
            <a:pPr>
              <a:defRPr/>
            </a:pPr>
            <a:fld id="{83BEFDC0-165C-4E74-9930-44A34E3B7DA1}" type="datetime1">
              <a:rPr lang="zh-TW" altLang="en-US"/>
              <a:pPr>
                <a:defRPr/>
              </a:pPr>
              <a:t>2023/8/17</a:t>
            </a:fld>
            <a:endParaRPr lang="zh-TW" altLang="en-US" dirty="0"/>
          </a:p>
        </p:txBody>
      </p:sp>
      <p:sp>
        <p:nvSpPr>
          <p:cNvPr id="5" name="頁尾版面配置區 21"/>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zh-TW" altLang="en-US"/>
          </a:p>
        </p:txBody>
      </p:sp>
      <p:sp>
        <p:nvSpPr>
          <p:cNvPr id="6" name="投影片編號版面配置區 17"/>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30C01861-8AEB-4A76-BBF1-FAA84498D510}" type="slidenum">
              <a:rPr lang="zh-TW" altLang="en-US"/>
              <a:pPr>
                <a:defRPr/>
              </a:pPr>
              <a:t>‹#›</a:t>
            </a:fld>
            <a:endParaRPr lang="zh-TW" altLang="en-US"/>
          </a:p>
        </p:txBody>
      </p:sp>
    </p:spTree>
    <p:extLst>
      <p:ext uri="{BB962C8B-B14F-4D97-AF65-F5344CB8AC3E}">
        <p14:creationId xmlns:p14="http://schemas.microsoft.com/office/powerpoint/2010/main" val="4030979339"/>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9_標題投影片">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628800"/>
            <a:ext cx="7851648" cy="2664296"/>
          </a:xfrm>
          <a:ln>
            <a:noFill/>
          </a:ln>
        </p:spPr>
        <p:txBody>
          <a:bodyPr tIns="0" rIns="18288">
            <a:scene3d>
              <a:camera prst="orthographicFront"/>
              <a:lightRig rig="freezing" dir="t">
                <a:rot lat="0" lon="0" rev="5640000"/>
              </a:lightRig>
            </a:scene3d>
            <a:sp3d prstMaterial="flat">
              <a:bevelT w="38100" h="38100"/>
              <a:contourClr>
                <a:schemeClr val="tx2"/>
              </a:contourClr>
            </a:sp3d>
          </a:bodyPr>
          <a:lstStyle>
            <a:lvl1pPr algn="l" rtl="0">
              <a:spcBef>
                <a:spcPct val="0"/>
              </a:spcBef>
              <a:buNone/>
              <a:defRPr sz="4400" b="1">
                <a:ln>
                  <a:noFill/>
                </a:ln>
                <a:solidFill>
                  <a:schemeClr val="accent4">
                    <a:lumMod val="75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dirty="0"/>
              <a:t>按一下以編輯母片標題樣式</a:t>
            </a:r>
            <a:endParaRPr lang="en-US" dirty="0"/>
          </a:p>
        </p:txBody>
      </p:sp>
      <p:sp>
        <p:nvSpPr>
          <p:cNvPr id="17" name="副標題 16"/>
          <p:cNvSpPr>
            <a:spLocks noGrp="1"/>
          </p:cNvSpPr>
          <p:nvPr>
            <p:ph type="subTitle" idx="1"/>
          </p:nvPr>
        </p:nvSpPr>
        <p:spPr>
          <a:xfrm>
            <a:off x="533400" y="4365104"/>
            <a:ext cx="7854696" cy="1944216"/>
          </a:xfrm>
        </p:spPr>
        <p:txBody>
          <a:bodyPr lIns="0" rIns="18288">
            <a:normAutofit/>
          </a:bodyPr>
          <a:lstStyle>
            <a:lvl1pPr marL="0" marR="45720" indent="0" algn="r">
              <a:buNone/>
              <a:defRPr sz="32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dirty="0"/>
              <a:t>按一下以編輯母片副標題樣式</a:t>
            </a:r>
            <a:endParaRPr lang="en-US" dirty="0"/>
          </a:p>
        </p:txBody>
      </p:sp>
      <p:sp>
        <p:nvSpPr>
          <p:cNvPr id="8" name="文字版面配置區 7"/>
          <p:cNvSpPr>
            <a:spLocks noGrp="1"/>
          </p:cNvSpPr>
          <p:nvPr>
            <p:ph type="body" sz="quarter" idx="13"/>
          </p:nvPr>
        </p:nvSpPr>
        <p:spPr>
          <a:xfrm>
            <a:off x="539750" y="908621"/>
            <a:ext cx="7848600" cy="648171"/>
          </a:xfrm>
        </p:spPr>
        <p:txBody>
          <a:bodyPr anchor="ctr">
            <a:normAutofit/>
          </a:bodyPr>
          <a:lstStyle>
            <a:lvl1pPr marL="274320" marR="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sz="3200"/>
            </a:lvl1pPr>
            <a:lvl2pPr>
              <a:buNone/>
              <a:defRPr/>
            </a:lvl2pPr>
          </a:lstStyle>
          <a:p>
            <a:pPr lvl="0"/>
            <a:endParaRPr lang="en-US" altLang="zh-TW" dirty="0"/>
          </a:p>
        </p:txBody>
      </p:sp>
      <p:sp>
        <p:nvSpPr>
          <p:cNvPr id="5" name="日期版面配置區 29"/>
          <p:cNvSpPr>
            <a:spLocks noGrp="1"/>
          </p:cNvSpPr>
          <p:nvPr>
            <p:ph type="dt" sz="half" idx="14"/>
          </p:nvPr>
        </p:nvSpPr>
        <p:spPr/>
        <p:txBody>
          <a:bodyPr/>
          <a:lstStyle>
            <a:lvl1pPr eaLnBrk="0" hangingPunct="0">
              <a:defRPr>
                <a:latin typeface="Arial" panose="020B0604020202020204" pitchFamily="34" charset="0"/>
              </a:defRPr>
            </a:lvl1pPr>
          </a:lstStyle>
          <a:p>
            <a:pPr>
              <a:defRPr/>
            </a:pPr>
            <a:fld id="{B5B051E3-5282-4D97-AC4C-70B5BCAF1A26}" type="datetime1">
              <a:rPr lang="zh-TW" altLang="en-US"/>
              <a:pPr>
                <a:defRPr/>
              </a:pPr>
              <a:t>2023/8/17</a:t>
            </a:fld>
            <a:endParaRPr lang="en-US"/>
          </a:p>
        </p:txBody>
      </p:sp>
      <p:sp>
        <p:nvSpPr>
          <p:cNvPr id="6" name="頁尾版面配置區 18"/>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en-US"/>
          </a:p>
        </p:txBody>
      </p:sp>
      <p:sp>
        <p:nvSpPr>
          <p:cNvPr id="7" name="投影片編號版面配置區 26"/>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1385B743-2C26-42C7-80B3-072335174B23}" type="slidenum">
              <a:rPr lang="en-US"/>
              <a:pPr>
                <a:defRPr/>
              </a:pPr>
              <a:t>‹#›</a:t>
            </a:fld>
            <a:endParaRPr lang="en-US"/>
          </a:p>
        </p:txBody>
      </p:sp>
    </p:spTree>
    <p:extLst>
      <p:ext uri="{BB962C8B-B14F-4D97-AF65-F5344CB8AC3E}">
        <p14:creationId xmlns:p14="http://schemas.microsoft.com/office/powerpoint/2010/main" val="395497005"/>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BC86C08-38DA-4269-84BC-2F8121F55D36}"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3C5A8DA-7482-49CF-9502-20EA4EEB03AD}"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782197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7776864" cy="994122"/>
          </a:xfrm>
        </p:spPr>
        <p:txBody>
          <a:bodyPr/>
          <a:lstStyle/>
          <a:p>
            <a:r>
              <a:rPr lang="zh-TW" altLang="en-US" dirty="0"/>
              <a:t>按一下以編輯母片標題樣式</a:t>
            </a:r>
          </a:p>
        </p:txBody>
      </p:sp>
      <p:sp>
        <p:nvSpPr>
          <p:cNvPr id="7" name="內容版面配置區 6"/>
          <p:cNvSpPr>
            <a:spLocks noGrp="1"/>
          </p:cNvSpPr>
          <p:nvPr>
            <p:ph sz="quarter" idx="13"/>
          </p:nvPr>
        </p:nvSpPr>
        <p:spPr>
          <a:xfrm>
            <a:off x="1116013" y="1412875"/>
            <a:ext cx="7777162" cy="482441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9"/>
          <p:cNvSpPr>
            <a:spLocks noGrp="1"/>
          </p:cNvSpPr>
          <p:nvPr>
            <p:ph type="dt" sz="half" idx="14"/>
          </p:nvPr>
        </p:nvSpPr>
        <p:spPr/>
        <p:txBody>
          <a:bodyPr/>
          <a:lstStyle>
            <a:lvl1pPr eaLnBrk="0" hangingPunct="0">
              <a:defRPr>
                <a:latin typeface="Arial" panose="020B0604020202020204" pitchFamily="34" charset="0"/>
              </a:defRPr>
            </a:lvl1pPr>
          </a:lstStyle>
          <a:p>
            <a:pPr>
              <a:defRPr/>
            </a:pPr>
            <a:fld id="{8F834141-D888-4431-A91A-595ABF7E7784}" type="datetime1">
              <a:rPr lang="zh-TW" altLang="en-US"/>
              <a:pPr>
                <a:defRPr/>
              </a:pPr>
              <a:t>2023/8/17</a:t>
            </a:fld>
            <a:endParaRPr lang="zh-TW" altLang="en-US" dirty="0"/>
          </a:p>
        </p:txBody>
      </p:sp>
      <p:sp>
        <p:nvSpPr>
          <p:cNvPr id="5" name="頁尾版面配置區 21"/>
          <p:cNvSpPr>
            <a:spLocks noGrp="1"/>
          </p:cNvSpPr>
          <p:nvPr>
            <p:ph type="ftr" sz="quarter" idx="15"/>
          </p:nvPr>
        </p:nvSpPr>
        <p:spPr/>
        <p:txBody>
          <a:bodyPr/>
          <a:lstStyle>
            <a:lvl1pPr eaLnBrk="0" hangingPunct="0">
              <a:defRPr>
                <a:latin typeface="Arial" panose="020B0604020202020204" pitchFamily="34" charset="0"/>
              </a:defRPr>
            </a:lvl1pPr>
          </a:lstStyle>
          <a:p>
            <a:pPr>
              <a:defRPr/>
            </a:pPr>
            <a:endParaRPr lang="zh-TW" altLang="en-US"/>
          </a:p>
        </p:txBody>
      </p:sp>
      <p:sp>
        <p:nvSpPr>
          <p:cNvPr id="6" name="投影片編號版面配置區 17"/>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A8A61A99-B8A5-499B-81B1-897124E960F9}" type="slidenum">
              <a:rPr lang="zh-TW" altLang="en-US"/>
              <a:pPr>
                <a:defRPr/>
              </a:pPr>
              <a:t>‹#›</a:t>
            </a:fld>
            <a:endParaRPr lang="zh-TW" altLang="en-US"/>
          </a:p>
        </p:txBody>
      </p:sp>
    </p:spTree>
    <p:extLst>
      <p:ext uri="{BB962C8B-B14F-4D97-AF65-F5344CB8AC3E}">
        <p14:creationId xmlns:p14="http://schemas.microsoft.com/office/powerpoint/2010/main" val="3094080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064B3FBD-831E-49E2-9222-21F1E48A923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1CDCCA25-B539-428D-AD1B-6345C1D6F03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381036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DC7F11A-7B13-4D5D-B8FE-7ECA6E3DD219}"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57D809E-B850-439B-A452-C5D2C543077F}"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4031362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1E96AC9D-DF20-43B1-B3A2-71F776181F5C}" type="slidenum">
              <a:rPr lang="en-US" altLang="zh-TW"/>
              <a:pPr>
                <a:defRPr/>
              </a:pPr>
              <a:t>‹#›</a:t>
            </a:fld>
            <a:endParaRPr lang="en-US" altLang="zh-TW"/>
          </a:p>
        </p:txBody>
      </p:sp>
    </p:spTree>
    <p:extLst>
      <p:ext uri="{BB962C8B-B14F-4D97-AF65-F5344CB8AC3E}">
        <p14:creationId xmlns:p14="http://schemas.microsoft.com/office/powerpoint/2010/main" val="1358971901"/>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B95F2DC-F524-471F-81B3-A38DD6E5112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FF73B6DC-A744-4ED1-9232-E72AD2AA54CE}"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3147140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1AAC1D0-B4E0-409D-AC64-059567B01148}"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521A9ABD-478B-4042-95AC-8477D2E779FC}"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407078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FE39E37-0984-42DF-810E-4A88B2FC8A9F}"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1F669EB-1C03-4C53-A81A-A34B8B015DC0}"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3516202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6F0E069-8F1C-4BA8-A104-8433FFA2863B}"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75A9E45-1B5F-4C6B-9479-4641D37E7512}"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4100503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09A0042-F7D5-4C3F-B139-0D5F7F83371C}"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61DB0AD9-BE23-4373-835A-7048A287601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018911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E1B7DCBB-5D50-45FB-8D9E-67E611D7EA94}"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655EF971-4EAF-4DB3-9964-9CE96A4A1A1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3556943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0A7EA67-3E2F-4F1B-B7F3-9EE68BE7F759}"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44EA4D3-5806-47D4-9FBB-AE86193C82C2}"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556978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D6FC7868-7708-4EE5-B0F3-D1E369A37491}"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F73939F-2B49-4EE4-8EEE-06B9A07C2EA3}"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1516159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B645D31-D8BB-4973-95E8-1F43BF763228}"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218538F-74DE-4E37-9C45-413383854D02}"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6780879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C4E7540B-71D3-415C-B566-18725DD68A7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6D2C0B98-C57A-4B70-BDBA-825DF38490C2}"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721348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5CA84A3-13CC-4236-A75B-42EAF571164E}" type="slidenum">
              <a:rPr lang="en-US" altLang="zh-TW"/>
              <a:pPr>
                <a:defRPr/>
              </a:pPr>
              <a:t>‹#›</a:t>
            </a:fld>
            <a:endParaRPr lang="en-US" altLang="zh-TW"/>
          </a:p>
        </p:txBody>
      </p:sp>
    </p:spTree>
    <p:extLst>
      <p:ext uri="{BB962C8B-B14F-4D97-AF65-F5344CB8AC3E}">
        <p14:creationId xmlns:p14="http://schemas.microsoft.com/office/powerpoint/2010/main" val="2480402279"/>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2B593520-CCDB-4FD5-A337-600590D4B767}"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89C10EA-1811-434B-A922-4718FF979F80}"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3561144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734AF9B7-72E8-4774-A0F7-EAA24E640E49}"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FB176A6-29BA-41AB-81A4-BEC63EFF4D4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186058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BB73AC3-23D4-47AA-9A66-5770A4A9173B}"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B52DC481-3BD2-4A62-BF3F-9286E9C7A179}"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7187581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D9DDF3F-EAE1-4A1D-BDF7-2342F4557873}"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1EF5AE9E-15A9-4C3E-8CD3-A197703EFB6D}"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7888892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F00992E-EE90-4008-AE02-D4962AD74FBB}"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1CD5FBC5-0856-4389-B540-EBF0D959CED9}"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902127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817A545E-BA09-46A8-AA70-4B79FBDA4202}"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B30824C-3783-40A1-A682-8D7A16D1C21E}"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4001681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835394B-9BD7-4BC0-96C1-EA92BADFAC6A}"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1C91C32-DCCB-44A9-BCE1-8397A83AEB12}"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3757948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7E9460B-643E-4BB0-8B23-8A1D14BC3BA5}"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C74E821D-89EF-4DBA-A223-A473AEB2F79E}"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4747152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6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10999B7C-3186-4ECA-9F6C-32878F5C0FB6}"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22D6438D-7C71-4508-9444-CD7E1A0CF174}"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886621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A413FDC1-445D-4C22-B12F-2D5C573F3ABF}"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3B13A32D-28AB-4C44-BB2B-99C69ACC1DA3}"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05698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566E636-B958-4933-B2DB-B548F7FB3522}" type="slidenum">
              <a:rPr lang="en-US" altLang="zh-TW"/>
              <a:pPr>
                <a:defRPr/>
              </a:pPr>
              <a:t>‹#›</a:t>
            </a:fld>
            <a:endParaRPr lang="en-US" altLang="zh-TW"/>
          </a:p>
        </p:txBody>
      </p:sp>
    </p:spTree>
    <p:extLst>
      <p:ext uri="{BB962C8B-B14F-4D97-AF65-F5344CB8AC3E}">
        <p14:creationId xmlns:p14="http://schemas.microsoft.com/office/powerpoint/2010/main" val="2549652195"/>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3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59A906BE-454E-4687-B23C-9D268763AC3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F792F481-BAA3-4313-92C5-3CCBF9A867AA}"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4787950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4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8C999BF2-4344-4E4C-B0D4-8728FEB8368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5429B26-2A1F-4F3E-A246-7141E734074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963522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5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FBD2F74-6F27-4CA0-BCBD-03D673685D2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EC92E209-85DA-423B-9ACF-63098BA02E6F}"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9778994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6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6F20EF27-9337-4189-BE0C-802B991464C5}"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9BCBF0AA-8872-4836-A64A-6CC190BC603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2596000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7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12B59D5A-82D3-4E47-86F3-07FE2A043116}"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BCCAFF24-B10D-4DCF-B309-90DF86401CA2}"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3305889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8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B9BEAF51-2556-4333-BF5D-06E530B238E1}"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88F282AD-2DCB-4C4E-9ED9-FF9E25982853}"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30795092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9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3053F753-8914-459F-8703-193383880E8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68A7D157-466D-4E1D-9EBA-1BA1B6215031}"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1825731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70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F0AD10EB-E059-4386-9D66-3EF7FA90ABE8}"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4178AD59-D3F2-40CF-8F47-E3187359D230}"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5688476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71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2B583C59-36DE-4FF7-8273-5FE380C66EC7}"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BE78285A-84B1-4451-B4B5-A95083DFCA66}"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098976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72_標題投影片">
    <p:spTree>
      <p:nvGrpSpPr>
        <p:cNvPr id="1" name=""/>
        <p:cNvGrpSpPr/>
        <p:nvPr/>
      </p:nvGrpSpPr>
      <p:grpSpPr>
        <a:xfrm>
          <a:off x="0" y="0"/>
          <a:ext cx="0" cy="0"/>
          <a:chOff x="0" y="0"/>
          <a:chExt cx="0" cy="0"/>
        </a:xfrm>
      </p:grpSpPr>
      <p:sp>
        <p:nvSpPr>
          <p:cNvPr id="5" name="橢圓 1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6" name="橢圓 1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en-US" sz="1800">
              <a:solidFill>
                <a:prstClr val="black"/>
              </a:solidFill>
            </a:endParaRPr>
          </a:p>
        </p:txBody>
      </p:sp>
      <p:sp>
        <p:nvSpPr>
          <p:cNvPr id="7" name="副標題 21"/>
          <p:cNvSpPr txBox="1">
            <a:spLocks/>
          </p:cNvSpPr>
          <p:nvPr userDrawn="1"/>
        </p:nvSpPr>
        <p:spPr>
          <a:xfrm>
            <a:off x="1258888" y="549275"/>
            <a:ext cx="7580312" cy="647700"/>
          </a:xfrm>
          <a:prstGeom prst="rect">
            <a:avLst/>
          </a:prstGeom>
        </p:spPr>
        <p:txBody>
          <a:bodyPr tIns="0" anchor="ctr">
            <a:normAutofit/>
          </a:bodyPr>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eaLnBrk="1" fontAlgn="auto" hangingPunct="1">
              <a:spcBef>
                <a:spcPts val="600"/>
              </a:spcBef>
              <a:spcAft>
                <a:spcPts val="0"/>
              </a:spcAft>
              <a:buClr>
                <a:srgbClr val="4F81BD"/>
              </a:buClr>
              <a:buSzPct val="80000"/>
              <a:buFont typeface="Wingdings 2"/>
              <a:buNone/>
              <a:defRPr/>
            </a:pPr>
            <a:endParaRPr kumimoji="0" lang="en-US" dirty="0">
              <a:solidFill>
                <a:srgbClr val="1F497D">
                  <a:shade val="30000"/>
                  <a:satMod val="150000"/>
                </a:srgbClr>
              </a:solidFill>
              <a:latin typeface="Calibri"/>
            </a:endParaRPr>
          </a:p>
        </p:txBody>
      </p:sp>
      <p:sp>
        <p:nvSpPr>
          <p:cNvPr id="14" name="標題 13"/>
          <p:cNvSpPr>
            <a:spLocks noGrp="1"/>
          </p:cNvSpPr>
          <p:nvPr>
            <p:ph type="ctrTitle"/>
          </p:nvPr>
        </p:nvSpPr>
        <p:spPr>
          <a:xfrm>
            <a:off x="1259632" y="1268760"/>
            <a:ext cx="7579568" cy="3200376"/>
          </a:xfrm>
        </p:spPr>
        <p:txBody>
          <a:bodyPr/>
          <a:lstStyle>
            <a:lvl1pPr algn="ctr">
              <a:defRPr b="1"/>
            </a:lvl1pPr>
            <a:extLst/>
          </a:lstStyle>
          <a:p>
            <a:r>
              <a:rPr lang="zh-TW" altLang="en-US" dirty="0"/>
              <a:t>按一下以編輯母片標題樣式</a:t>
            </a:r>
            <a:endParaRPr lang="en-US" dirty="0"/>
          </a:p>
        </p:txBody>
      </p:sp>
      <p:sp>
        <p:nvSpPr>
          <p:cNvPr id="22" name="副標題 21"/>
          <p:cNvSpPr>
            <a:spLocks noGrp="1"/>
          </p:cNvSpPr>
          <p:nvPr>
            <p:ph type="subTitle" idx="1"/>
          </p:nvPr>
        </p:nvSpPr>
        <p:spPr>
          <a:xfrm>
            <a:off x="1259632" y="4556720"/>
            <a:ext cx="7579568"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28" name="文字版面配置區 27"/>
          <p:cNvSpPr>
            <a:spLocks noGrp="1"/>
          </p:cNvSpPr>
          <p:nvPr>
            <p:ph type="body" sz="quarter" idx="17"/>
          </p:nvPr>
        </p:nvSpPr>
        <p:spPr>
          <a:xfrm>
            <a:off x="1259632" y="549275"/>
            <a:ext cx="7560518" cy="647700"/>
          </a:xfrm>
        </p:spPr>
        <p:txBody>
          <a:bodyPr anchor="ctr"/>
          <a:lstStyle>
            <a:lvl1pPr>
              <a:buNone/>
              <a:defRPr/>
            </a:lvl1pPr>
            <a:lvl2pPr>
              <a:buNone/>
              <a:defRPr/>
            </a:lvl2pPr>
            <a:lvl3pPr>
              <a:buNone/>
              <a:defRPr/>
            </a:lvl3pPr>
            <a:lvl4pPr>
              <a:buNone/>
              <a:defRPr/>
            </a:lvl4pPr>
            <a:lvl5pPr>
              <a:buNone/>
              <a:defRPr/>
            </a:lvl5pPr>
          </a:lstStyle>
          <a:p>
            <a:pPr lvl="0"/>
            <a:r>
              <a:rPr lang="zh-TW" altLang="en-US" dirty="0"/>
              <a:t>按一下以編輯母片文字樣式</a:t>
            </a:r>
          </a:p>
        </p:txBody>
      </p:sp>
      <p:sp>
        <p:nvSpPr>
          <p:cNvPr id="8" name="日期版面配置區 18"/>
          <p:cNvSpPr>
            <a:spLocks noGrp="1"/>
          </p:cNvSpPr>
          <p:nvPr>
            <p:ph type="dt" sz="half" idx="18"/>
          </p:nvPr>
        </p:nvSpPr>
        <p:spPr/>
        <p:txBody>
          <a:bodyPr/>
          <a:lstStyle>
            <a:lvl1pPr eaLnBrk="0" hangingPunct="0">
              <a:defRPr>
                <a:latin typeface="Arial" panose="020B0604020202020204" pitchFamily="34" charset="0"/>
              </a:defRPr>
            </a:lvl1pPr>
          </a:lstStyle>
          <a:p>
            <a:pPr>
              <a:defRPr/>
            </a:pPr>
            <a:fld id="{40A202C4-AE46-48D1-81D5-8B53952E9960}" type="datetime1">
              <a:rPr lang="zh-TW" altLang="en-US"/>
              <a:pPr>
                <a:defRPr/>
              </a:pPr>
              <a:t>2023/8/17</a:t>
            </a:fld>
            <a:endParaRPr lang="zh-TW" altLang="en-US" dirty="0"/>
          </a:p>
        </p:txBody>
      </p:sp>
      <p:sp>
        <p:nvSpPr>
          <p:cNvPr id="9" name="投影片編號版面配置區 20"/>
          <p:cNvSpPr>
            <a:spLocks noGrp="1"/>
          </p:cNvSpPr>
          <p:nvPr>
            <p:ph type="sldNum" sz="quarter" idx="19"/>
          </p:nvPr>
        </p:nvSpPr>
        <p:spPr/>
        <p:txBody>
          <a:bodyPr/>
          <a:lstStyle>
            <a:lvl1pPr eaLnBrk="0" hangingPunct="0">
              <a:defRPr>
                <a:latin typeface="Arial" panose="020B0604020202020204" pitchFamily="34" charset="0"/>
              </a:defRPr>
            </a:lvl1pPr>
          </a:lstStyle>
          <a:p>
            <a:pPr>
              <a:defRPr/>
            </a:pPr>
            <a:fld id="{07064ADB-BA84-4020-8EC5-31EF654E4F83}" type="slidenum">
              <a:rPr lang="zh-TW" altLang="en-US"/>
              <a:pPr>
                <a:defRPr/>
              </a:pPr>
              <a:t>‹#›</a:t>
            </a:fld>
            <a:endParaRPr lang="zh-TW" altLang="en-US"/>
          </a:p>
        </p:txBody>
      </p:sp>
      <p:sp>
        <p:nvSpPr>
          <p:cNvPr id="10" name="頁尾版面配置區 22"/>
          <p:cNvSpPr>
            <a:spLocks noGrp="1"/>
          </p:cNvSpPr>
          <p:nvPr>
            <p:ph type="ftr" sz="quarter" idx="20"/>
          </p:nvPr>
        </p:nvSpPr>
        <p:spPr/>
        <p:txBody>
          <a:bodyPr/>
          <a:lstStyle>
            <a:lvl1pPr eaLnBrk="0" hangingPunct="0">
              <a:defRPr>
                <a:latin typeface="Arial" panose="020B0604020202020204" pitchFamily="34" charset="0"/>
              </a:defRPr>
            </a:lvl1pPr>
          </a:lstStyle>
          <a:p>
            <a:pPr>
              <a:defRPr/>
            </a:pPr>
            <a:endParaRPr lang="zh-TW" altLang="en-US"/>
          </a:p>
        </p:txBody>
      </p:sp>
    </p:spTree>
    <p:extLst>
      <p:ext uri="{BB962C8B-B14F-4D97-AF65-F5344CB8AC3E}">
        <p14:creationId xmlns:p14="http://schemas.microsoft.com/office/powerpoint/2010/main" val="197028162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image" Target="../media/image1.jpeg"/><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9.xml"/><Relationship Id="rId21" Type="http://schemas.openxmlformats.org/officeDocument/2006/relationships/slideLayout" Target="../slideLayouts/slideLayout134.xml"/><Relationship Id="rId42" Type="http://schemas.openxmlformats.org/officeDocument/2006/relationships/slideLayout" Target="../slideLayouts/slideLayout155.xml"/><Relationship Id="rId47" Type="http://schemas.openxmlformats.org/officeDocument/2006/relationships/slideLayout" Target="../slideLayouts/slideLayout160.xml"/><Relationship Id="rId63" Type="http://schemas.openxmlformats.org/officeDocument/2006/relationships/slideLayout" Target="../slideLayouts/slideLayout176.xml"/><Relationship Id="rId68" Type="http://schemas.openxmlformats.org/officeDocument/2006/relationships/slideLayout" Target="../slideLayouts/slideLayout181.xml"/><Relationship Id="rId84" Type="http://schemas.openxmlformats.org/officeDocument/2006/relationships/slideLayout" Target="../slideLayouts/slideLayout197.xml"/><Relationship Id="rId89" Type="http://schemas.openxmlformats.org/officeDocument/2006/relationships/slideLayout" Target="../slideLayouts/slideLayout202.xml"/><Relationship Id="rId16" Type="http://schemas.openxmlformats.org/officeDocument/2006/relationships/slideLayout" Target="../slideLayouts/slideLayout129.xml"/><Relationship Id="rId11" Type="http://schemas.openxmlformats.org/officeDocument/2006/relationships/slideLayout" Target="../slideLayouts/slideLayout124.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53" Type="http://schemas.openxmlformats.org/officeDocument/2006/relationships/slideLayout" Target="../slideLayouts/slideLayout166.xml"/><Relationship Id="rId58" Type="http://schemas.openxmlformats.org/officeDocument/2006/relationships/slideLayout" Target="../slideLayouts/slideLayout171.xml"/><Relationship Id="rId74" Type="http://schemas.openxmlformats.org/officeDocument/2006/relationships/slideLayout" Target="../slideLayouts/slideLayout187.xml"/><Relationship Id="rId79" Type="http://schemas.openxmlformats.org/officeDocument/2006/relationships/slideLayout" Target="../slideLayouts/slideLayout192.xml"/><Relationship Id="rId102" Type="http://schemas.openxmlformats.org/officeDocument/2006/relationships/image" Target="../media/image1.jpeg"/><Relationship Id="rId5" Type="http://schemas.openxmlformats.org/officeDocument/2006/relationships/slideLayout" Target="../slideLayouts/slideLayout118.xml"/><Relationship Id="rId90" Type="http://schemas.openxmlformats.org/officeDocument/2006/relationships/slideLayout" Target="../slideLayouts/slideLayout203.xml"/><Relationship Id="rId95" Type="http://schemas.openxmlformats.org/officeDocument/2006/relationships/slideLayout" Target="../slideLayouts/slideLayout208.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43" Type="http://schemas.openxmlformats.org/officeDocument/2006/relationships/slideLayout" Target="../slideLayouts/slideLayout156.xml"/><Relationship Id="rId48" Type="http://schemas.openxmlformats.org/officeDocument/2006/relationships/slideLayout" Target="../slideLayouts/slideLayout161.xml"/><Relationship Id="rId64" Type="http://schemas.openxmlformats.org/officeDocument/2006/relationships/slideLayout" Target="../slideLayouts/slideLayout177.xml"/><Relationship Id="rId69" Type="http://schemas.openxmlformats.org/officeDocument/2006/relationships/slideLayout" Target="../slideLayouts/slideLayout182.xml"/><Relationship Id="rId80" Type="http://schemas.openxmlformats.org/officeDocument/2006/relationships/slideLayout" Target="../slideLayouts/slideLayout193.xml"/><Relationship Id="rId85" Type="http://schemas.openxmlformats.org/officeDocument/2006/relationships/slideLayout" Target="../slideLayouts/slideLayout198.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slideLayout" Target="../slideLayouts/slideLayout159.xml"/><Relationship Id="rId59" Type="http://schemas.openxmlformats.org/officeDocument/2006/relationships/slideLayout" Target="../slideLayouts/slideLayout172.xml"/><Relationship Id="rId67" Type="http://schemas.openxmlformats.org/officeDocument/2006/relationships/slideLayout" Target="../slideLayouts/slideLayout180.xml"/><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54" Type="http://schemas.openxmlformats.org/officeDocument/2006/relationships/slideLayout" Target="../slideLayouts/slideLayout167.xml"/><Relationship Id="rId62" Type="http://schemas.openxmlformats.org/officeDocument/2006/relationships/slideLayout" Target="../slideLayouts/slideLayout175.xml"/><Relationship Id="rId70" Type="http://schemas.openxmlformats.org/officeDocument/2006/relationships/slideLayout" Target="../slideLayouts/slideLayout183.xml"/><Relationship Id="rId75" Type="http://schemas.openxmlformats.org/officeDocument/2006/relationships/slideLayout" Target="../slideLayouts/slideLayout188.xml"/><Relationship Id="rId83" Type="http://schemas.openxmlformats.org/officeDocument/2006/relationships/slideLayout" Target="../slideLayouts/slideLayout196.xml"/><Relationship Id="rId88" Type="http://schemas.openxmlformats.org/officeDocument/2006/relationships/slideLayout" Target="../slideLayouts/slideLayout201.xml"/><Relationship Id="rId91" Type="http://schemas.openxmlformats.org/officeDocument/2006/relationships/slideLayout" Target="../slideLayouts/slideLayout204.xml"/><Relationship Id="rId96" Type="http://schemas.openxmlformats.org/officeDocument/2006/relationships/slideLayout" Target="../slideLayouts/slideLayout20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49" Type="http://schemas.openxmlformats.org/officeDocument/2006/relationships/slideLayout" Target="../slideLayouts/slideLayout162.xml"/><Relationship Id="rId57" Type="http://schemas.openxmlformats.org/officeDocument/2006/relationships/slideLayout" Target="../slideLayouts/slideLayout170.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52" Type="http://schemas.openxmlformats.org/officeDocument/2006/relationships/slideLayout" Target="../slideLayouts/slideLayout165.xml"/><Relationship Id="rId60" Type="http://schemas.openxmlformats.org/officeDocument/2006/relationships/slideLayout" Target="../slideLayouts/slideLayout173.xml"/><Relationship Id="rId65" Type="http://schemas.openxmlformats.org/officeDocument/2006/relationships/slideLayout" Target="../slideLayouts/slideLayout178.xml"/><Relationship Id="rId73" Type="http://schemas.openxmlformats.org/officeDocument/2006/relationships/slideLayout" Target="../slideLayouts/slideLayout186.xml"/><Relationship Id="rId78" Type="http://schemas.openxmlformats.org/officeDocument/2006/relationships/slideLayout" Target="../slideLayouts/slideLayout191.xml"/><Relationship Id="rId81" Type="http://schemas.openxmlformats.org/officeDocument/2006/relationships/slideLayout" Target="../slideLayouts/slideLayout194.xml"/><Relationship Id="rId86" Type="http://schemas.openxmlformats.org/officeDocument/2006/relationships/slideLayout" Target="../slideLayouts/slideLayout199.xml"/><Relationship Id="rId94" Type="http://schemas.openxmlformats.org/officeDocument/2006/relationships/slideLayout" Target="../slideLayouts/slideLayout207.xml"/><Relationship Id="rId99" Type="http://schemas.openxmlformats.org/officeDocument/2006/relationships/slideLayout" Target="../slideLayouts/slideLayout212.xml"/><Relationship Id="rId101" Type="http://schemas.openxmlformats.org/officeDocument/2006/relationships/theme" Target="../theme/theme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9" Type="http://schemas.openxmlformats.org/officeDocument/2006/relationships/slideLayout" Target="../slideLayouts/slideLayout152.xml"/><Relationship Id="rId34" Type="http://schemas.openxmlformats.org/officeDocument/2006/relationships/slideLayout" Target="../slideLayouts/slideLayout147.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76" Type="http://schemas.openxmlformats.org/officeDocument/2006/relationships/slideLayout" Target="../slideLayouts/slideLayout189.xml"/><Relationship Id="rId97" Type="http://schemas.openxmlformats.org/officeDocument/2006/relationships/slideLayout" Target="../slideLayouts/slideLayout210.xml"/><Relationship Id="rId7" Type="http://schemas.openxmlformats.org/officeDocument/2006/relationships/slideLayout" Target="../slideLayouts/slideLayout120.xml"/><Relationship Id="rId71" Type="http://schemas.openxmlformats.org/officeDocument/2006/relationships/slideLayout" Target="../slideLayouts/slideLayout184.xml"/><Relationship Id="rId92" Type="http://schemas.openxmlformats.org/officeDocument/2006/relationships/slideLayout" Target="../slideLayouts/slideLayout205.xml"/><Relationship Id="rId2" Type="http://schemas.openxmlformats.org/officeDocument/2006/relationships/slideLayout" Target="../slideLayouts/slideLayout115.xml"/><Relationship Id="rId29" Type="http://schemas.openxmlformats.org/officeDocument/2006/relationships/slideLayout" Target="../slideLayouts/slideLayout142.xml"/><Relationship Id="rId24" Type="http://schemas.openxmlformats.org/officeDocument/2006/relationships/slideLayout" Target="../slideLayouts/slideLayout137.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66" Type="http://schemas.openxmlformats.org/officeDocument/2006/relationships/slideLayout" Target="../slideLayouts/slideLayout179.xml"/><Relationship Id="rId87" Type="http://schemas.openxmlformats.org/officeDocument/2006/relationships/slideLayout" Target="../slideLayouts/slideLayout200.xml"/><Relationship Id="rId61" Type="http://schemas.openxmlformats.org/officeDocument/2006/relationships/slideLayout" Target="../slideLayouts/slideLayout174.xml"/><Relationship Id="rId82" Type="http://schemas.openxmlformats.org/officeDocument/2006/relationships/slideLayout" Target="../slideLayouts/slideLayout195.xml"/><Relationship Id="rId19" Type="http://schemas.openxmlformats.org/officeDocument/2006/relationships/slideLayout" Target="../slideLayouts/slideLayout132.xml"/><Relationship Id="rId14" Type="http://schemas.openxmlformats.org/officeDocument/2006/relationships/slideLayout" Target="../slideLayouts/slideLayout127.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56" Type="http://schemas.openxmlformats.org/officeDocument/2006/relationships/slideLayout" Target="../slideLayouts/slideLayout169.xml"/><Relationship Id="rId77" Type="http://schemas.openxmlformats.org/officeDocument/2006/relationships/slideLayout" Target="../slideLayouts/slideLayout190.xml"/><Relationship Id="rId100" Type="http://schemas.openxmlformats.org/officeDocument/2006/relationships/slideLayout" Target="../slideLayouts/slideLayout213.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72" Type="http://schemas.openxmlformats.org/officeDocument/2006/relationships/slideLayout" Target="../slideLayouts/slideLayout185.xml"/><Relationship Id="rId93" Type="http://schemas.openxmlformats.org/officeDocument/2006/relationships/slideLayout" Target="../slideLayouts/slideLayout206.xml"/><Relationship Id="rId98" Type="http://schemas.openxmlformats.org/officeDocument/2006/relationships/slideLayout" Target="../slideLayouts/slideLayout211.xml"/><Relationship Id="rId3" Type="http://schemas.openxmlformats.org/officeDocument/2006/relationships/slideLayout" Target="../slideLayouts/slideLayout1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image" Target="../media/image1.jpeg"/><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theme" Target="../theme/theme4.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Rot="1" noChangeArrowheads="1"/>
          </p:cNvSpPr>
          <p:nvPr>
            <p:ph type="title"/>
          </p:nvPr>
        </p:nvSpPr>
        <p:spPr bwMode="auto">
          <a:xfrm>
            <a:off x="301625" y="609600"/>
            <a:ext cx="854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Rot="1" noChangeArrowheads="1"/>
          </p:cNvSpPr>
          <p:nvPr>
            <p:ph type="body" idx="1"/>
          </p:nvPr>
        </p:nvSpPr>
        <p:spPr bwMode="auto">
          <a:xfrm>
            <a:off x="301625" y="1905000"/>
            <a:ext cx="85407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51556"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Arial" charset="0"/>
              </a:defRPr>
            </a:lvl1pPr>
          </a:lstStyle>
          <a:p>
            <a:pPr>
              <a:defRPr/>
            </a:pPr>
            <a:endParaRPr lang="en-US" altLang="zh-TW"/>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defRPr>
            </a:lvl1pPr>
          </a:lstStyle>
          <a:p>
            <a:pPr>
              <a:defRPr/>
            </a:pPr>
            <a:endParaRPr lang="en-US" altLang="zh-TW"/>
          </a:p>
        </p:txBody>
      </p:sp>
      <p:sp>
        <p:nvSpPr>
          <p:cNvPr id="151558"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5B5FA18F-8679-45A1-BBDA-D156FB9D5B4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5301"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 id="2147485273" r:id="rId12"/>
    <p:sldLayoutId id="2147485274" r:id="rId13"/>
    <p:sldLayoutId id="2147485275" r:id="rId14"/>
    <p:sldLayoutId id="2147485276" r:id="rId15"/>
    <p:sldLayoutId id="2147485277" r:id="rId16"/>
    <p:sldLayoutId id="2147485278" r:id="rId17"/>
    <p:sldLayoutId id="2147485279" r:id="rId18"/>
    <p:sldLayoutId id="2147485280" r:id="rId19"/>
    <p:sldLayoutId id="2147485303" r:id="rId20"/>
    <p:sldLayoutId id="2147485304" r:id="rId21"/>
    <p:sldLayoutId id="2147485305" r:id="rId22"/>
    <p:sldLayoutId id="2147485307" r:id="rId23"/>
    <p:sldLayoutId id="2147485308" r:id="rId24"/>
    <p:sldLayoutId id="2147485309" r:id="rId25"/>
    <p:sldLayoutId id="2147485310" r:id="rId26"/>
    <p:sldLayoutId id="2147485311" r:id="rId27"/>
    <p:sldLayoutId id="2147485312" r:id="rId28"/>
    <p:sldLayoutId id="2147485313" r:id="rId29"/>
    <p:sldLayoutId id="2147485314" r:id="rId30"/>
    <p:sldLayoutId id="2147485315" r:id="rId31"/>
    <p:sldLayoutId id="2147485316" r:id="rId32"/>
    <p:sldLayoutId id="2147485317" r:id="rId33"/>
    <p:sldLayoutId id="2147485318" r:id="rId34"/>
    <p:sldLayoutId id="2147485319" r:id="rId35"/>
    <p:sldLayoutId id="2147485320" r:id="rId36"/>
    <p:sldLayoutId id="2147485321" r:id="rId37"/>
    <p:sldLayoutId id="2147485322" r:id="rId38"/>
    <p:sldLayoutId id="2147485323" r:id="rId39"/>
    <p:sldLayoutId id="2147485324" r:id="rId40"/>
    <p:sldLayoutId id="2147485325" r:id="rId41"/>
    <p:sldLayoutId id="2147485326" r:id="rId42"/>
    <p:sldLayoutId id="2147485327" r:id="rId43"/>
    <p:sldLayoutId id="2147485328" r:id="rId44"/>
    <p:sldLayoutId id="2147485329" r:id="rId45"/>
    <p:sldLayoutId id="2147485330" r:id="rId46"/>
    <p:sldLayoutId id="2147485331" r:id="rId47"/>
    <p:sldLayoutId id="2147485332" r:id="rId48"/>
    <p:sldLayoutId id="2147485333" r:id="rId49"/>
    <p:sldLayoutId id="2147485334" r:id="rId50"/>
    <p:sldLayoutId id="2147485335" r:id="rId51"/>
    <p:sldLayoutId id="2147485336" r:id="rId52"/>
    <p:sldLayoutId id="2147485337" r:id="rId53"/>
    <p:sldLayoutId id="2147485338" r:id="rId54"/>
    <p:sldLayoutId id="2147485339" r:id="rId55"/>
    <p:sldLayoutId id="2147485340" r:id="rId56"/>
    <p:sldLayoutId id="2147485341" r:id="rId57"/>
    <p:sldLayoutId id="2147485342" r:id="rId58"/>
    <p:sldLayoutId id="2147485343" r:id="rId59"/>
    <p:sldLayoutId id="2147485344" r:id="rId60"/>
    <p:sldLayoutId id="2147485345" r:id="rId61"/>
    <p:sldLayoutId id="2147485282" r:id="rId62"/>
    <p:sldLayoutId id="2147485346" r:id="rId63"/>
    <p:sldLayoutId id="2147485347" r:id="rId64"/>
    <p:sldLayoutId id="2147485348" r:id="rId65"/>
    <p:sldLayoutId id="2147485349" r:id="rId66"/>
    <p:sldLayoutId id="2147485350" r:id="rId67"/>
    <p:sldLayoutId id="2147485351" r:id="rId68"/>
    <p:sldLayoutId id="2147485352" r:id="rId69"/>
    <p:sldLayoutId id="2147485353" r:id="rId70"/>
    <p:sldLayoutId id="2147485354" r:id="rId71"/>
    <p:sldLayoutId id="2147485355" r:id="rId72"/>
    <p:sldLayoutId id="2147485356" r:id="rId73"/>
    <p:sldLayoutId id="2147485357" r:id="rId74"/>
    <p:sldLayoutId id="2147485358" r:id="rId75"/>
    <p:sldLayoutId id="2147485359" r:id="rId76"/>
    <p:sldLayoutId id="2147485360" r:id="rId77"/>
    <p:sldLayoutId id="2147485361" r:id="rId78"/>
    <p:sldLayoutId id="2147485362" r:id="rId79"/>
    <p:sldLayoutId id="2147485363" r:id="rId80"/>
    <p:sldLayoutId id="2147485364" r:id="rId81"/>
    <p:sldLayoutId id="2147485365" r:id="rId82"/>
    <p:sldLayoutId id="2147485366" r:id="rId83"/>
    <p:sldLayoutId id="2147485367" r:id="rId84"/>
    <p:sldLayoutId id="2147485368" r:id="rId85"/>
    <p:sldLayoutId id="2147485369" r:id="rId86"/>
    <p:sldLayoutId id="2147485370" r:id="rId87"/>
    <p:sldLayoutId id="2147485371" r:id="rId88"/>
    <p:sldLayoutId id="2147485372" r:id="rId89"/>
    <p:sldLayoutId id="2147485373" r:id="rId90"/>
    <p:sldLayoutId id="2147485374" r:id="rId91"/>
    <p:sldLayoutId id="2147485375" r:id="rId92"/>
    <p:sldLayoutId id="2147485376" r:id="rId93"/>
    <p:sldLayoutId id="2147485377" r:id="rId94"/>
    <p:sldLayoutId id="2147485378" r:id="rId95"/>
    <p:sldLayoutId id="2147485379" r:id="rId96"/>
    <p:sldLayoutId id="2147485380" r:id="rId97"/>
    <p:sldLayoutId id="2147485381" r:id="rId98"/>
    <p:sldLayoutId id="2147485382" r:id="rId99"/>
    <p:sldLayoutId id="2147485383" r:id="rId100"/>
  </p:sldLayoutIdLst>
  <p:transition spd="slow"/>
  <p:txStyles>
    <p:titleStyle>
      <a:lvl1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cs typeface="+mj-cs"/>
        </a:defRPr>
      </a:lvl1pPr>
      <a:lvl2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2pPr>
      <a:lvl3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3pPr>
      <a:lvl4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4pPr>
      <a:lvl5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cs typeface="+mn-cs"/>
        </a:defRPr>
      </a:lvl1pPr>
      <a:lvl2pPr marL="742950" indent="-285750" algn="l" rtl="0" eaLnBrk="0" fontAlgn="base" hangingPunct="0">
        <a:spcBef>
          <a:spcPct val="20000"/>
        </a:spcBef>
        <a:spcAft>
          <a:spcPct val="0"/>
        </a:spcAft>
        <a:buClr>
          <a:srgbClr val="000000"/>
        </a:buClr>
        <a:buSzPct val="80000"/>
        <a:buFont typeface="Wingdings" panose="05000000000000000000" pitchFamily="2" charset="2"/>
        <a:buChar char="l"/>
        <a:defRPr kumimoji="1" sz="2400">
          <a:solidFill>
            <a:srgbClr val="000000"/>
          </a:solidFill>
          <a:latin typeface="Times New Roman" panose="02020603050405020304" pitchFamily="18" charset="0"/>
          <a:ea typeface="標楷體" panose="03000509000000000000" pitchFamily="65" charset="-120"/>
        </a:defRPr>
      </a:lvl2pPr>
      <a:lvl3pPr marL="1143000" indent="-228600" algn="l" rtl="0" eaLnBrk="0" fontAlgn="base" hangingPunct="0">
        <a:spcBef>
          <a:spcPct val="20000"/>
        </a:spcBef>
        <a:spcAft>
          <a:spcPct val="0"/>
        </a:spcAft>
        <a:buClr>
          <a:srgbClr val="000000"/>
        </a:buClr>
        <a:buSzPct val="80000"/>
        <a:buFont typeface="Wingdings" panose="05000000000000000000" pitchFamily="2" charset="2"/>
        <a:buChar char="n"/>
        <a:defRPr kumimoji="1" sz="2400">
          <a:solidFill>
            <a:srgbClr val="000000"/>
          </a:solidFill>
          <a:latin typeface="Times New Roman" panose="02020603050405020304" pitchFamily="18" charset="0"/>
          <a:ea typeface="標楷體" panose="03000509000000000000" pitchFamily="65" charset="-120"/>
        </a:defRPr>
      </a:lvl3pPr>
      <a:lvl4pPr marL="1600200" indent="-2286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4pPr>
      <a:lvl5pPr marL="2057400" indent="-2286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5pPr>
      <a:lvl6pPr marL="25146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直角三角形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sz="2400">
              <a:solidFill>
                <a:prstClr val="white"/>
              </a:solidFill>
            </a:endParaRPr>
          </a:p>
        </p:txBody>
      </p:sp>
      <p:cxnSp>
        <p:nvCxnSpPr>
          <p:cNvPr id="8" name="直線接點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直線接點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029" name="標題版面配置區 21"/>
          <p:cNvSpPr>
            <a:spLocks noGrp="1"/>
          </p:cNvSpPr>
          <p:nvPr>
            <p:ph type="title"/>
          </p:nvPr>
        </p:nvSpPr>
        <p:spPr bwMode="auto">
          <a:xfrm>
            <a:off x="457200" y="268288"/>
            <a:ext cx="8229600" cy="1000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p>
        </p:txBody>
      </p:sp>
      <p:sp>
        <p:nvSpPr>
          <p:cNvPr id="1030" name="文字版面配置區 12"/>
          <p:cNvSpPr>
            <a:spLocks noGrp="1"/>
          </p:cNvSpPr>
          <p:nvPr>
            <p:ph type="body" idx="1"/>
          </p:nvPr>
        </p:nvSpPr>
        <p:spPr bwMode="auto">
          <a:xfrm>
            <a:off x="457200" y="1268413"/>
            <a:ext cx="8229600"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4" name="日期版面配置區 13"/>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defRPr>
            </a:lvl1pPr>
          </a:lstStyle>
          <a:p>
            <a:pPr>
              <a:defRPr/>
            </a:pPr>
            <a:endParaRPr lang="en-US" altLang="zh-TW">
              <a:solidFill>
                <a:prstClr val="black"/>
              </a:solidFill>
              <a:latin typeface="Times New Roman" pitchFamily="18" charset="0"/>
            </a:endParaRPr>
          </a:p>
        </p:txBody>
      </p:sp>
      <p:sp>
        <p:nvSpPr>
          <p:cNvPr id="3" name="頁尾版面配置區 2"/>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defRPr>
            </a:lvl1pPr>
          </a:lstStyle>
          <a:p>
            <a:pPr>
              <a:defRPr/>
            </a:pPr>
            <a:endParaRPr lang="en-US" altLang="zh-TW">
              <a:solidFill>
                <a:prstClr val="black"/>
              </a:solidFill>
              <a:latin typeface="Times New Roman" pitchFamily="18" charset="0"/>
            </a:endParaRPr>
          </a:p>
        </p:txBody>
      </p:sp>
      <p:sp>
        <p:nvSpPr>
          <p:cNvPr id="23" name="投影片編號版面配置區 22"/>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a:solidFill>
                  <a:schemeClr val="tx1"/>
                </a:solidFill>
              </a:defRPr>
            </a:lvl1pPr>
          </a:lstStyle>
          <a:p>
            <a:pPr>
              <a:defRPr/>
            </a:pPr>
            <a:fld id="{6D724553-A42C-47B7-9C87-746A47C53DF7}" type="slidenum">
              <a:rPr lang="en-US" altLang="zh-TW">
                <a:solidFill>
                  <a:prstClr val="black"/>
                </a:solidFill>
                <a:latin typeface="Times New Roman" pitchFamily="18" charset="0"/>
              </a:rPr>
              <a:pPr>
                <a:defRPr/>
              </a:pPr>
              <a:t>‹#›</a:t>
            </a:fld>
            <a:endParaRPr lang="en-US" altLang="zh-TW">
              <a:solidFill>
                <a:prstClr val="black"/>
              </a:solidFill>
              <a:latin typeface="Times New Roman" pitchFamily="18" charset="0"/>
            </a:endParaRPr>
          </a:p>
        </p:txBody>
      </p:sp>
    </p:spTree>
    <p:extLst>
      <p:ext uri="{BB962C8B-B14F-4D97-AF65-F5344CB8AC3E}">
        <p14:creationId xmlns:p14="http://schemas.microsoft.com/office/powerpoint/2010/main" val="1291653277"/>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 id="2147485410" r:id="rId12"/>
    <p:sldLayoutId id="2147485411" r:id="rId13"/>
  </p:sldLayoutIdLst>
  <p:txStyles>
    <p:titleStyle>
      <a:lvl1pPr marL="4763" indent="-4763" algn="ctr" rtl="0" eaLnBrk="0" fontAlgn="base" hangingPunct="0">
        <a:spcBef>
          <a:spcPct val="0"/>
        </a:spcBef>
        <a:spcAft>
          <a:spcPct val="0"/>
        </a:spcAft>
        <a:defRPr sz="4200" b="1" kern="1200">
          <a:solidFill>
            <a:srgbClr val="9A743A"/>
          </a:solidFill>
          <a:latin typeface="+mj-lt"/>
          <a:ea typeface="+mj-ea"/>
          <a:cs typeface="+mj-cs"/>
        </a:defRPr>
      </a:lvl1pPr>
      <a:lvl2pPr marL="4763" indent="-4763" algn="ctr" rtl="0" eaLnBrk="0" fontAlgn="base" hangingPunct="0">
        <a:spcBef>
          <a:spcPct val="0"/>
        </a:spcBef>
        <a:spcAft>
          <a:spcPct val="0"/>
        </a:spcAft>
        <a:defRPr sz="4200" b="1">
          <a:solidFill>
            <a:srgbClr val="9A743A"/>
          </a:solidFill>
          <a:latin typeface="Times New Roman" pitchFamily="18" charset="0"/>
          <a:ea typeface="標楷體" pitchFamily="65" charset="-120"/>
        </a:defRPr>
      </a:lvl2pPr>
      <a:lvl3pPr marL="4763" indent="-4763" algn="ctr" rtl="0" eaLnBrk="0" fontAlgn="base" hangingPunct="0">
        <a:spcBef>
          <a:spcPct val="0"/>
        </a:spcBef>
        <a:spcAft>
          <a:spcPct val="0"/>
        </a:spcAft>
        <a:defRPr sz="4200" b="1">
          <a:solidFill>
            <a:srgbClr val="9A743A"/>
          </a:solidFill>
          <a:latin typeface="Times New Roman" pitchFamily="18" charset="0"/>
          <a:ea typeface="標楷體" pitchFamily="65" charset="-120"/>
        </a:defRPr>
      </a:lvl3pPr>
      <a:lvl4pPr marL="4763" indent="-4763" algn="ctr" rtl="0" eaLnBrk="0" fontAlgn="base" hangingPunct="0">
        <a:spcBef>
          <a:spcPct val="0"/>
        </a:spcBef>
        <a:spcAft>
          <a:spcPct val="0"/>
        </a:spcAft>
        <a:defRPr sz="4200" b="1">
          <a:solidFill>
            <a:srgbClr val="9A743A"/>
          </a:solidFill>
          <a:latin typeface="Times New Roman" pitchFamily="18" charset="0"/>
          <a:ea typeface="標楷體" pitchFamily="65" charset="-120"/>
        </a:defRPr>
      </a:lvl4pPr>
      <a:lvl5pPr marL="4763" indent="-4763" algn="ctr" rtl="0" eaLnBrk="0" fontAlgn="base" hangingPunct="0">
        <a:spcBef>
          <a:spcPct val="0"/>
        </a:spcBef>
        <a:spcAft>
          <a:spcPct val="0"/>
        </a:spcAft>
        <a:defRPr sz="4200" b="1">
          <a:solidFill>
            <a:srgbClr val="9A743A"/>
          </a:solidFill>
          <a:latin typeface="Times New Roman" pitchFamily="18" charset="0"/>
          <a:ea typeface="標楷體" pitchFamily="65" charset="-120"/>
        </a:defRPr>
      </a:lvl5pPr>
      <a:lvl6pPr marL="461963" algn="ctr" rtl="0" fontAlgn="base">
        <a:spcBef>
          <a:spcPct val="0"/>
        </a:spcBef>
        <a:spcAft>
          <a:spcPct val="0"/>
        </a:spcAft>
        <a:defRPr sz="4200">
          <a:solidFill>
            <a:srgbClr val="0B5395"/>
          </a:solidFill>
          <a:latin typeface="Times New Roman" pitchFamily="18" charset="0"/>
          <a:ea typeface="標楷體" pitchFamily="65" charset="-120"/>
        </a:defRPr>
      </a:lvl6pPr>
      <a:lvl7pPr marL="919163" algn="ctr" rtl="0" fontAlgn="base">
        <a:spcBef>
          <a:spcPct val="0"/>
        </a:spcBef>
        <a:spcAft>
          <a:spcPct val="0"/>
        </a:spcAft>
        <a:defRPr sz="4200">
          <a:solidFill>
            <a:srgbClr val="0B5395"/>
          </a:solidFill>
          <a:latin typeface="Times New Roman" pitchFamily="18" charset="0"/>
          <a:ea typeface="標楷體" pitchFamily="65" charset="-120"/>
        </a:defRPr>
      </a:lvl7pPr>
      <a:lvl8pPr marL="1376363" algn="ctr" rtl="0" fontAlgn="base">
        <a:spcBef>
          <a:spcPct val="0"/>
        </a:spcBef>
        <a:spcAft>
          <a:spcPct val="0"/>
        </a:spcAft>
        <a:defRPr sz="4200">
          <a:solidFill>
            <a:srgbClr val="0B5395"/>
          </a:solidFill>
          <a:latin typeface="Times New Roman" pitchFamily="18" charset="0"/>
          <a:ea typeface="標楷體" pitchFamily="65" charset="-120"/>
        </a:defRPr>
      </a:lvl8pPr>
      <a:lvl9pPr marL="1833563" algn="ctr" rtl="0" fontAlgn="base">
        <a:spcBef>
          <a:spcPct val="0"/>
        </a:spcBef>
        <a:spcAft>
          <a:spcPct val="0"/>
        </a:spcAft>
        <a:defRPr sz="4200">
          <a:solidFill>
            <a:srgbClr val="0B5395"/>
          </a:solidFill>
          <a:latin typeface="Times New Roman" pitchFamily="18" charset="0"/>
          <a:ea typeface="標楷體" pitchFamily="65" charset="-120"/>
        </a:defRPr>
      </a:lvl9pPr>
    </p:titleStyle>
    <p:bodyStyle>
      <a:lvl1pPr marL="447675" indent="-382588" algn="l" rtl="0" eaLnBrk="0" fontAlgn="base" hangingPunct="0">
        <a:spcBef>
          <a:spcPts val="600"/>
        </a:spcBef>
        <a:spcAft>
          <a:spcPts val="600"/>
        </a:spcAft>
        <a:buClr>
          <a:schemeClr val="accent1"/>
        </a:buClr>
        <a:buSzPct val="80000"/>
        <a:buFont typeface="Wingdings 2" pitchFamily="18" charset="2"/>
        <a:buChar char=""/>
        <a:defRPr sz="3200" kern="1200">
          <a:solidFill>
            <a:schemeClr val="tx1"/>
          </a:solidFill>
          <a:latin typeface="+mn-lt"/>
          <a:ea typeface="+mn-ea"/>
          <a:cs typeface="+mn-cs"/>
        </a:defRPr>
      </a:lvl1pPr>
      <a:lvl2pPr marL="822325" indent="-285750" algn="l" rtl="0" eaLnBrk="0" fontAlgn="base" hangingPunct="0">
        <a:spcBef>
          <a:spcPts val="600"/>
        </a:spcBef>
        <a:spcAft>
          <a:spcPts val="600"/>
        </a:spcAft>
        <a:buClr>
          <a:schemeClr val="accent1"/>
        </a:buClr>
        <a:buSzPct val="95000"/>
        <a:buFont typeface="Verdana" pitchFamily="34" charset="0"/>
        <a:buChar char="›"/>
        <a:defRPr sz="2800" kern="1200">
          <a:solidFill>
            <a:schemeClr val="tx1"/>
          </a:solidFill>
          <a:latin typeface="+mn-lt"/>
          <a:ea typeface="+mn-ea"/>
          <a:cs typeface="+mn-cs"/>
        </a:defRPr>
      </a:lvl2pPr>
      <a:lvl3pPr marL="1104900" indent="-228600" algn="l" rtl="0" eaLnBrk="0" fontAlgn="base" hangingPunct="0">
        <a:spcBef>
          <a:spcPts val="600"/>
        </a:spcBef>
        <a:spcAft>
          <a:spcPts val="60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ts val="600"/>
        </a:spcBef>
        <a:spcAft>
          <a:spcPts val="60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ts val="600"/>
        </a:spcBef>
        <a:spcAft>
          <a:spcPts val="600"/>
        </a:spcAft>
        <a:buClr>
          <a:srgbClr val="8AA4D6"/>
        </a:buClr>
        <a:buFont typeface="Wingdings 2" pitchFamily="18" charset="2"/>
        <a:buChar char=""/>
        <a:defRPr sz="14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0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Rot="1" noChangeArrowheads="1"/>
          </p:cNvSpPr>
          <p:nvPr>
            <p:ph type="title"/>
          </p:nvPr>
        </p:nvSpPr>
        <p:spPr bwMode="auto">
          <a:xfrm>
            <a:off x="301625" y="609600"/>
            <a:ext cx="854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Rot="1" noChangeArrowheads="1"/>
          </p:cNvSpPr>
          <p:nvPr>
            <p:ph type="body" idx="1"/>
          </p:nvPr>
        </p:nvSpPr>
        <p:spPr bwMode="auto">
          <a:xfrm>
            <a:off x="301625" y="1905000"/>
            <a:ext cx="85407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51556"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Arial" charset="0"/>
              </a:defRPr>
            </a:lvl1pPr>
          </a:lstStyle>
          <a:p>
            <a:pPr>
              <a:defRPr/>
            </a:pPr>
            <a:endParaRPr lang="en-US" altLang="zh-TW">
              <a:solidFill>
                <a:srgbClr val="007A77"/>
              </a:solidFill>
            </a:endParaRPr>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defRPr>
            </a:lvl1pPr>
          </a:lstStyle>
          <a:p>
            <a:pPr>
              <a:defRPr/>
            </a:pPr>
            <a:endParaRPr lang="en-US" altLang="zh-TW">
              <a:solidFill>
                <a:srgbClr val="007A77"/>
              </a:solidFill>
            </a:endParaRPr>
          </a:p>
        </p:txBody>
      </p:sp>
      <p:sp>
        <p:nvSpPr>
          <p:cNvPr id="151558"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5A7C1B12-9702-4A82-8D26-4ACAE9092458}" type="slidenum">
              <a:rPr lang="en-US" altLang="zh-TW">
                <a:solidFill>
                  <a:srgbClr val="007A77"/>
                </a:solidFill>
              </a:rPr>
              <a:pPr>
                <a:defRPr/>
              </a:pPr>
              <a:t>‹#›</a:t>
            </a:fld>
            <a:endParaRPr lang="en-US" altLang="zh-TW">
              <a:solidFill>
                <a:srgbClr val="007A77"/>
              </a:solidFill>
            </a:endParaRPr>
          </a:p>
        </p:txBody>
      </p:sp>
    </p:spTree>
    <p:extLst>
      <p:ext uri="{BB962C8B-B14F-4D97-AF65-F5344CB8AC3E}">
        <p14:creationId xmlns:p14="http://schemas.microsoft.com/office/powerpoint/2010/main" val="3539518671"/>
      </p:ext>
    </p:extLst>
  </p:cSld>
  <p:clrMap bg1="lt1" tx1="dk1" bg2="lt2" tx2="dk2" accent1="accent1" accent2="accent2" accent3="accent3" accent4="accent4" accent5="accent5" accent6="accent6" hlink="hlink" folHlink="folHlink"/>
  <p:sldLayoutIdLst>
    <p:sldLayoutId id="2147485413" r:id="rId1"/>
    <p:sldLayoutId id="2147485414" r:id="rId2"/>
    <p:sldLayoutId id="2147485415" r:id="rId3"/>
    <p:sldLayoutId id="2147485416" r:id="rId4"/>
    <p:sldLayoutId id="2147485417" r:id="rId5"/>
    <p:sldLayoutId id="2147485418" r:id="rId6"/>
    <p:sldLayoutId id="2147485419" r:id="rId7"/>
    <p:sldLayoutId id="2147485420" r:id="rId8"/>
    <p:sldLayoutId id="2147485421" r:id="rId9"/>
    <p:sldLayoutId id="2147485422" r:id="rId10"/>
    <p:sldLayoutId id="2147485423" r:id="rId11"/>
    <p:sldLayoutId id="2147485424" r:id="rId12"/>
    <p:sldLayoutId id="2147485425" r:id="rId13"/>
    <p:sldLayoutId id="2147485426" r:id="rId14"/>
    <p:sldLayoutId id="2147485427" r:id="rId15"/>
    <p:sldLayoutId id="2147485428" r:id="rId16"/>
    <p:sldLayoutId id="2147485429" r:id="rId17"/>
    <p:sldLayoutId id="2147485430" r:id="rId18"/>
    <p:sldLayoutId id="2147485431" r:id="rId19"/>
    <p:sldLayoutId id="2147485432" r:id="rId20"/>
    <p:sldLayoutId id="2147485433" r:id="rId21"/>
    <p:sldLayoutId id="2147485434" r:id="rId22"/>
    <p:sldLayoutId id="2147485435" r:id="rId23"/>
    <p:sldLayoutId id="2147485436" r:id="rId24"/>
    <p:sldLayoutId id="2147485437" r:id="rId25"/>
    <p:sldLayoutId id="2147485438" r:id="rId26"/>
    <p:sldLayoutId id="2147485439" r:id="rId27"/>
    <p:sldLayoutId id="2147485440" r:id="rId28"/>
    <p:sldLayoutId id="2147485441" r:id="rId29"/>
    <p:sldLayoutId id="2147485442" r:id="rId30"/>
    <p:sldLayoutId id="2147485443" r:id="rId31"/>
    <p:sldLayoutId id="2147485444" r:id="rId32"/>
    <p:sldLayoutId id="2147485445" r:id="rId33"/>
    <p:sldLayoutId id="2147485446" r:id="rId34"/>
    <p:sldLayoutId id="2147485447" r:id="rId35"/>
    <p:sldLayoutId id="2147485448" r:id="rId36"/>
    <p:sldLayoutId id="2147485449" r:id="rId37"/>
    <p:sldLayoutId id="2147485450" r:id="rId38"/>
    <p:sldLayoutId id="2147485451" r:id="rId39"/>
    <p:sldLayoutId id="2147485452" r:id="rId40"/>
    <p:sldLayoutId id="2147485453" r:id="rId41"/>
    <p:sldLayoutId id="2147485454" r:id="rId42"/>
    <p:sldLayoutId id="2147485455" r:id="rId43"/>
    <p:sldLayoutId id="2147485456" r:id="rId44"/>
    <p:sldLayoutId id="2147485457" r:id="rId45"/>
    <p:sldLayoutId id="2147485458" r:id="rId46"/>
    <p:sldLayoutId id="2147485459" r:id="rId47"/>
    <p:sldLayoutId id="2147485460" r:id="rId48"/>
    <p:sldLayoutId id="2147485461" r:id="rId49"/>
    <p:sldLayoutId id="2147485462" r:id="rId50"/>
    <p:sldLayoutId id="2147485463" r:id="rId51"/>
    <p:sldLayoutId id="2147485464" r:id="rId52"/>
    <p:sldLayoutId id="2147485465" r:id="rId53"/>
    <p:sldLayoutId id="2147485466" r:id="rId54"/>
    <p:sldLayoutId id="2147485467" r:id="rId55"/>
    <p:sldLayoutId id="2147485468" r:id="rId56"/>
    <p:sldLayoutId id="2147485469" r:id="rId57"/>
    <p:sldLayoutId id="2147485470" r:id="rId58"/>
    <p:sldLayoutId id="2147485471" r:id="rId59"/>
    <p:sldLayoutId id="2147485472" r:id="rId60"/>
    <p:sldLayoutId id="2147485473" r:id="rId61"/>
    <p:sldLayoutId id="2147485474" r:id="rId62"/>
    <p:sldLayoutId id="2147485475" r:id="rId63"/>
    <p:sldLayoutId id="2147485476" r:id="rId64"/>
    <p:sldLayoutId id="2147485477" r:id="rId65"/>
    <p:sldLayoutId id="2147485478" r:id="rId66"/>
    <p:sldLayoutId id="2147485479" r:id="rId67"/>
    <p:sldLayoutId id="2147485480" r:id="rId68"/>
    <p:sldLayoutId id="2147485481" r:id="rId69"/>
    <p:sldLayoutId id="2147485482" r:id="rId70"/>
    <p:sldLayoutId id="2147485483" r:id="rId71"/>
    <p:sldLayoutId id="2147485484" r:id="rId72"/>
    <p:sldLayoutId id="2147485485" r:id="rId73"/>
    <p:sldLayoutId id="2147485486" r:id="rId74"/>
    <p:sldLayoutId id="2147485487" r:id="rId75"/>
    <p:sldLayoutId id="2147485488" r:id="rId76"/>
    <p:sldLayoutId id="2147485489" r:id="rId77"/>
    <p:sldLayoutId id="2147485490" r:id="rId78"/>
    <p:sldLayoutId id="2147485491" r:id="rId79"/>
    <p:sldLayoutId id="2147485492" r:id="rId80"/>
    <p:sldLayoutId id="2147485493" r:id="rId81"/>
    <p:sldLayoutId id="2147485494" r:id="rId82"/>
    <p:sldLayoutId id="2147485495" r:id="rId83"/>
    <p:sldLayoutId id="2147485496" r:id="rId84"/>
    <p:sldLayoutId id="2147485497" r:id="rId85"/>
    <p:sldLayoutId id="2147485498" r:id="rId86"/>
    <p:sldLayoutId id="2147485499" r:id="rId87"/>
    <p:sldLayoutId id="2147485500" r:id="rId88"/>
    <p:sldLayoutId id="2147485501" r:id="rId89"/>
    <p:sldLayoutId id="2147485502" r:id="rId90"/>
    <p:sldLayoutId id="2147485503" r:id="rId91"/>
    <p:sldLayoutId id="2147485504" r:id="rId92"/>
    <p:sldLayoutId id="2147485505" r:id="rId93"/>
    <p:sldLayoutId id="2147485506" r:id="rId94"/>
    <p:sldLayoutId id="2147485507" r:id="rId95"/>
    <p:sldLayoutId id="2147485508" r:id="rId96"/>
    <p:sldLayoutId id="2147485509" r:id="rId97"/>
    <p:sldLayoutId id="2147485510" r:id="rId98"/>
    <p:sldLayoutId id="2147485511" r:id="rId99"/>
    <p:sldLayoutId id="2147485512" r:id="rId100"/>
  </p:sldLayoutIdLst>
  <p:transition spd="slow"/>
  <p:txStyles>
    <p:titleStyle>
      <a:lvl1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cs typeface="+mj-cs"/>
        </a:defRPr>
      </a:lvl1pPr>
      <a:lvl2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2pPr>
      <a:lvl3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3pPr>
      <a:lvl4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4pPr>
      <a:lvl5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cs typeface="+mn-cs"/>
        </a:defRPr>
      </a:lvl1pPr>
      <a:lvl2pPr marL="742950" indent="-285750" algn="l" rtl="0" eaLnBrk="0" fontAlgn="base" hangingPunct="0">
        <a:spcBef>
          <a:spcPct val="20000"/>
        </a:spcBef>
        <a:spcAft>
          <a:spcPct val="0"/>
        </a:spcAft>
        <a:buClr>
          <a:srgbClr val="000000"/>
        </a:buClr>
        <a:buSzPct val="80000"/>
        <a:buFont typeface="Wingdings" panose="05000000000000000000" pitchFamily="2" charset="2"/>
        <a:buChar char="l"/>
        <a:defRPr kumimoji="1" sz="2400">
          <a:solidFill>
            <a:srgbClr val="000000"/>
          </a:solidFill>
          <a:latin typeface="Times New Roman" panose="02020603050405020304" pitchFamily="18" charset="0"/>
          <a:ea typeface="標楷體" panose="03000509000000000000" pitchFamily="65" charset="-120"/>
        </a:defRPr>
      </a:lvl2pPr>
      <a:lvl3pPr marL="1143000" indent="-228600" algn="l" rtl="0" eaLnBrk="0" fontAlgn="base" hangingPunct="0">
        <a:spcBef>
          <a:spcPct val="20000"/>
        </a:spcBef>
        <a:spcAft>
          <a:spcPct val="0"/>
        </a:spcAft>
        <a:buClr>
          <a:srgbClr val="000000"/>
        </a:buClr>
        <a:buSzPct val="80000"/>
        <a:buFont typeface="Wingdings" panose="05000000000000000000" pitchFamily="2" charset="2"/>
        <a:buChar char="n"/>
        <a:defRPr kumimoji="1" sz="2400">
          <a:solidFill>
            <a:srgbClr val="000000"/>
          </a:solidFill>
          <a:latin typeface="Times New Roman" panose="02020603050405020304" pitchFamily="18" charset="0"/>
          <a:ea typeface="標楷體" panose="03000509000000000000" pitchFamily="65" charset="-120"/>
        </a:defRPr>
      </a:lvl3pPr>
      <a:lvl4pPr marL="1600200" indent="-2286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4pPr>
      <a:lvl5pPr marL="2057400" indent="-2286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5pPr>
      <a:lvl6pPr marL="25146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301625" y="609600"/>
            <a:ext cx="854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Rectangle 3"/>
          <p:cNvSpPr>
            <a:spLocks noGrp="1" noRot="1" noChangeArrowheads="1"/>
          </p:cNvSpPr>
          <p:nvPr>
            <p:ph type="body" idx="1"/>
          </p:nvPr>
        </p:nvSpPr>
        <p:spPr bwMode="auto">
          <a:xfrm>
            <a:off x="301625" y="1905000"/>
            <a:ext cx="85407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51556"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7A77"/>
                </a:solidFill>
                <a:latin typeface="Arial" charset="0"/>
              </a:defRPr>
            </a:lvl1pPr>
          </a:lstStyle>
          <a:p>
            <a:pPr>
              <a:defRPr/>
            </a:pPr>
            <a:endParaRPr lang="en-US" altLang="zh-TW"/>
          </a:p>
        </p:txBody>
      </p:sp>
      <p:sp>
        <p:nvSpPr>
          <p:cNvPr id="151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7A77"/>
                </a:solidFill>
                <a:latin typeface="Arial" charset="0"/>
              </a:defRPr>
            </a:lvl1pPr>
          </a:lstStyle>
          <a:p>
            <a:pPr>
              <a:defRPr/>
            </a:pPr>
            <a:endParaRPr lang="en-US" altLang="zh-TW"/>
          </a:p>
        </p:txBody>
      </p:sp>
      <p:sp>
        <p:nvSpPr>
          <p:cNvPr id="151558"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7A77"/>
                </a:solidFill>
              </a:defRPr>
            </a:lvl1pPr>
          </a:lstStyle>
          <a:p>
            <a:pPr>
              <a:defRPr/>
            </a:pPr>
            <a:fld id="{AAF11A3D-A3FB-4FBA-81F1-195F69215D89}" type="slidenum">
              <a:rPr lang="en-US" altLang="zh-TW"/>
              <a:pPr>
                <a:defRPr/>
              </a:pPr>
              <a:t>‹#›</a:t>
            </a:fld>
            <a:endParaRPr lang="en-US" altLang="zh-TW"/>
          </a:p>
        </p:txBody>
      </p:sp>
    </p:spTree>
    <p:extLst>
      <p:ext uri="{BB962C8B-B14F-4D97-AF65-F5344CB8AC3E}">
        <p14:creationId xmlns:p14="http://schemas.microsoft.com/office/powerpoint/2010/main" val="2254564790"/>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 id="2147485531" r:id="rId18"/>
    <p:sldLayoutId id="2147485532" r:id="rId19"/>
  </p:sldLayoutIdLst>
  <p:transition spd="slow"/>
  <p:txStyles>
    <p:titleStyle>
      <a:lvl1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itchFamily="18" charset="0"/>
          <a:ea typeface="標楷體" pitchFamily="65" charset="-120"/>
          <a:cs typeface="+mn-cs"/>
        </a:defRPr>
      </a:lvl1pPr>
      <a:lvl2pPr marL="742950" indent="-285750" algn="l" rtl="0" eaLnBrk="0" fontAlgn="base" hangingPunct="0">
        <a:spcBef>
          <a:spcPct val="20000"/>
        </a:spcBef>
        <a:spcAft>
          <a:spcPct val="0"/>
        </a:spcAft>
        <a:buClr>
          <a:srgbClr val="000000"/>
        </a:buClr>
        <a:buSzPct val="80000"/>
        <a:buFont typeface="Wingdings" panose="05000000000000000000" pitchFamily="2" charset="2"/>
        <a:buChar char="l"/>
        <a:defRPr kumimoji="1" sz="2400">
          <a:solidFill>
            <a:srgbClr val="000000"/>
          </a:solidFill>
          <a:latin typeface="Times New Roman" pitchFamily="18" charset="0"/>
          <a:ea typeface="標楷體" pitchFamily="65" charset="-120"/>
        </a:defRPr>
      </a:lvl2pPr>
      <a:lvl3pPr marL="1143000" indent="-228600" algn="l" rtl="0" eaLnBrk="0" fontAlgn="base" hangingPunct="0">
        <a:spcBef>
          <a:spcPct val="20000"/>
        </a:spcBef>
        <a:spcAft>
          <a:spcPct val="0"/>
        </a:spcAft>
        <a:buClr>
          <a:srgbClr val="000000"/>
        </a:buClr>
        <a:buSzPct val="80000"/>
        <a:buFont typeface="Wingdings" panose="05000000000000000000" pitchFamily="2" charset="2"/>
        <a:buChar char="n"/>
        <a:defRPr kumimoji="1" sz="2400">
          <a:solidFill>
            <a:srgbClr val="000000"/>
          </a:solidFill>
          <a:latin typeface="Times New Roman" pitchFamily="18" charset="0"/>
          <a:ea typeface="標楷體" pitchFamily="65" charset="-120"/>
        </a:defRPr>
      </a:lvl3pPr>
      <a:lvl4pPr marL="1600200" indent="-2286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itchFamily="18" charset="0"/>
          <a:ea typeface="標楷體" pitchFamily="65" charset="-120"/>
        </a:defRPr>
      </a:lvl4pPr>
      <a:lvl5pPr marL="2057400" indent="-228600" algn="l" rtl="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itchFamily="18" charset="0"/>
          <a:ea typeface="標楷體" pitchFamily="65" charset="-120"/>
        </a:defRPr>
      </a:lvl5pPr>
      <a:lvl6pPr marL="25146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itchFamily="2" charset="2"/>
        <a:buChar char="v"/>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5.xml"/><Relationship Id="rId1" Type="http://schemas.openxmlformats.org/officeDocument/2006/relationships/vmlDrawing" Target="../drawings/vmlDrawing1.vml"/><Relationship Id="rId4" Type="http://schemas.openxmlformats.org/officeDocument/2006/relationships/image" Target="../media/image6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7.xml"/></Relationships>
</file>

<file path=ppt/slides/_rels/slide1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0.xml"/></Relationships>
</file>

<file path=ppt/slides/_rels/slide1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27.xml"/></Relationships>
</file>

<file path=ppt/slides/_rels/slide1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15.xml"/></Relationships>
</file>

<file path=ppt/slides/_rels/slide1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5.xml"/></Relationships>
</file>

<file path=ppt/slides/_rels/slide1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0.xml"/></Relationships>
</file>

<file path=ppt/slides/_rels/slide1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rrowheads="1"/>
          </p:cNvSpPr>
          <p:nvPr>
            <p:ph type="ctrTitle" idx="4294967295"/>
          </p:nvPr>
        </p:nvSpPr>
        <p:spPr>
          <a:xfrm>
            <a:off x="792163" y="1341438"/>
            <a:ext cx="8675687" cy="2752725"/>
          </a:xfrm>
        </p:spPr>
        <p:txBody>
          <a:bodyPr/>
          <a:lstStyle/>
          <a:p>
            <a:pPr algn="l" eaLnBrk="1" hangingPunct="1"/>
            <a:r>
              <a:rPr lang="en-US" altLang="zh-TW" dirty="0"/>
              <a:t>                     </a:t>
            </a:r>
            <a:br>
              <a:rPr lang="en-US" altLang="zh-TW" dirty="0"/>
            </a:br>
            <a:endParaRPr lang="zh-TW" altLang="en-US" dirty="0"/>
          </a:p>
        </p:txBody>
      </p:sp>
      <p:sp>
        <p:nvSpPr>
          <p:cNvPr id="152579" name="Rectangle 3"/>
          <p:cNvSpPr>
            <a:spLocks noGrp="1" noRot="1" noChangeArrowheads="1"/>
          </p:cNvSpPr>
          <p:nvPr>
            <p:ph type="subTitle" idx="4294967295"/>
          </p:nvPr>
        </p:nvSpPr>
        <p:spPr>
          <a:xfrm>
            <a:off x="1169814" y="3212976"/>
            <a:ext cx="6786562" cy="2017712"/>
          </a:xfrm>
        </p:spPr>
        <p:txBody>
          <a:bodyPr/>
          <a:lstStyle/>
          <a:p>
            <a:pPr marL="0" indent="0" algn="ctr" eaLnBrk="1" hangingPunct="1">
              <a:buClr>
                <a:schemeClr val="hlink"/>
              </a:buClr>
              <a:buSzPct val="70000"/>
              <a:buFont typeface="Wingdings" panose="05000000000000000000" pitchFamily="2" charset="2"/>
              <a:buNone/>
            </a:pPr>
            <a:r>
              <a:rPr lang="zh-TW" altLang="en-US" sz="3200" b="1" dirty="0">
                <a:solidFill>
                  <a:schemeClr val="tx2"/>
                </a:solidFill>
                <a:latin typeface="標楷體" panose="03000509000000000000" pitchFamily="65" charset="-120"/>
              </a:rPr>
              <a:t>中山醫學大學附設醫院 </a:t>
            </a:r>
            <a:endParaRPr lang="en-US" altLang="zh-TW" sz="3200" b="1" dirty="0">
              <a:solidFill>
                <a:schemeClr val="tx2"/>
              </a:solidFill>
              <a:latin typeface="標楷體" panose="03000509000000000000" pitchFamily="65" charset="-120"/>
            </a:endParaRPr>
          </a:p>
          <a:p>
            <a:pPr marL="0" indent="0" algn="ctr" eaLnBrk="1" hangingPunct="1">
              <a:buClr>
                <a:schemeClr val="hlink"/>
              </a:buClr>
              <a:buSzPct val="70000"/>
              <a:buFont typeface="Wingdings" panose="05000000000000000000" pitchFamily="2" charset="2"/>
              <a:buNone/>
            </a:pPr>
            <a:r>
              <a:rPr lang="zh-TW" altLang="en-US" sz="3200" b="1" dirty="0">
                <a:solidFill>
                  <a:schemeClr val="tx2"/>
                </a:solidFill>
                <a:latin typeface="標楷體" panose="03000509000000000000" pitchFamily="65" charset="-120"/>
              </a:rPr>
              <a:t>兒科部 小兒血液腫瘤科</a:t>
            </a:r>
          </a:p>
          <a:p>
            <a:pPr marL="0" indent="0" algn="ctr" eaLnBrk="1" hangingPunct="1">
              <a:buClr>
                <a:schemeClr val="hlink"/>
              </a:buClr>
              <a:buSzPct val="70000"/>
              <a:buFont typeface="Wingdings" panose="05000000000000000000" pitchFamily="2" charset="2"/>
              <a:buNone/>
            </a:pPr>
            <a:r>
              <a:rPr lang="zh-TW" altLang="en-US" sz="3200" b="1" dirty="0">
                <a:solidFill>
                  <a:schemeClr val="tx2"/>
                </a:solidFill>
                <a:latin typeface="標楷體" panose="03000509000000000000" pitchFamily="65" charset="-120"/>
              </a:rPr>
              <a:t>巫康熙 教授</a:t>
            </a:r>
            <a:r>
              <a:rPr lang="en-US" altLang="zh-TW" sz="3200" b="1" dirty="0">
                <a:solidFill>
                  <a:schemeClr val="tx2"/>
                </a:solidFill>
                <a:latin typeface="標楷體" panose="03000509000000000000" pitchFamily="65" charset="-120"/>
              </a:rPr>
              <a:t>/</a:t>
            </a:r>
            <a:r>
              <a:rPr lang="zh-TW" altLang="en-US" sz="3200" b="1" dirty="0">
                <a:solidFill>
                  <a:schemeClr val="tx2"/>
                </a:solidFill>
                <a:latin typeface="標楷體" panose="03000509000000000000" pitchFamily="65" charset="-120"/>
              </a:rPr>
              <a:t>醫師</a:t>
            </a:r>
          </a:p>
        </p:txBody>
      </p:sp>
      <p:sp>
        <p:nvSpPr>
          <p:cNvPr id="152580" name="文字方塊 2"/>
          <p:cNvSpPr txBox="1">
            <a:spLocks noChangeArrowheads="1"/>
          </p:cNvSpPr>
          <p:nvPr/>
        </p:nvSpPr>
        <p:spPr bwMode="auto">
          <a:xfrm>
            <a:off x="611560" y="1700808"/>
            <a:ext cx="7992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1pPr>
            <a:lvl2pPr marL="742950" indent="-285750">
              <a:spcBef>
                <a:spcPct val="20000"/>
              </a:spcBef>
              <a:buClr>
                <a:srgbClr val="000000"/>
              </a:buClr>
              <a:buSzPct val="80000"/>
              <a:buFont typeface="Wingdings" panose="05000000000000000000" pitchFamily="2" charset="2"/>
              <a:buChar char="l"/>
              <a:defRPr kumimoji="1" sz="2400">
                <a:solidFill>
                  <a:srgbClr val="000000"/>
                </a:solidFill>
                <a:latin typeface="Times New Roman" panose="02020603050405020304" pitchFamily="18" charset="0"/>
                <a:ea typeface="標楷體" panose="03000509000000000000" pitchFamily="65" charset="-120"/>
              </a:defRPr>
            </a:lvl2pPr>
            <a:lvl3pPr marL="1143000" indent="-228600">
              <a:spcBef>
                <a:spcPct val="20000"/>
              </a:spcBef>
              <a:buClr>
                <a:srgbClr val="000000"/>
              </a:buClr>
              <a:buSzPct val="80000"/>
              <a:buFont typeface="Wingdings" panose="05000000000000000000" pitchFamily="2" charset="2"/>
              <a:buChar char="n"/>
              <a:defRPr kumimoji="1" sz="2400">
                <a:solidFill>
                  <a:srgbClr val="000000"/>
                </a:solidFill>
                <a:latin typeface="Times New Roman" panose="02020603050405020304" pitchFamily="18" charset="0"/>
                <a:ea typeface="標楷體" panose="03000509000000000000" pitchFamily="65" charset="-120"/>
              </a:defRPr>
            </a:lvl3pPr>
            <a:lvl4pPr marL="1600200" indent="-228600">
              <a:spcBef>
                <a:spcPct val="20000"/>
              </a:spcBef>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4pPr>
            <a:lvl5pPr marL="2057400" indent="-228600">
              <a:spcBef>
                <a:spcPct val="20000"/>
              </a:spcBef>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lr>
                <a:srgbClr val="000000"/>
              </a:buClr>
              <a:buSzPct val="80000"/>
              <a:buFont typeface="Wingdings" panose="05000000000000000000" pitchFamily="2" charset="2"/>
              <a:buChar char="u"/>
              <a:defRPr kumimoji="1" sz="2400">
                <a:solidFill>
                  <a:srgbClr val="000000"/>
                </a:solidFill>
                <a:latin typeface="Times New Roman" panose="02020603050405020304" pitchFamily="18" charset="0"/>
                <a:ea typeface="標楷體" panose="03000509000000000000" pitchFamily="65" charset="-120"/>
              </a:defRPr>
            </a:lvl9pPr>
          </a:lstStyle>
          <a:p>
            <a:pPr algn="ctr">
              <a:spcBef>
                <a:spcPct val="0"/>
              </a:spcBef>
              <a:buClrTx/>
              <a:buSzTx/>
              <a:buFontTx/>
              <a:buNone/>
            </a:pPr>
            <a:r>
              <a:rPr lang="zh-TW" altLang="en-US" sz="4800" b="1" dirty="0">
                <a:solidFill>
                  <a:schemeClr val="tx2"/>
                </a:solidFill>
                <a:latin typeface="標楷體" panose="03000509000000000000" pitchFamily="65" charset="-120"/>
                <a:cs typeface="Times New Roman" panose="02020603050405020304" pitchFamily="18" charset="0"/>
              </a:rPr>
              <a:t>兒童和青少年急重症的警訊</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D201687-C2CC-4E17-B0AA-191E1E5795A5}"/>
              </a:ext>
            </a:extLst>
          </p:cNvPr>
          <p:cNvSpPr>
            <a:spLocks noGrp="1"/>
          </p:cNvSpPr>
          <p:nvPr>
            <p:ph type="title"/>
          </p:nvPr>
        </p:nvSpPr>
        <p:spPr/>
        <p:txBody>
          <a:bodyPr/>
          <a:lstStyle/>
          <a:p>
            <a:r>
              <a:rPr lang="zh-TW" altLang="en-US" dirty="0"/>
              <a:t>心肌炎：兒科醫生的惡夢</a:t>
            </a:r>
          </a:p>
        </p:txBody>
      </p:sp>
      <p:sp>
        <p:nvSpPr>
          <p:cNvPr id="3" name="內容版面配置區 2">
            <a:extLst>
              <a:ext uri="{FF2B5EF4-FFF2-40B4-BE49-F238E27FC236}">
                <a16:creationId xmlns:a16="http://schemas.microsoft.com/office/drawing/2014/main" xmlns="" id="{6883BC3A-16E3-47C2-B46B-0FEA4E5D64D9}"/>
              </a:ext>
            </a:extLst>
          </p:cNvPr>
          <p:cNvSpPr>
            <a:spLocks noGrp="1"/>
          </p:cNvSpPr>
          <p:nvPr>
            <p:ph idx="1"/>
          </p:nvPr>
        </p:nvSpPr>
        <p:spPr>
          <a:xfrm>
            <a:off x="611560" y="1700808"/>
            <a:ext cx="7911955" cy="4698231"/>
          </a:xfrm>
        </p:spPr>
        <p:txBody>
          <a:bodyPr/>
          <a:lstStyle/>
          <a:p>
            <a:pPr>
              <a:lnSpc>
                <a:spcPts val="3000"/>
              </a:lnSpc>
            </a:pPr>
            <a:r>
              <a:rPr lang="zh-TW" altLang="en-US" dirty="0">
                <a:solidFill>
                  <a:srgbClr val="C00000"/>
                </a:solidFill>
              </a:rPr>
              <a:t>最常引起醫療糾紛的疾病</a:t>
            </a:r>
            <a:endParaRPr lang="en-US" altLang="zh-TW" dirty="0">
              <a:solidFill>
                <a:srgbClr val="C00000"/>
              </a:solidFill>
            </a:endParaRPr>
          </a:p>
          <a:p>
            <a:pPr>
              <a:lnSpc>
                <a:spcPts val="3000"/>
              </a:lnSpc>
            </a:pPr>
            <a:r>
              <a:rPr lang="zh-TW" altLang="en-US" dirty="0"/>
              <a:t>主要由病毒感染所引起的心肌損傷，是心臟肌肉的急性發炎反應，多為病毒感染造成心肌猛爆性的發炎。</a:t>
            </a:r>
            <a:endParaRPr lang="en-US" altLang="zh-TW" dirty="0"/>
          </a:p>
          <a:p>
            <a:pPr>
              <a:lnSpc>
                <a:spcPts val="3000"/>
              </a:lnSpc>
            </a:pPr>
            <a:r>
              <a:rPr lang="zh-TW" altLang="en-US" dirty="0"/>
              <a:t>心肌產生發炎後，進而影響心臟收縮力與電氣傳遞，導致急性心臟衰竭。</a:t>
            </a:r>
            <a:endParaRPr lang="en-US" altLang="zh-TW" dirty="0"/>
          </a:p>
          <a:p>
            <a:pPr>
              <a:lnSpc>
                <a:spcPts val="3000"/>
              </a:lnSpc>
            </a:pPr>
            <a:r>
              <a:rPr lang="zh-TW" altLang="en-US" dirty="0"/>
              <a:t>心肌炎開始時，常以一般感冒症狀來表現，之後快速惡化：呼吸困難、急促、</a:t>
            </a:r>
          </a:p>
          <a:p>
            <a:pPr marL="0" indent="0">
              <a:lnSpc>
                <a:spcPts val="3000"/>
              </a:lnSpc>
              <a:buNone/>
            </a:pPr>
            <a:r>
              <a:rPr lang="zh-TW" altLang="en-US" dirty="0"/>
              <a:t>    心律不整、心臟衰竭</a:t>
            </a:r>
          </a:p>
          <a:p>
            <a:pPr marL="0" indent="0">
              <a:lnSpc>
                <a:spcPts val="3000"/>
              </a:lnSpc>
              <a:buNone/>
            </a:pPr>
            <a:r>
              <a:rPr lang="zh-TW" altLang="en-US" dirty="0">
                <a:solidFill>
                  <a:srgbClr val="C00000"/>
                </a:solidFill>
              </a:rPr>
              <a:t>    造成死亡</a:t>
            </a:r>
            <a:r>
              <a:rPr lang="en-US" altLang="zh-TW" dirty="0">
                <a:solidFill>
                  <a:srgbClr val="C00000"/>
                </a:solidFill>
              </a:rPr>
              <a:t>!</a:t>
            </a:r>
            <a:endParaRPr lang="zh-TW" altLang="en-US" dirty="0">
              <a:solidFill>
                <a:srgbClr val="C00000"/>
              </a:solidFill>
            </a:endParaRPr>
          </a:p>
        </p:txBody>
      </p:sp>
      <p:pic>
        <p:nvPicPr>
          <p:cNvPr id="7" name="圖片 6">
            <a:extLst>
              <a:ext uri="{FF2B5EF4-FFF2-40B4-BE49-F238E27FC236}">
                <a16:creationId xmlns:a16="http://schemas.microsoft.com/office/drawing/2014/main" xmlns="" id="{7F6CF927-AB54-4A3C-9A5D-E7483BEC4C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0" t="3800" r="2751" b="13602"/>
          <a:stretch/>
        </p:blipFill>
        <p:spPr>
          <a:xfrm>
            <a:off x="4572000" y="4365104"/>
            <a:ext cx="3816424" cy="1887353"/>
          </a:xfrm>
          <a:prstGeom prst="rect">
            <a:avLst/>
          </a:prstGeom>
        </p:spPr>
      </p:pic>
    </p:spTree>
    <p:extLst>
      <p:ext uri="{BB962C8B-B14F-4D97-AF65-F5344CB8AC3E}">
        <p14:creationId xmlns:p14="http://schemas.microsoft.com/office/powerpoint/2010/main" val="2008744991"/>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548680"/>
            <a:ext cx="8540750" cy="1143000"/>
          </a:xfrm>
        </p:spPr>
        <p:txBody>
          <a:bodyPr/>
          <a:lstStyle/>
          <a:p>
            <a:r>
              <a:rPr lang="en-US" altLang="zh-TW" dirty="0"/>
              <a:t>CBC D/C</a:t>
            </a:r>
            <a:r>
              <a:rPr lang="zh-TW" altLang="en-US" dirty="0"/>
              <a:t>判讀的</a:t>
            </a:r>
            <a:r>
              <a:rPr lang="en-US" altLang="zh-TW" dirty="0"/>
              <a:t>Tip</a:t>
            </a:r>
            <a:endParaRPr lang="zh-TW" altLang="en-US" dirty="0"/>
          </a:p>
        </p:txBody>
      </p:sp>
      <p:sp>
        <p:nvSpPr>
          <p:cNvPr id="3" name="內容版面配置區 2"/>
          <p:cNvSpPr>
            <a:spLocks noGrp="1"/>
          </p:cNvSpPr>
          <p:nvPr>
            <p:ph idx="1"/>
          </p:nvPr>
        </p:nvSpPr>
        <p:spPr>
          <a:xfrm>
            <a:off x="539552" y="1628800"/>
            <a:ext cx="8302823" cy="4548336"/>
          </a:xfrm>
        </p:spPr>
        <p:txBody>
          <a:bodyPr>
            <a:noAutofit/>
          </a:bodyPr>
          <a:lstStyle/>
          <a:p>
            <a:pPr>
              <a:lnSpc>
                <a:spcPts val="3500"/>
              </a:lnSpc>
              <a:spcBef>
                <a:spcPts val="600"/>
              </a:spcBef>
              <a:spcAft>
                <a:spcPts val="600"/>
              </a:spcAft>
            </a:pPr>
            <a:r>
              <a:rPr lang="en-US" altLang="zh-TW" dirty="0"/>
              <a:t>CBC</a:t>
            </a:r>
            <a:r>
              <a:rPr lang="zh-TW" altLang="en-US" dirty="0"/>
              <a:t>中，兒童</a:t>
            </a:r>
            <a:r>
              <a:rPr lang="en-US" altLang="zh-TW" dirty="0"/>
              <a:t>WBC</a:t>
            </a:r>
            <a:r>
              <a:rPr lang="zh-TW" altLang="en-US" dirty="0"/>
              <a:t>和成有些不同，</a:t>
            </a:r>
            <a:r>
              <a:rPr lang="en-US" altLang="zh-TW" dirty="0" err="1"/>
              <a:t>Hb</a:t>
            </a:r>
            <a:r>
              <a:rPr lang="zh-TW" altLang="en-US" dirty="0"/>
              <a:t>變化很大，</a:t>
            </a:r>
            <a:r>
              <a:rPr lang="en-US" altLang="zh-TW" dirty="0"/>
              <a:t>PLT</a:t>
            </a:r>
            <a:r>
              <a:rPr lang="zh-TW" altLang="en-US" dirty="0"/>
              <a:t>一生不變。</a:t>
            </a:r>
            <a:endParaRPr lang="en-US" altLang="zh-TW" dirty="0"/>
          </a:p>
          <a:p>
            <a:pPr>
              <a:lnSpc>
                <a:spcPts val="3500"/>
              </a:lnSpc>
              <a:spcBef>
                <a:spcPts val="600"/>
              </a:spcBef>
              <a:spcAft>
                <a:spcPts val="600"/>
              </a:spcAft>
            </a:pPr>
            <a:r>
              <a:rPr lang="en-US" altLang="zh-TW" dirty="0"/>
              <a:t>WBC</a:t>
            </a:r>
            <a:r>
              <a:rPr lang="zh-TW" altLang="en-US" dirty="0"/>
              <a:t>除數目外，一定要看</a:t>
            </a:r>
            <a:r>
              <a:rPr lang="en-US" altLang="zh-TW" dirty="0"/>
              <a:t>DC (</a:t>
            </a:r>
            <a:r>
              <a:rPr lang="en-US" altLang="zh-TW" dirty="0" err="1"/>
              <a:t>neutrophil</a:t>
            </a:r>
            <a:r>
              <a:rPr lang="zh-TW" altLang="en-US" dirty="0"/>
              <a:t>的比例，</a:t>
            </a:r>
            <a:r>
              <a:rPr lang="en-US" altLang="zh-TW" dirty="0"/>
              <a:t>ANC)</a:t>
            </a:r>
            <a:r>
              <a:rPr lang="zh-TW" altLang="en-US" dirty="0"/>
              <a:t>，</a:t>
            </a:r>
            <a:r>
              <a:rPr lang="en-US" altLang="zh-TW" dirty="0" err="1"/>
              <a:t>Hb</a:t>
            </a:r>
            <a:r>
              <a:rPr lang="zh-TW" altLang="en-US" dirty="0"/>
              <a:t>一定要看</a:t>
            </a:r>
            <a:r>
              <a:rPr lang="en-US" altLang="zh-TW" dirty="0"/>
              <a:t>MCV</a:t>
            </a:r>
            <a:r>
              <a:rPr lang="zh-TW" altLang="en-US" dirty="0"/>
              <a:t>。</a:t>
            </a:r>
            <a:endParaRPr lang="en-US" altLang="zh-TW" dirty="0"/>
          </a:p>
          <a:p>
            <a:pPr>
              <a:lnSpc>
                <a:spcPts val="3500"/>
              </a:lnSpc>
              <a:spcBef>
                <a:spcPts val="600"/>
              </a:spcBef>
              <a:spcAft>
                <a:spcPts val="600"/>
              </a:spcAft>
            </a:pPr>
            <a:r>
              <a:rPr lang="zh-TW" altLang="en-US" dirty="0"/>
              <a:t>如</a:t>
            </a:r>
            <a:r>
              <a:rPr lang="en-US" altLang="zh-TW" dirty="0"/>
              <a:t>ANC, </a:t>
            </a:r>
            <a:r>
              <a:rPr lang="en-US" altLang="zh-TW" dirty="0" err="1"/>
              <a:t>Hb</a:t>
            </a:r>
            <a:r>
              <a:rPr lang="en-US" altLang="zh-TW" dirty="0"/>
              <a:t>, PLT</a:t>
            </a:r>
            <a:r>
              <a:rPr lang="zh-TW" altLang="en-US" dirty="0"/>
              <a:t>中有兩項以上的異常，一定要特別特別的小心</a:t>
            </a:r>
            <a:r>
              <a:rPr lang="en-US" altLang="zh-TW" dirty="0"/>
              <a:t>!</a:t>
            </a:r>
          </a:p>
          <a:p>
            <a:pPr>
              <a:lnSpc>
                <a:spcPts val="3500"/>
              </a:lnSpc>
              <a:spcBef>
                <a:spcPts val="600"/>
              </a:spcBef>
              <a:spcAft>
                <a:spcPts val="600"/>
              </a:spcAft>
            </a:pPr>
            <a:r>
              <a:rPr lang="en-US" altLang="zh-TW" dirty="0"/>
              <a:t>CBC</a:t>
            </a:r>
            <a:r>
              <a:rPr lang="zh-TW" altLang="en-US" dirty="0"/>
              <a:t>任何的異常，如合併其它</a:t>
            </a:r>
            <a:r>
              <a:rPr lang="en-US" altLang="zh-TW" dirty="0"/>
              <a:t>leukemia</a:t>
            </a:r>
            <a:r>
              <a:rPr lang="zh-TW" altLang="en-US" dirty="0"/>
              <a:t>的</a:t>
            </a:r>
            <a:r>
              <a:rPr lang="en-US" altLang="zh-TW" dirty="0"/>
              <a:t>S/S (prolonged fever, bone pain, lymph node enlargement, </a:t>
            </a:r>
            <a:r>
              <a:rPr lang="en-US" altLang="zh-TW" dirty="0" err="1"/>
              <a:t>hepatomegaly</a:t>
            </a:r>
            <a:r>
              <a:rPr lang="en-US" altLang="zh-TW" dirty="0"/>
              <a:t>, </a:t>
            </a:r>
            <a:r>
              <a:rPr lang="en-US" altLang="zh-TW" dirty="0" err="1"/>
              <a:t>splenomegaly</a:t>
            </a:r>
            <a:r>
              <a:rPr lang="en-US" altLang="zh-TW" dirty="0"/>
              <a:t>)</a:t>
            </a:r>
            <a:r>
              <a:rPr lang="zh-TW" altLang="en-US" dirty="0"/>
              <a:t>，要特別小心是否是</a:t>
            </a:r>
            <a:r>
              <a:rPr lang="en-US" altLang="zh-TW" dirty="0"/>
              <a:t>leukemia</a:t>
            </a:r>
            <a:r>
              <a:rPr lang="zh-TW" altLang="en-US" dirty="0"/>
              <a:t>。</a:t>
            </a:r>
            <a:endParaRPr lang="en-US" altLang="zh-TW" dirty="0"/>
          </a:p>
        </p:txBody>
      </p:sp>
    </p:spTree>
    <p:extLst>
      <p:ext uri="{BB962C8B-B14F-4D97-AF65-F5344CB8AC3E}">
        <p14:creationId xmlns:p14="http://schemas.microsoft.com/office/powerpoint/2010/main" val="30607517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1625" y="557808"/>
            <a:ext cx="8540750" cy="1143000"/>
          </a:xfrm>
        </p:spPr>
        <p:txBody>
          <a:bodyPr/>
          <a:lstStyle/>
          <a:p>
            <a:r>
              <a:rPr lang="zh-TW" dirty="0"/>
              <a:t>貧血有什麼症狀</a:t>
            </a:r>
            <a:endParaRPr lang="en-US" altLang="zh-TW" dirty="0"/>
          </a:p>
        </p:txBody>
      </p:sp>
      <p:sp>
        <p:nvSpPr>
          <p:cNvPr id="29699" name="Rectangle 3"/>
          <p:cNvSpPr>
            <a:spLocks noGrp="1" noChangeArrowheads="1"/>
          </p:cNvSpPr>
          <p:nvPr>
            <p:ph idx="1"/>
          </p:nvPr>
        </p:nvSpPr>
        <p:spPr>
          <a:xfrm>
            <a:off x="1021705" y="1412776"/>
            <a:ext cx="7654751" cy="4953000"/>
          </a:xfrm>
        </p:spPr>
        <p:txBody>
          <a:bodyPr/>
          <a:lstStyle/>
          <a:p>
            <a:pPr lvl="0">
              <a:lnSpc>
                <a:spcPct val="150000"/>
              </a:lnSpc>
            </a:pPr>
            <a:r>
              <a:rPr lang="zh-TW" altLang="en-US" b="1" dirty="0">
                <a:solidFill>
                  <a:srgbClr val="C00000"/>
                </a:solidFill>
                <a:latin typeface="+mn-ea"/>
              </a:rPr>
              <a:t>沒有症狀 </a:t>
            </a:r>
            <a:r>
              <a:rPr lang="en-US" altLang="zh-TW" b="1" dirty="0">
                <a:solidFill>
                  <a:srgbClr val="C00000"/>
                </a:solidFill>
                <a:latin typeface="+mn-ea"/>
              </a:rPr>
              <a:t>(</a:t>
            </a:r>
            <a:r>
              <a:rPr lang="zh-TW" altLang="en-US" b="1" dirty="0">
                <a:solidFill>
                  <a:srgbClr val="C00000"/>
                </a:solidFill>
                <a:latin typeface="+mn-ea"/>
              </a:rPr>
              <a:t>健康檢查，不小心發現</a:t>
            </a:r>
            <a:r>
              <a:rPr lang="en-US" altLang="zh-TW" b="1" dirty="0">
                <a:solidFill>
                  <a:srgbClr val="C00000"/>
                </a:solidFill>
                <a:latin typeface="+mn-ea"/>
              </a:rPr>
              <a:t>)</a:t>
            </a:r>
            <a:endParaRPr lang="zh-TW" altLang="en-US" b="1" dirty="0">
              <a:solidFill>
                <a:srgbClr val="C00000"/>
              </a:solidFill>
              <a:latin typeface="+mn-ea"/>
            </a:endParaRPr>
          </a:p>
          <a:p>
            <a:pPr>
              <a:lnSpc>
                <a:spcPct val="150000"/>
              </a:lnSpc>
            </a:pPr>
            <a:r>
              <a:rPr lang="zh-TW" altLang="en-US" dirty="0"/>
              <a:t>蒼白</a:t>
            </a:r>
            <a:endParaRPr lang="en-US" altLang="zh-TW" dirty="0"/>
          </a:p>
          <a:p>
            <a:pPr>
              <a:lnSpc>
                <a:spcPct val="150000"/>
              </a:lnSpc>
            </a:pPr>
            <a:r>
              <a:rPr lang="zh-TW" altLang="en-US" dirty="0"/>
              <a:t>喘，走路會喘，爬樓梯會喘</a:t>
            </a:r>
            <a:endParaRPr lang="en-US" altLang="zh-TW" dirty="0"/>
          </a:p>
          <a:p>
            <a:pPr>
              <a:lnSpc>
                <a:spcPct val="150000"/>
              </a:lnSpc>
            </a:pPr>
            <a:r>
              <a:rPr lang="zh-TW" altLang="en-US" dirty="0"/>
              <a:t>食慾不振</a:t>
            </a:r>
            <a:endParaRPr lang="en-US" altLang="zh-TW" dirty="0"/>
          </a:p>
          <a:p>
            <a:pPr>
              <a:lnSpc>
                <a:spcPct val="150000"/>
              </a:lnSpc>
            </a:pPr>
            <a:r>
              <a:rPr lang="zh-TW" altLang="en-US" dirty="0"/>
              <a:t>呼吸用力，速度加快，心跳加速</a:t>
            </a:r>
            <a:endParaRPr lang="en-US" altLang="zh-TW" dirty="0"/>
          </a:p>
          <a:p>
            <a:pPr>
              <a:lnSpc>
                <a:spcPct val="150000"/>
              </a:lnSpc>
            </a:pPr>
            <a:r>
              <a:rPr lang="zh-TW" altLang="en-US" dirty="0"/>
              <a:t>生長發育遲緩</a:t>
            </a:r>
            <a:endParaRPr lang="en-US" altLang="zh-TW" dirty="0"/>
          </a:p>
          <a:p>
            <a:pPr>
              <a:lnSpc>
                <a:spcPct val="150000"/>
              </a:lnSpc>
            </a:pPr>
            <a:r>
              <a:rPr lang="zh-TW" altLang="en-US" b="1" dirty="0">
                <a:solidFill>
                  <a:srgbClr val="C00000"/>
                </a:solidFill>
              </a:rPr>
              <a:t>貧血像發燒一樣，一定要找出正確找出貧血的病因，妥善給予治療</a:t>
            </a:r>
          </a:p>
          <a:p>
            <a:endParaRPr lang="en-US" altLang="zh-TW" dirty="0"/>
          </a:p>
          <a:p>
            <a:endParaRPr lang="zh-TW" altLang="en-US" dirty="0"/>
          </a:p>
        </p:txBody>
      </p:sp>
    </p:spTree>
    <p:extLst>
      <p:ext uri="{BB962C8B-B14F-4D97-AF65-F5344CB8AC3E}">
        <p14:creationId xmlns:p14="http://schemas.microsoft.com/office/powerpoint/2010/main" val="3438960890"/>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en-US" altLang="zh-TW" sz="3400" dirty="0"/>
              <a:t>Hemoglobin and MCV</a:t>
            </a:r>
            <a:endParaRPr lang="zh-TW" altLang="en-US" sz="3400" dirty="0"/>
          </a:p>
        </p:txBody>
      </p:sp>
      <p:graphicFrame>
        <p:nvGraphicFramePr>
          <p:cNvPr id="3" name="Group 2"/>
          <p:cNvGraphicFramePr>
            <a:graphicFrameLocks/>
          </p:cNvGraphicFramePr>
          <p:nvPr/>
        </p:nvGraphicFramePr>
        <p:xfrm>
          <a:off x="827583" y="1700808"/>
          <a:ext cx="7488833" cy="4322440"/>
        </p:xfrm>
        <a:graphic>
          <a:graphicData uri="http://schemas.openxmlformats.org/drawingml/2006/table">
            <a:tbl>
              <a:tblPr/>
              <a:tblGrid>
                <a:gridCol w="2496278">
                  <a:extLst>
                    <a:ext uri="{9D8B030D-6E8A-4147-A177-3AD203B41FA5}">
                      <a16:colId xmlns:a16="http://schemas.microsoft.com/office/drawing/2014/main" xmlns="" val="20000"/>
                    </a:ext>
                  </a:extLst>
                </a:gridCol>
                <a:gridCol w="2689855">
                  <a:extLst>
                    <a:ext uri="{9D8B030D-6E8A-4147-A177-3AD203B41FA5}">
                      <a16:colId xmlns:a16="http://schemas.microsoft.com/office/drawing/2014/main" xmlns="" val="20001"/>
                    </a:ext>
                  </a:extLst>
                </a:gridCol>
                <a:gridCol w="2302700">
                  <a:extLst>
                    <a:ext uri="{9D8B030D-6E8A-4147-A177-3AD203B41FA5}">
                      <a16:colId xmlns:a16="http://schemas.microsoft.com/office/drawing/2014/main" xmlns="" val="20002"/>
                    </a:ext>
                  </a:extLst>
                </a:gridCol>
              </a:tblGrid>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1" lang="zh-TW" altLang="en-US"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rPr>
                        <a:t>Hemoglobin</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rPr>
                        <a:t>MCV</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Age</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Range</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rPr>
                        <a:t>Lowest</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Cord blood</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1"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13.7-20.1</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1"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110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rPr>
                        <a:t>2 wk</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13.0-20.0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1" lang="zh-TW" altLang="en-US"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3 mo</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1"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9.5-14.5</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1" lang="zh-TW" altLang="en-US"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6 mo-6 yr</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10.5-14.0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1"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70-74</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rPr>
                        <a:t>7-12 yr</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11.0-16.0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76-80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32244">
                <a:tc gridSpan="3">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Adult</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7"/>
                  </a:ext>
                </a:extLst>
              </a:tr>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zh-TW" altLang="en-US"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rPr>
                        <a:t> </a:t>
                      </a:r>
                      <a:r>
                        <a:rPr kumimoji="1" lang="en-US" altLang="zh-TW"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rPr>
                        <a:t>Female</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12.0-16.0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1"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80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32244">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zh-TW" altLang="en-US"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 </a:t>
                      </a:r>
                      <a:r>
                        <a:rPr kumimoji="1" lang="en-US" altLang="zh-TW" sz="2000" b="0"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Male</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0" i="0" u="none" strike="noStrike" cap="none" normalizeH="0" baseline="0">
                          <a:ln>
                            <a:noFill/>
                          </a:ln>
                          <a:solidFill>
                            <a:srgbClr val="000000"/>
                          </a:solidFill>
                          <a:effectLst/>
                          <a:latin typeface="Times New Roman" panose="02020603050405020304" pitchFamily="18" charset="0"/>
                          <a:ea typeface="新細明體" charset="-120"/>
                          <a:cs typeface="Times New Roman" panose="02020603050405020304" pitchFamily="18" charset="0"/>
                        </a:rPr>
                        <a:t>14.0-18.0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新細明體" charset="-120"/>
                        </a:defRPr>
                      </a:lvl1pPr>
                      <a:lvl2pPr>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新細明體" charset="-120"/>
                        </a:defRPr>
                      </a:lvl2pPr>
                      <a:lvl3pPr>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新細明體" charset="-120"/>
                        </a:defRPr>
                      </a:lvl3pPr>
                      <a:lvl4pPr>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4pPr>
                      <a:lvl5pPr>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新細明體" charset="-12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zh-TW" sz="2000" b="1" i="0" u="none" strike="noStrike" cap="none" normalizeH="0" baseline="0" dirty="0">
                          <a:ln>
                            <a:noFill/>
                          </a:ln>
                          <a:solidFill>
                            <a:srgbClr val="000000"/>
                          </a:solidFill>
                          <a:effectLst/>
                          <a:latin typeface="Times New Roman" panose="02020603050405020304" pitchFamily="18" charset="0"/>
                          <a:ea typeface="新細明體" charset="-120"/>
                          <a:cs typeface="Times New Roman" panose="02020603050405020304" pitchFamily="18" charset="0"/>
                        </a:rPr>
                        <a:t>80</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356420798"/>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Rot="1" noChangeArrowheads="1"/>
          </p:cNvSpPr>
          <p:nvPr>
            <p:ph type="title"/>
          </p:nvPr>
        </p:nvSpPr>
        <p:spPr>
          <a:xfrm>
            <a:off x="107504" y="413792"/>
            <a:ext cx="8540750" cy="1143000"/>
          </a:xfrm>
        </p:spPr>
        <p:txBody>
          <a:bodyPr>
            <a:normAutofit/>
          </a:bodyPr>
          <a:lstStyle/>
          <a:p>
            <a:r>
              <a:rPr lang="zh-TW" altLang="en-US" dirty="0"/>
              <a:t>貧血的分類</a:t>
            </a:r>
          </a:p>
        </p:txBody>
      </p:sp>
      <p:sp>
        <p:nvSpPr>
          <p:cNvPr id="702467" name="Rectangle 3"/>
          <p:cNvSpPr>
            <a:spLocks noGrp="1" noChangeArrowheads="1"/>
          </p:cNvSpPr>
          <p:nvPr>
            <p:ph idx="1"/>
          </p:nvPr>
        </p:nvSpPr>
        <p:spPr>
          <a:xfrm>
            <a:off x="911556" y="1340768"/>
            <a:ext cx="7920880" cy="5040560"/>
          </a:xfrm>
        </p:spPr>
        <p:txBody>
          <a:bodyPr>
            <a:noAutofit/>
          </a:bodyPr>
          <a:lstStyle/>
          <a:p>
            <a:pPr>
              <a:spcBef>
                <a:spcPts val="600"/>
              </a:spcBef>
              <a:spcAft>
                <a:spcPts val="0"/>
              </a:spcAft>
            </a:pPr>
            <a:r>
              <a:rPr lang="zh-TW" altLang="en-US" sz="2200" dirty="0"/>
              <a:t>紅血球製造不足</a:t>
            </a:r>
          </a:p>
          <a:p>
            <a:pPr marL="731520" lvl="1" indent="-457200">
              <a:spcBef>
                <a:spcPts val="600"/>
              </a:spcBef>
              <a:spcAft>
                <a:spcPts val="0"/>
              </a:spcAft>
            </a:pPr>
            <a:r>
              <a:rPr lang="zh-TW" altLang="en-US" sz="2000" dirty="0"/>
              <a:t>骨髓衰竭：再生不良性貧血</a:t>
            </a:r>
          </a:p>
          <a:p>
            <a:pPr marL="731520" lvl="1" indent="-457200">
              <a:spcBef>
                <a:spcPts val="600"/>
              </a:spcBef>
              <a:spcAft>
                <a:spcPts val="0"/>
              </a:spcAft>
            </a:pPr>
            <a:r>
              <a:rPr lang="zh-TW" altLang="en-US" sz="2000" dirty="0"/>
              <a:t>紅血球生成素分泌不足：如慢性腎衰竭，甲狀腺功能低下症、慢性發炎及營養不良等。</a:t>
            </a:r>
          </a:p>
          <a:p>
            <a:pPr>
              <a:spcBef>
                <a:spcPts val="600"/>
              </a:spcBef>
              <a:spcAft>
                <a:spcPts val="0"/>
              </a:spcAft>
            </a:pPr>
            <a:r>
              <a:rPr lang="zh-TW" altLang="en-US" sz="2200" dirty="0"/>
              <a:t>紅血球成熟不良及造血失敗</a:t>
            </a:r>
          </a:p>
          <a:p>
            <a:pPr marL="731520" lvl="1" indent="-457200">
              <a:spcBef>
                <a:spcPts val="600"/>
              </a:spcBef>
              <a:spcAft>
                <a:spcPts val="0"/>
              </a:spcAft>
            </a:pPr>
            <a:r>
              <a:rPr lang="zh-TW" altLang="en-US" sz="2000" dirty="0"/>
              <a:t>細胞質成熟不良：缺鐵性貧血、海洋性貧血</a:t>
            </a:r>
          </a:p>
          <a:p>
            <a:pPr marL="731520" lvl="1" indent="-457200">
              <a:spcBef>
                <a:spcPts val="600"/>
              </a:spcBef>
              <a:spcAft>
                <a:spcPts val="0"/>
              </a:spcAft>
            </a:pPr>
            <a:r>
              <a:rPr lang="zh-TW" altLang="en-US" sz="2000" dirty="0"/>
              <a:t>細胞核成熟不良：如維他命</a:t>
            </a:r>
            <a:r>
              <a:rPr lang="en-US" altLang="zh-TW" sz="2000" dirty="0"/>
              <a:t>B12</a:t>
            </a:r>
            <a:r>
              <a:rPr lang="zh-TW" altLang="en-US" sz="2000" dirty="0"/>
              <a:t>及葉酸缺乏等</a:t>
            </a:r>
          </a:p>
          <a:p>
            <a:pPr>
              <a:spcBef>
                <a:spcPts val="600"/>
              </a:spcBef>
              <a:spcAft>
                <a:spcPts val="0"/>
              </a:spcAft>
            </a:pPr>
            <a:r>
              <a:rPr lang="zh-TW" altLang="en-US" sz="2200" dirty="0"/>
              <a:t>溶血性貧血</a:t>
            </a:r>
          </a:p>
          <a:p>
            <a:pPr marL="731520" lvl="1" indent="-457200">
              <a:spcBef>
                <a:spcPts val="600"/>
              </a:spcBef>
              <a:spcAft>
                <a:spcPts val="0"/>
              </a:spcAft>
            </a:pPr>
            <a:r>
              <a:rPr lang="zh-TW" altLang="en-US" sz="2000" dirty="0"/>
              <a:t>血紅素缺陷</a:t>
            </a:r>
            <a:r>
              <a:rPr lang="en-US" altLang="zh-TW" sz="2000" dirty="0"/>
              <a:t>:</a:t>
            </a:r>
            <a:r>
              <a:rPr lang="zh-TW" altLang="en-US" sz="2000" dirty="0"/>
              <a:t>海洋性貧血</a:t>
            </a:r>
          </a:p>
          <a:p>
            <a:pPr marL="731520" lvl="1" indent="-457200">
              <a:spcBef>
                <a:spcPts val="600"/>
              </a:spcBef>
              <a:spcAft>
                <a:spcPts val="0"/>
              </a:spcAft>
            </a:pPr>
            <a:r>
              <a:rPr lang="zh-TW" altLang="en-US" sz="2000" dirty="0"/>
              <a:t>紅血球細胞膜缺陷：如遺傳性球狀紅血球症等</a:t>
            </a:r>
          </a:p>
          <a:p>
            <a:pPr marL="731520" lvl="1" indent="-457200">
              <a:spcBef>
                <a:spcPts val="600"/>
              </a:spcBef>
              <a:spcAft>
                <a:spcPts val="0"/>
              </a:spcAft>
            </a:pPr>
            <a:r>
              <a:rPr lang="zh-TW" altLang="en-US" sz="2000" dirty="0"/>
              <a:t>紅血球代謝缺陷：如</a:t>
            </a:r>
            <a:r>
              <a:rPr lang="en-US" altLang="zh-TW" sz="2000" dirty="0"/>
              <a:t>G6PD</a:t>
            </a:r>
            <a:r>
              <a:rPr lang="zh-TW" altLang="en-US" sz="2000" dirty="0"/>
              <a:t>缺乏症</a:t>
            </a:r>
            <a:r>
              <a:rPr lang="en-US" altLang="zh-TW" sz="2000" dirty="0"/>
              <a:t>(</a:t>
            </a:r>
            <a:r>
              <a:rPr lang="zh-TW" altLang="en-US" sz="2000" dirty="0"/>
              <a:t>蠶豆症</a:t>
            </a:r>
            <a:r>
              <a:rPr lang="en-US" altLang="zh-TW" sz="2000" dirty="0"/>
              <a:t>)</a:t>
            </a:r>
            <a:endParaRPr lang="zh-TW" altLang="zh-TW" sz="2000" dirty="0"/>
          </a:p>
          <a:p>
            <a:pPr marL="731520" lvl="1" indent="-457200">
              <a:spcBef>
                <a:spcPts val="600"/>
              </a:spcBef>
              <a:spcAft>
                <a:spcPts val="0"/>
              </a:spcAft>
            </a:pPr>
            <a:r>
              <a:rPr lang="zh-TW" altLang="en-US" sz="2000" dirty="0"/>
              <a:t>抗體引發者</a:t>
            </a:r>
          </a:p>
          <a:p>
            <a:pPr>
              <a:spcBef>
                <a:spcPts val="600"/>
              </a:spcBef>
              <a:spcAft>
                <a:spcPts val="0"/>
              </a:spcAft>
            </a:pPr>
            <a:r>
              <a:rPr lang="zh-TW" altLang="en-US" sz="2200" dirty="0"/>
              <a:t>急性失血</a:t>
            </a:r>
          </a:p>
        </p:txBody>
      </p:sp>
    </p:spTree>
    <p:extLst>
      <p:ext uri="{BB962C8B-B14F-4D97-AF65-F5344CB8AC3E}">
        <p14:creationId xmlns:p14="http://schemas.microsoft.com/office/powerpoint/2010/main" val="135676687"/>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Rot="1" noChangeArrowheads="1"/>
          </p:cNvSpPr>
          <p:nvPr>
            <p:ph type="title"/>
          </p:nvPr>
        </p:nvSpPr>
        <p:spPr>
          <a:xfrm>
            <a:off x="301625" y="746993"/>
            <a:ext cx="8540750" cy="1143000"/>
          </a:xfrm>
        </p:spPr>
        <p:txBody>
          <a:bodyPr/>
          <a:lstStyle/>
          <a:p>
            <a:r>
              <a:rPr lang="en-US" altLang="zh-TW" dirty="0"/>
              <a:t>Acute vs Chronic anemias</a:t>
            </a:r>
          </a:p>
        </p:txBody>
      </p:sp>
      <p:sp>
        <p:nvSpPr>
          <p:cNvPr id="707587" name="Rectangle 3"/>
          <p:cNvSpPr>
            <a:spLocks noGrp="1" noChangeArrowheads="1"/>
          </p:cNvSpPr>
          <p:nvPr>
            <p:ph idx="1"/>
          </p:nvPr>
        </p:nvSpPr>
        <p:spPr>
          <a:xfrm>
            <a:off x="539552" y="1916832"/>
            <a:ext cx="8374831" cy="4194175"/>
          </a:xfrm>
        </p:spPr>
        <p:txBody>
          <a:bodyPr/>
          <a:lstStyle/>
          <a:p>
            <a:pPr>
              <a:lnSpc>
                <a:spcPts val="3500"/>
              </a:lnSpc>
              <a:spcBef>
                <a:spcPts val="600"/>
              </a:spcBef>
              <a:spcAft>
                <a:spcPts val="600"/>
              </a:spcAft>
            </a:pPr>
            <a:r>
              <a:rPr lang="en-US" altLang="zh-TW" dirty="0"/>
              <a:t>Acute blood loss or </a:t>
            </a:r>
            <a:r>
              <a:rPr lang="en-US" altLang="zh-TW" dirty="0" err="1"/>
              <a:t>hemolysis</a:t>
            </a:r>
            <a:r>
              <a:rPr lang="en-US" altLang="zh-TW" dirty="0"/>
              <a:t> (rapid hemoglobin decrease): with acute ill appearance and/or cardiopulmonary distress is more severe</a:t>
            </a:r>
          </a:p>
          <a:p>
            <a:pPr lvl="1">
              <a:lnSpc>
                <a:spcPts val="3500"/>
              </a:lnSpc>
              <a:spcBef>
                <a:spcPts val="600"/>
              </a:spcBef>
              <a:spcAft>
                <a:spcPts val="600"/>
              </a:spcAft>
            </a:pPr>
            <a:r>
              <a:rPr lang="en-US" altLang="zh-TW" dirty="0"/>
              <a:t>e.g. acute blood loss, G6PD with acute </a:t>
            </a:r>
            <a:r>
              <a:rPr lang="en-US" altLang="zh-TW" dirty="0" err="1"/>
              <a:t>hemolysis</a:t>
            </a:r>
            <a:r>
              <a:rPr lang="en-US" altLang="zh-TW" dirty="0"/>
              <a:t> </a:t>
            </a:r>
          </a:p>
          <a:p>
            <a:pPr>
              <a:lnSpc>
                <a:spcPts val="3500"/>
              </a:lnSpc>
              <a:spcBef>
                <a:spcPts val="600"/>
              </a:spcBef>
              <a:spcAft>
                <a:spcPts val="600"/>
              </a:spcAft>
            </a:pPr>
            <a:r>
              <a:rPr lang="en-US" altLang="zh-TW" dirty="0">
                <a:solidFill>
                  <a:srgbClr val="C00000"/>
                </a:solidFill>
              </a:rPr>
              <a:t>Chronic anemia </a:t>
            </a:r>
            <a:r>
              <a:rPr lang="en-US" altLang="zh-TW" dirty="0"/>
              <a:t>(chronic hemoglobin decrease): no acute ill appearance, maybe just fatigue although very low hemoglobin</a:t>
            </a:r>
          </a:p>
          <a:p>
            <a:pPr lvl="1">
              <a:lnSpc>
                <a:spcPts val="3500"/>
              </a:lnSpc>
              <a:spcBef>
                <a:spcPts val="600"/>
              </a:spcBef>
              <a:spcAft>
                <a:spcPts val="600"/>
              </a:spcAft>
            </a:pPr>
            <a:r>
              <a:rPr lang="en-US" altLang="zh-TW" dirty="0"/>
              <a:t>e.g. iron deficiency anemia    </a:t>
            </a:r>
          </a:p>
        </p:txBody>
      </p:sp>
    </p:spTree>
    <p:extLst>
      <p:ext uri="{BB962C8B-B14F-4D97-AF65-F5344CB8AC3E}">
        <p14:creationId xmlns:p14="http://schemas.microsoft.com/office/powerpoint/2010/main" val="35049635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p:nvPr>
        </p:nvSpPr>
        <p:spPr>
          <a:xfrm>
            <a:off x="301625" y="701824"/>
            <a:ext cx="8540750" cy="1143000"/>
          </a:xfrm>
        </p:spPr>
        <p:txBody>
          <a:bodyPr/>
          <a:lstStyle/>
          <a:p>
            <a:r>
              <a:rPr lang="en-US" dirty="0">
                <a:sym typeface="Helvetica"/>
              </a:rPr>
              <a:t>Red Flags</a:t>
            </a:r>
            <a:r>
              <a:rPr lang="en-US" dirty="0"/>
              <a:t> of Anemia</a:t>
            </a:r>
          </a:p>
        </p:txBody>
      </p:sp>
      <p:sp>
        <p:nvSpPr>
          <p:cNvPr id="5" name="內容版面配置區 4"/>
          <p:cNvSpPr>
            <a:spLocks noGrp="1"/>
          </p:cNvSpPr>
          <p:nvPr>
            <p:ph idx="1"/>
          </p:nvPr>
        </p:nvSpPr>
        <p:spPr>
          <a:xfrm>
            <a:off x="395536" y="1844824"/>
            <a:ext cx="8540750" cy="4194175"/>
          </a:xfrm>
        </p:spPr>
        <p:txBody>
          <a:bodyPr/>
          <a:lstStyle/>
          <a:p>
            <a:pPr>
              <a:lnSpc>
                <a:spcPct val="200000"/>
              </a:lnSpc>
              <a:spcBef>
                <a:spcPts val="600"/>
              </a:spcBef>
              <a:spcAft>
                <a:spcPts val="600"/>
              </a:spcAft>
            </a:pPr>
            <a:r>
              <a:rPr lang="en-US" altLang="zh-TW" dirty="0">
                <a:sym typeface="Helvetica Light"/>
              </a:rPr>
              <a:t>Vital signs</a:t>
            </a:r>
            <a:r>
              <a:rPr lang="zh-TW" altLang="en-US" dirty="0">
                <a:sym typeface="Helvetica Light"/>
              </a:rPr>
              <a:t>有問題</a:t>
            </a:r>
            <a:r>
              <a:rPr lang="en-US" altLang="zh-TW" dirty="0">
                <a:sym typeface="Helvetica Light"/>
              </a:rPr>
              <a:t>: T(</a:t>
            </a:r>
            <a:r>
              <a:rPr lang="zh-TW" altLang="en-US" dirty="0">
                <a:sym typeface="Helvetica Light"/>
              </a:rPr>
              <a:t>發燒</a:t>
            </a:r>
            <a:r>
              <a:rPr lang="en-US" altLang="zh-TW" dirty="0">
                <a:sym typeface="Helvetica Light"/>
              </a:rPr>
              <a:t>), P(</a:t>
            </a:r>
            <a:r>
              <a:rPr lang="zh-TW" altLang="en-US" dirty="0">
                <a:sym typeface="Helvetica Light"/>
              </a:rPr>
              <a:t>心跳過快</a:t>
            </a:r>
            <a:r>
              <a:rPr lang="en-US" altLang="zh-TW" dirty="0">
                <a:sym typeface="Helvetica Light"/>
              </a:rPr>
              <a:t>), R(</a:t>
            </a:r>
            <a:r>
              <a:rPr lang="zh-TW" altLang="en-US" dirty="0"/>
              <a:t>喘</a:t>
            </a:r>
            <a:r>
              <a:rPr lang="en-US" altLang="zh-TW" dirty="0"/>
              <a:t>)</a:t>
            </a:r>
            <a:r>
              <a:rPr lang="en-US" altLang="zh-TW" dirty="0">
                <a:sym typeface="Helvetica Light"/>
              </a:rPr>
              <a:t>, BP(</a:t>
            </a:r>
            <a:r>
              <a:rPr lang="zh-TW" altLang="en-US" dirty="0">
                <a:sym typeface="Helvetica Light"/>
              </a:rPr>
              <a:t>血壓下降</a:t>
            </a:r>
            <a:r>
              <a:rPr lang="en-US" altLang="zh-TW" dirty="0">
                <a:sym typeface="Helvetica Light"/>
              </a:rPr>
              <a:t>)</a:t>
            </a:r>
          </a:p>
          <a:p>
            <a:pPr>
              <a:lnSpc>
                <a:spcPct val="200000"/>
              </a:lnSpc>
              <a:spcBef>
                <a:spcPts val="600"/>
              </a:spcBef>
              <a:spcAft>
                <a:spcPts val="600"/>
              </a:spcAft>
            </a:pPr>
            <a:r>
              <a:rPr lang="en-US" altLang="zh-TW" dirty="0"/>
              <a:t>Sick</a:t>
            </a:r>
            <a:endParaRPr lang="en-US" altLang="zh-TW" dirty="0">
              <a:sym typeface="Helvetica Light"/>
            </a:endParaRPr>
          </a:p>
          <a:p>
            <a:pPr>
              <a:lnSpc>
                <a:spcPct val="200000"/>
              </a:lnSpc>
              <a:spcBef>
                <a:spcPts val="600"/>
              </a:spcBef>
              <a:spcAft>
                <a:spcPts val="600"/>
              </a:spcAft>
            </a:pPr>
            <a:r>
              <a:rPr lang="zh-TW" altLang="en-US" dirty="0"/>
              <a:t>除蒼白外有其它不正常的</a:t>
            </a:r>
            <a:r>
              <a:rPr lang="en-US" altLang="zh-TW" dirty="0"/>
              <a:t>PE findings:  </a:t>
            </a:r>
            <a:r>
              <a:rPr lang="zh-TW" altLang="en-US" dirty="0"/>
              <a:t>淋巴結腫大，肝脾腫大，黑青</a:t>
            </a:r>
            <a:r>
              <a:rPr lang="en-US" altLang="zh-TW" dirty="0"/>
              <a:t>/</a:t>
            </a:r>
            <a:r>
              <a:rPr lang="zh-TW" altLang="en-US" dirty="0"/>
              <a:t>出血點</a:t>
            </a:r>
            <a:r>
              <a:rPr lang="en-US" altLang="zh-TW" dirty="0">
                <a:sym typeface="Helvetica Light"/>
              </a:rPr>
              <a:t> </a:t>
            </a:r>
          </a:p>
          <a:p>
            <a:pPr>
              <a:lnSpc>
                <a:spcPct val="200000"/>
              </a:lnSpc>
              <a:spcBef>
                <a:spcPts val="600"/>
              </a:spcBef>
              <a:spcAft>
                <a:spcPts val="600"/>
              </a:spcAft>
            </a:pPr>
            <a:r>
              <a:rPr lang="zh-TW" altLang="en-US" dirty="0"/>
              <a:t>抽血：合併血小板或白血球</a:t>
            </a:r>
            <a:r>
              <a:rPr lang="en-US" altLang="zh-TW" dirty="0"/>
              <a:t>(</a:t>
            </a:r>
            <a:r>
              <a:rPr lang="zh-TW" altLang="en-US" dirty="0"/>
              <a:t>中性球</a:t>
            </a:r>
            <a:r>
              <a:rPr lang="en-US" altLang="zh-TW" dirty="0"/>
              <a:t>)</a:t>
            </a:r>
            <a:r>
              <a:rPr lang="zh-TW" altLang="en-US" dirty="0"/>
              <a:t>異常</a:t>
            </a:r>
            <a:r>
              <a:rPr lang="en-US" altLang="zh-TW" dirty="0"/>
              <a:t>; </a:t>
            </a:r>
            <a:r>
              <a:rPr lang="en-US" altLang="zh-TW" dirty="0">
                <a:sym typeface="Helvetica Light"/>
              </a:rPr>
              <a:t>MCV</a:t>
            </a:r>
            <a:r>
              <a:rPr lang="zh-TW" altLang="en-US" dirty="0">
                <a:sym typeface="Helvetica Light"/>
              </a:rPr>
              <a:t>正常</a:t>
            </a:r>
            <a:r>
              <a:rPr lang="zh-TW" altLang="en-US" dirty="0"/>
              <a:t>或太大</a:t>
            </a:r>
            <a:endParaRPr lang="zh-TW" altLang="en-US" dirty="0">
              <a:sym typeface="Helvetica Light"/>
            </a:endParaRPr>
          </a:p>
          <a:p>
            <a:endParaRPr lang="zh-TW" altLang="en-US" dirty="0"/>
          </a:p>
        </p:txBody>
      </p:sp>
    </p:spTree>
    <p:extLst>
      <p:ext uri="{BB962C8B-B14F-4D97-AF65-F5344CB8AC3E}">
        <p14:creationId xmlns:p14="http://schemas.microsoft.com/office/powerpoint/2010/main" val="355400663"/>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476672"/>
            <a:ext cx="8540750" cy="1143000"/>
          </a:xfrm>
        </p:spPr>
        <p:txBody>
          <a:bodyPr/>
          <a:lstStyle/>
          <a:p>
            <a:r>
              <a:rPr lang="zh-TW" altLang="en-US" dirty="0"/>
              <a:t>案例</a:t>
            </a:r>
          </a:p>
        </p:txBody>
      </p:sp>
      <p:sp>
        <p:nvSpPr>
          <p:cNvPr id="3" name="內容版面配置區 2"/>
          <p:cNvSpPr>
            <a:spLocks noGrp="1"/>
          </p:cNvSpPr>
          <p:nvPr>
            <p:ph idx="1"/>
          </p:nvPr>
        </p:nvSpPr>
        <p:spPr>
          <a:xfrm>
            <a:off x="611560" y="1484784"/>
            <a:ext cx="8064896" cy="4974299"/>
          </a:xfrm>
        </p:spPr>
        <p:txBody>
          <a:bodyPr>
            <a:noAutofit/>
          </a:bodyPr>
          <a:lstStyle/>
          <a:p>
            <a:pPr>
              <a:lnSpc>
                <a:spcPts val="3000"/>
              </a:lnSpc>
              <a:spcBef>
                <a:spcPts val="600"/>
              </a:spcBef>
              <a:spcAft>
                <a:spcPts val="600"/>
              </a:spcAft>
            </a:pPr>
            <a:r>
              <a:rPr lang="zh-TW" altLang="en-US" sz="2300" dirty="0"/>
              <a:t>主訴：十二歲女生，因為學校健康檢查顯示貧血而至門診求診</a:t>
            </a:r>
          </a:p>
          <a:p>
            <a:pPr>
              <a:lnSpc>
                <a:spcPts val="3000"/>
              </a:lnSpc>
              <a:spcBef>
                <a:spcPts val="600"/>
              </a:spcBef>
              <a:spcAft>
                <a:spcPts val="600"/>
              </a:spcAft>
            </a:pPr>
            <a:r>
              <a:rPr lang="zh-TW" altLang="en-US" sz="2300" dirty="0"/>
              <a:t>病患本身無症狀，飲食習慣正常，月經自九歲開始，目前規則</a:t>
            </a:r>
            <a:r>
              <a:rPr lang="en-US" altLang="zh-TW" sz="2300" dirty="0"/>
              <a:t>28</a:t>
            </a:r>
            <a:r>
              <a:rPr lang="zh-TW" altLang="en-US" sz="2300" dirty="0"/>
              <a:t>天左右來一次，每次約四～五天。</a:t>
            </a:r>
          </a:p>
          <a:p>
            <a:pPr>
              <a:lnSpc>
                <a:spcPts val="3000"/>
              </a:lnSpc>
              <a:spcBef>
                <a:spcPts val="600"/>
              </a:spcBef>
              <a:spcAft>
                <a:spcPts val="600"/>
              </a:spcAft>
            </a:pPr>
            <a:r>
              <a:rPr lang="zh-TW" altLang="en-US" sz="2300" dirty="0"/>
              <a:t>家族無貧血病史</a:t>
            </a:r>
          </a:p>
          <a:p>
            <a:pPr>
              <a:lnSpc>
                <a:spcPts val="3000"/>
              </a:lnSpc>
              <a:spcBef>
                <a:spcPts val="600"/>
              </a:spcBef>
              <a:spcAft>
                <a:spcPts val="600"/>
              </a:spcAft>
            </a:pPr>
            <a:r>
              <a:rPr lang="zh-TW" altLang="en-US" sz="2300" dirty="0"/>
              <a:t>實驗室檢查</a:t>
            </a:r>
            <a:r>
              <a:rPr lang="en-US" altLang="zh-TW" sz="2300" dirty="0"/>
              <a:t>: </a:t>
            </a:r>
            <a:r>
              <a:rPr lang="en-US" altLang="zh-TW" sz="2300" dirty="0" err="1"/>
              <a:t>Hb</a:t>
            </a:r>
            <a:r>
              <a:rPr lang="zh-TW" altLang="en-US" sz="2300" dirty="0"/>
              <a:t> </a:t>
            </a:r>
            <a:r>
              <a:rPr lang="en-US" altLang="zh-TW" sz="2300" dirty="0"/>
              <a:t>9.5;</a:t>
            </a:r>
            <a:r>
              <a:rPr lang="zh-TW" altLang="en-US" sz="2300" dirty="0"/>
              <a:t> </a:t>
            </a:r>
            <a:r>
              <a:rPr lang="en-US" altLang="zh-TW" sz="2300" dirty="0"/>
              <a:t>MCV 69;</a:t>
            </a:r>
            <a:r>
              <a:rPr lang="zh-TW" altLang="en-US" sz="2300" dirty="0"/>
              <a:t> </a:t>
            </a:r>
            <a:r>
              <a:rPr lang="en-US" altLang="zh-TW" sz="2300" dirty="0"/>
              <a:t>RBC 4.0x106 ; Platelet 455K; WBC 6500</a:t>
            </a:r>
            <a:r>
              <a:rPr lang="zh-TW" altLang="en-US" sz="2300" dirty="0"/>
              <a:t> </a:t>
            </a:r>
            <a:r>
              <a:rPr lang="en-US" altLang="zh-TW" sz="2300" dirty="0"/>
              <a:t>(</a:t>
            </a:r>
            <a:r>
              <a:rPr lang="en-US" altLang="zh-TW" sz="2300" dirty="0" err="1"/>
              <a:t>neutrophil</a:t>
            </a:r>
            <a:r>
              <a:rPr lang="en-US" altLang="zh-TW" sz="2300" dirty="0"/>
              <a:t>: 65.3%, lymphocyte: 34.7%)</a:t>
            </a:r>
            <a:endParaRPr lang="zh-TW" altLang="en-US" sz="2300" dirty="0"/>
          </a:p>
          <a:p>
            <a:pPr>
              <a:lnSpc>
                <a:spcPts val="3000"/>
              </a:lnSpc>
              <a:spcBef>
                <a:spcPts val="600"/>
              </a:spcBef>
              <a:spcAft>
                <a:spcPts val="600"/>
              </a:spcAft>
            </a:pPr>
            <a:r>
              <a:rPr lang="en-US" altLang="zh-TW" sz="2300" dirty="0"/>
              <a:t>Fe 13.4;</a:t>
            </a:r>
            <a:r>
              <a:rPr lang="zh-TW" altLang="en-US" sz="2300" dirty="0"/>
              <a:t> </a:t>
            </a:r>
            <a:r>
              <a:rPr lang="en-US" altLang="zh-TW" sz="2300" dirty="0"/>
              <a:t>TIBC 466, iron saturation: 2.8%;</a:t>
            </a:r>
            <a:r>
              <a:rPr lang="zh-TW" altLang="en-US" sz="2300" dirty="0"/>
              <a:t> </a:t>
            </a:r>
            <a:r>
              <a:rPr lang="en-US" altLang="zh-TW" sz="2300" dirty="0" err="1"/>
              <a:t>Ferritin</a:t>
            </a:r>
            <a:r>
              <a:rPr lang="en-US" altLang="zh-TW" sz="2300" dirty="0"/>
              <a:t> 5.1</a:t>
            </a:r>
          </a:p>
          <a:p>
            <a:pPr>
              <a:lnSpc>
                <a:spcPts val="3000"/>
              </a:lnSpc>
              <a:spcBef>
                <a:spcPts val="600"/>
              </a:spcBef>
              <a:spcAft>
                <a:spcPts val="600"/>
              </a:spcAft>
            </a:pPr>
            <a:r>
              <a:rPr lang="zh-TW" altLang="en-US" sz="2300" dirty="0"/>
              <a:t>給予鐵劑服用後一個月，血紅素上升至</a:t>
            </a:r>
            <a:r>
              <a:rPr lang="en-US" altLang="zh-TW" sz="2300" dirty="0"/>
              <a:t>11</a:t>
            </a:r>
            <a:r>
              <a:rPr lang="zh-TW" altLang="en-US" sz="2300" dirty="0"/>
              <a:t>。繼續服用鐵劑至</a:t>
            </a:r>
            <a:r>
              <a:rPr lang="en-US" altLang="zh-TW" sz="2300" dirty="0"/>
              <a:t>6</a:t>
            </a:r>
            <a:r>
              <a:rPr lang="zh-TW" altLang="en-US" sz="2300" dirty="0"/>
              <a:t>個月。</a:t>
            </a:r>
          </a:p>
        </p:txBody>
      </p:sp>
    </p:spTree>
    <p:extLst>
      <p:ext uri="{BB962C8B-B14F-4D97-AF65-F5344CB8AC3E}">
        <p14:creationId xmlns:p14="http://schemas.microsoft.com/office/powerpoint/2010/main" val="2971680486"/>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52E6C90-70F4-4C77-90D3-856BFED85EE7}"/>
              </a:ext>
            </a:extLst>
          </p:cNvPr>
          <p:cNvSpPr>
            <a:spLocks noGrp="1"/>
          </p:cNvSpPr>
          <p:nvPr>
            <p:ph type="title"/>
          </p:nvPr>
        </p:nvSpPr>
        <p:spPr>
          <a:xfrm>
            <a:off x="301625" y="404664"/>
            <a:ext cx="8540750" cy="1143000"/>
          </a:xfrm>
        </p:spPr>
        <p:txBody>
          <a:bodyPr/>
          <a:lstStyle/>
          <a:p>
            <a:r>
              <a:rPr lang="zh-TW" altLang="en-US" dirty="0"/>
              <a:t>缺鐵性貧血的原因</a:t>
            </a:r>
          </a:p>
        </p:txBody>
      </p:sp>
      <p:sp>
        <p:nvSpPr>
          <p:cNvPr id="3" name="內容版面配置區 2">
            <a:extLst>
              <a:ext uri="{FF2B5EF4-FFF2-40B4-BE49-F238E27FC236}">
                <a16:creationId xmlns:a16="http://schemas.microsoft.com/office/drawing/2014/main" xmlns="" id="{E9FF33CB-AD87-47BE-9FA8-9A17DD746ABD}"/>
              </a:ext>
            </a:extLst>
          </p:cNvPr>
          <p:cNvSpPr>
            <a:spLocks noGrp="1"/>
          </p:cNvSpPr>
          <p:nvPr>
            <p:ph idx="1"/>
          </p:nvPr>
        </p:nvSpPr>
        <p:spPr>
          <a:xfrm>
            <a:off x="467545" y="1340768"/>
            <a:ext cx="8280920" cy="5124400"/>
          </a:xfrm>
        </p:spPr>
        <p:txBody>
          <a:bodyPr/>
          <a:lstStyle/>
          <a:p>
            <a:pPr marL="0" indent="0">
              <a:lnSpc>
                <a:spcPts val="3000"/>
              </a:lnSpc>
              <a:spcBef>
                <a:spcPts val="600"/>
              </a:spcBef>
              <a:buNone/>
            </a:pPr>
            <a:r>
              <a:rPr lang="zh-TW" altLang="en-US" sz="2200" dirty="0"/>
              <a:t>兒童貧血的數值和成人不同。</a:t>
            </a:r>
            <a:endParaRPr lang="en-US" altLang="zh-TW" sz="2200" dirty="0"/>
          </a:p>
          <a:p>
            <a:pPr marL="0" indent="0">
              <a:lnSpc>
                <a:spcPts val="3000"/>
              </a:lnSpc>
              <a:spcBef>
                <a:spcPts val="600"/>
              </a:spcBef>
              <a:buNone/>
            </a:pPr>
            <a:r>
              <a:rPr lang="zh-TW" altLang="en-US" sz="2200" dirty="0"/>
              <a:t>缺鐵性貧血常見的原因：</a:t>
            </a:r>
            <a:endParaRPr lang="en-US" altLang="zh-TW" sz="2200" dirty="0"/>
          </a:p>
          <a:p>
            <a:pPr>
              <a:lnSpc>
                <a:spcPts val="3000"/>
              </a:lnSpc>
              <a:spcBef>
                <a:spcPts val="600"/>
              </a:spcBef>
            </a:pPr>
            <a:r>
              <a:rPr lang="zh-TW" altLang="en-US" sz="2200" dirty="0"/>
              <a:t>母奶：在嬰幼兒生長發育的初期，主要的食物來源是母乳或配方奶，由於母親本身缺鐵或有貧血的病史，全母乳哺育超過六個月，或副食品的添加太晚等，這些都是一歲左右嬰兒缺鐵性貧血的危險因子。</a:t>
            </a:r>
          </a:p>
          <a:p>
            <a:pPr>
              <a:lnSpc>
                <a:spcPts val="3000"/>
              </a:lnSpc>
              <a:spcBef>
                <a:spcPts val="600"/>
              </a:spcBef>
            </a:pPr>
            <a:r>
              <a:rPr lang="zh-TW" altLang="en-US" sz="2200" dirty="0">
                <a:solidFill>
                  <a:srgbClr val="C00000"/>
                </a:solidFill>
              </a:rPr>
              <a:t>青少年發育：</a:t>
            </a:r>
            <a:r>
              <a:rPr lang="zh-TW" altLang="en-US" sz="2200" dirty="0"/>
              <a:t>由於身體快速的長大，體重從二十幾公斤突然增加到四十到六十公斤，此時倘若沒有注意飲食均衡，補充足夠的鐵質，也會導致缺鐵性貧血的發生，</a:t>
            </a:r>
            <a:r>
              <a:rPr lang="zh-TW" altLang="en-US" sz="2200" dirty="0">
                <a:solidFill>
                  <a:srgbClr val="C00000"/>
                </a:solidFill>
              </a:rPr>
              <a:t>青春期的女性更因為月經的開始，更容易面臨缺鐵的情形</a:t>
            </a:r>
            <a:r>
              <a:rPr lang="zh-TW" altLang="en-US" sz="2200" dirty="0"/>
              <a:t>。</a:t>
            </a:r>
          </a:p>
          <a:p>
            <a:pPr>
              <a:lnSpc>
                <a:spcPts val="3000"/>
              </a:lnSpc>
              <a:spcBef>
                <a:spcPts val="600"/>
              </a:spcBef>
            </a:pPr>
            <a:r>
              <a:rPr lang="zh-TW" altLang="en-US" sz="2200" dirty="0"/>
              <a:t>慢性出血：月經流失或腸胃道出血小便出血</a:t>
            </a:r>
            <a:r>
              <a:rPr lang="en-US" altLang="zh-TW" sz="2200" dirty="0"/>
              <a:t>…</a:t>
            </a:r>
            <a:r>
              <a:rPr lang="zh-TW" altLang="en-US" sz="2200" dirty="0"/>
              <a:t>等，也會造成缺鐵性貧血。</a:t>
            </a:r>
          </a:p>
        </p:txBody>
      </p:sp>
    </p:spTree>
    <p:extLst>
      <p:ext uri="{BB962C8B-B14F-4D97-AF65-F5344CB8AC3E}">
        <p14:creationId xmlns:p14="http://schemas.microsoft.com/office/powerpoint/2010/main" val="1517933960"/>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701824"/>
            <a:ext cx="8540750" cy="1143000"/>
          </a:xfrm>
        </p:spPr>
        <p:txBody>
          <a:bodyPr>
            <a:normAutofit/>
          </a:bodyPr>
          <a:lstStyle/>
          <a:p>
            <a:r>
              <a:rPr lang="zh-TW" altLang="en-US" dirty="0"/>
              <a:t>缺鐵性貧血 </a:t>
            </a:r>
          </a:p>
        </p:txBody>
      </p:sp>
      <p:sp>
        <p:nvSpPr>
          <p:cNvPr id="3" name="內容版面配置區 2"/>
          <p:cNvSpPr>
            <a:spLocks noGrp="1"/>
          </p:cNvSpPr>
          <p:nvPr>
            <p:ph idx="1"/>
          </p:nvPr>
        </p:nvSpPr>
        <p:spPr>
          <a:xfrm>
            <a:off x="539552" y="1916832"/>
            <a:ext cx="8064896" cy="3744416"/>
          </a:xfrm>
        </p:spPr>
        <p:txBody>
          <a:bodyPr/>
          <a:lstStyle/>
          <a:p>
            <a:pPr>
              <a:lnSpc>
                <a:spcPct val="150000"/>
              </a:lnSpc>
              <a:spcBef>
                <a:spcPts val="600"/>
              </a:spcBef>
              <a:spcAft>
                <a:spcPts val="600"/>
              </a:spcAft>
            </a:pPr>
            <a:r>
              <a:rPr lang="zh-TW" altLang="zh-TW" kern="100" dirty="0">
                <a:cs typeface="Times New Roman"/>
              </a:rPr>
              <a:t>國外有研究報告指出，缺鐵性貧血可能會影響</a:t>
            </a:r>
            <a:r>
              <a:rPr lang="zh-TW" altLang="zh-TW" b="1" u="sng" kern="100" dirty="0">
                <a:solidFill>
                  <a:srgbClr val="C00000"/>
                </a:solidFill>
                <a:cs typeface="Times New Roman"/>
              </a:rPr>
              <a:t>兒童</a:t>
            </a:r>
            <a:r>
              <a:rPr lang="zh-TW" altLang="en-US" b="1" u="sng" kern="100" dirty="0">
                <a:solidFill>
                  <a:srgbClr val="C00000"/>
                </a:solidFill>
                <a:cs typeface="Times New Roman"/>
              </a:rPr>
              <a:t>和青少年</a:t>
            </a:r>
            <a:r>
              <a:rPr lang="zh-TW" altLang="zh-TW" b="1" u="sng" kern="100" dirty="0">
                <a:solidFill>
                  <a:srgbClr val="C00000"/>
                </a:solidFill>
                <a:cs typeface="Times New Roman"/>
              </a:rPr>
              <a:t>智力的發展</a:t>
            </a:r>
            <a:r>
              <a:rPr lang="zh-TW" altLang="zh-TW" kern="100" dirty="0">
                <a:cs typeface="Times New Roman"/>
              </a:rPr>
              <a:t>，所以大家一定要正視母奶造成缺鐵性貧血的問題。</a:t>
            </a:r>
            <a:endParaRPr lang="en-US" altLang="zh-TW" kern="100" dirty="0">
              <a:cs typeface="Times New Roman"/>
            </a:endParaRPr>
          </a:p>
          <a:p>
            <a:pPr>
              <a:lnSpc>
                <a:spcPct val="150000"/>
              </a:lnSpc>
              <a:spcBef>
                <a:spcPts val="600"/>
              </a:spcBef>
              <a:spcAft>
                <a:spcPts val="600"/>
              </a:spcAft>
            </a:pPr>
            <a:r>
              <a:rPr lang="zh-TW" altLang="zh-TW" kern="100" dirty="0">
                <a:cs typeface="Times New Roman"/>
              </a:rPr>
              <a:t>不是不餵母奶，如台灣兒科醫學會所建議的，嬰兒滿</a:t>
            </a:r>
            <a:r>
              <a:rPr lang="en-US" altLang="zh-TW" kern="100" dirty="0">
                <a:cs typeface="Times New Roman"/>
              </a:rPr>
              <a:t>4</a:t>
            </a:r>
            <a:r>
              <a:rPr lang="zh-TW" altLang="zh-TW" kern="100" dirty="0">
                <a:cs typeface="Times New Roman"/>
              </a:rPr>
              <a:t>個月尚未使用副食品之前，純母奶哺育足月嬰兒應每天補充口服鐵劑</a:t>
            </a:r>
            <a:r>
              <a:rPr lang="en-US" altLang="zh-TW" kern="100" dirty="0">
                <a:cs typeface="Times New Roman"/>
              </a:rPr>
              <a:t>1mg/kg/day</a:t>
            </a:r>
            <a:r>
              <a:rPr lang="zh-TW" altLang="zh-TW" kern="100" dirty="0">
                <a:cs typeface="Times New Roman"/>
              </a:rPr>
              <a:t>，請大家一定要記得喔！</a:t>
            </a:r>
          </a:p>
          <a:p>
            <a:pPr>
              <a:buNone/>
            </a:pPr>
            <a:endParaRPr lang="zh-TW" altLang="en-US" dirty="0"/>
          </a:p>
        </p:txBody>
      </p:sp>
    </p:spTree>
    <p:extLst>
      <p:ext uri="{BB962C8B-B14F-4D97-AF65-F5344CB8AC3E}">
        <p14:creationId xmlns:p14="http://schemas.microsoft.com/office/powerpoint/2010/main" val="3619326472"/>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301625" y="404664"/>
            <a:ext cx="8540750" cy="1143000"/>
          </a:xfrm>
        </p:spPr>
        <p:txBody>
          <a:bodyPr/>
          <a:lstStyle/>
          <a:p>
            <a:r>
              <a:rPr lang="zh-TW" altLang="en-US" sz="3600" dirty="0"/>
              <a:t>缺鐵性貧血 </a:t>
            </a:r>
            <a:r>
              <a:rPr lang="en-US" altLang="zh-TW" sz="3600" dirty="0"/>
              <a:t>: </a:t>
            </a:r>
            <a:r>
              <a:rPr lang="zh-TW" altLang="en-US" sz="3600" dirty="0"/>
              <a:t>鐵劑治療時的注意事項</a:t>
            </a:r>
          </a:p>
        </p:txBody>
      </p:sp>
      <p:sp>
        <p:nvSpPr>
          <p:cNvPr id="3" name="文字版面配置區 2"/>
          <p:cNvSpPr>
            <a:spLocks noGrp="1"/>
          </p:cNvSpPr>
          <p:nvPr>
            <p:ph idx="1"/>
          </p:nvPr>
        </p:nvSpPr>
        <p:spPr>
          <a:xfrm>
            <a:off x="475861" y="1412776"/>
            <a:ext cx="8272603" cy="4896544"/>
          </a:xfrm>
        </p:spPr>
        <p:txBody>
          <a:bodyPr>
            <a:noAutofit/>
          </a:bodyPr>
          <a:lstStyle/>
          <a:p>
            <a:pPr>
              <a:lnSpc>
                <a:spcPts val="2300"/>
              </a:lnSpc>
              <a:spcBef>
                <a:spcPts val="600"/>
              </a:spcBef>
              <a:spcAft>
                <a:spcPts val="600"/>
              </a:spcAft>
            </a:pPr>
            <a:r>
              <a:rPr lang="zh-TW" altLang="en-US" sz="2000" dirty="0"/>
              <a:t>缺鐵性貧血治療後的反應十分重要。</a:t>
            </a:r>
            <a:endParaRPr lang="en-US" altLang="zh-TW" sz="2000" dirty="0"/>
          </a:p>
          <a:p>
            <a:pPr>
              <a:lnSpc>
                <a:spcPts val="2300"/>
              </a:lnSpc>
              <a:spcBef>
                <a:spcPts val="600"/>
              </a:spcBef>
              <a:spcAft>
                <a:spcPts val="600"/>
              </a:spcAft>
            </a:pPr>
            <a:r>
              <a:rPr lang="zh-TW" altLang="en-US" sz="2000" dirty="0"/>
              <a:t>補充鐵質後，血色素沒有上升，可能是診斷錯誤、沒有按時服用、服用方法不對或潛在性的出血造成鐵質一再流失。</a:t>
            </a:r>
            <a:endParaRPr lang="en-US" altLang="zh-TW" sz="2000" dirty="0"/>
          </a:p>
          <a:p>
            <a:pPr>
              <a:lnSpc>
                <a:spcPts val="2300"/>
              </a:lnSpc>
              <a:spcBef>
                <a:spcPts val="600"/>
              </a:spcBef>
              <a:spcAft>
                <a:spcPts val="600"/>
              </a:spcAft>
            </a:pPr>
            <a:r>
              <a:rPr lang="zh-TW" altLang="en-US" sz="2000" dirty="0"/>
              <a:t>一定要密切追蹤治療的反應。</a:t>
            </a:r>
            <a:endParaRPr lang="en-US" altLang="zh-TW" sz="2000" dirty="0"/>
          </a:p>
          <a:p>
            <a:pPr>
              <a:lnSpc>
                <a:spcPts val="2300"/>
              </a:lnSpc>
              <a:spcBef>
                <a:spcPts val="600"/>
              </a:spcBef>
              <a:spcAft>
                <a:spcPts val="600"/>
              </a:spcAft>
            </a:pPr>
            <a:r>
              <a:rPr lang="zh-TW" altLang="en-US" sz="2000" dirty="0"/>
              <a:t>治療的時間是血色素回到正常值後再補充鐵劑</a:t>
            </a:r>
            <a:r>
              <a:rPr lang="en-US" altLang="zh-TW" sz="2000" dirty="0"/>
              <a:t>2</a:t>
            </a:r>
            <a:r>
              <a:rPr lang="zh-TW" altLang="en-US" sz="2000" dirty="0"/>
              <a:t>到</a:t>
            </a:r>
            <a:r>
              <a:rPr lang="en-US" altLang="zh-TW" sz="2000" dirty="0"/>
              <a:t>3</a:t>
            </a:r>
            <a:r>
              <a:rPr lang="zh-TW" altLang="en-US" sz="2000" dirty="0"/>
              <a:t>個月，通常要</a:t>
            </a:r>
            <a:r>
              <a:rPr lang="en-US" altLang="zh-TW" sz="2000" dirty="0"/>
              <a:t>6</a:t>
            </a:r>
            <a:r>
              <a:rPr lang="zh-TW" altLang="en-US" sz="2000" dirty="0"/>
              <a:t>至</a:t>
            </a:r>
            <a:r>
              <a:rPr lang="en-US" altLang="zh-TW" sz="2000" dirty="0"/>
              <a:t>12</a:t>
            </a:r>
            <a:r>
              <a:rPr lang="zh-TW" altLang="en-US" sz="2000" dirty="0"/>
              <a:t>個月的時間，請家屬一定要有耐心。</a:t>
            </a:r>
            <a:endParaRPr lang="en-US" altLang="zh-TW" sz="2000" dirty="0"/>
          </a:p>
          <a:p>
            <a:pPr>
              <a:lnSpc>
                <a:spcPts val="2300"/>
              </a:lnSpc>
              <a:spcBef>
                <a:spcPts val="600"/>
              </a:spcBef>
              <a:spcAft>
                <a:spcPts val="600"/>
              </a:spcAft>
            </a:pPr>
            <a:r>
              <a:rPr lang="zh-TW" altLang="en-US" sz="2000" dirty="0"/>
              <a:t>鐵劑的副作用，在大人會有腸胃道不適或便秘，但在小孩非常少見，最多只是排便的顏色會變得較深。</a:t>
            </a:r>
            <a:endParaRPr lang="en-US" altLang="zh-TW" sz="2000" dirty="0"/>
          </a:p>
          <a:p>
            <a:pPr marL="0" indent="0">
              <a:lnSpc>
                <a:spcPts val="2300"/>
              </a:lnSpc>
              <a:spcBef>
                <a:spcPts val="600"/>
              </a:spcBef>
              <a:spcAft>
                <a:spcPts val="600"/>
              </a:spcAft>
              <a:buNone/>
            </a:pPr>
            <a:r>
              <a:rPr lang="en-US" altLang="zh-TW" sz="2000" dirty="0"/>
              <a:t>Q</a:t>
            </a:r>
            <a:r>
              <a:rPr lang="zh-TW" altLang="en-US" sz="2000" dirty="0"/>
              <a:t>：家屬常有迷思，總會擔心的問：「鐵吃太多造成沉積，會不會傷害內臟</a:t>
            </a:r>
            <a:r>
              <a:rPr lang="en-US" altLang="zh-TW" sz="2000" dirty="0"/>
              <a:t>(</a:t>
            </a:r>
            <a:r>
              <a:rPr lang="zh-TW" altLang="en-US" sz="2000" dirty="0"/>
              <a:t>如肝、腎、心</a:t>
            </a:r>
            <a:r>
              <a:rPr lang="en-US" altLang="zh-TW" sz="2000" dirty="0"/>
              <a:t>)</a:t>
            </a:r>
            <a:r>
              <a:rPr lang="zh-TW" altLang="en-US" sz="2000" dirty="0"/>
              <a:t>？」</a:t>
            </a:r>
            <a:endParaRPr lang="en-US" altLang="zh-TW" sz="2000" dirty="0"/>
          </a:p>
          <a:p>
            <a:pPr marL="0" indent="0">
              <a:lnSpc>
                <a:spcPts val="2300"/>
              </a:lnSpc>
              <a:spcBef>
                <a:spcPts val="600"/>
              </a:spcBef>
              <a:spcAft>
                <a:spcPts val="600"/>
              </a:spcAft>
              <a:buNone/>
            </a:pPr>
            <a:r>
              <a:rPr lang="en-US" altLang="zh-TW" sz="2000" dirty="0"/>
              <a:t>A</a:t>
            </a:r>
            <a:r>
              <a:rPr lang="zh-TW" altLang="en-US" sz="2000" dirty="0"/>
              <a:t>：「不會的！你的鐵不夠，我們補鐵，加上定期追蹤，一定不會造成過量的情況。」醫師一定要跟家屬說清楚和衛教，不然常常只吃了一、兩次，上網看到鐵沉積的可怕就不吃了。</a:t>
            </a:r>
          </a:p>
        </p:txBody>
      </p:sp>
    </p:spTree>
    <p:extLst>
      <p:ext uri="{BB962C8B-B14F-4D97-AF65-F5344CB8AC3E}">
        <p14:creationId xmlns:p14="http://schemas.microsoft.com/office/powerpoint/2010/main" val="30019298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1D47AE8-F139-4FD0-888D-52175222D58C}"/>
              </a:ext>
            </a:extLst>
          </p:cNvPr>
          <p:cNvSpPr>
            <a:spLocks noGrp="1"/>
          </p:cNvSpPr>
          <p:nvPr>
            <p:ph type="title"/>
          </p:nvPr>
        </p:nvSpPr>
        <p:spPr>
          <a:xfrm>
            <a:off x="301625" y="476672"/>
            <a:ext cx="8540750" cy="1143000"/>
          </a:xfrm>
        </p:spPr>
        <p:txBody>
          <a:bodyPr/>
          <a:lstStyle/>
          <a:p>
            <a:r>
              <a:rPr lang="zh-TW" altLang="en-US" dirty="0"/>
              <a:t>肺炎：最常見的感染重症</a:t>
            </a:r>
            <a:endParaRPr lang="zh-TW" altLang="en-US" dirty="0">
              <a:solidFill>
                <a:srgbClr val="C00000"/>
              </a:solidFill>
            </a:endParaRPr>
          </a:p>
        </p:txBody>
      </p:sp>
      <p:sp>
        <p:nvSpPr>
          <p:cNvPr id="3" name="內容版面配置區 2">
            <a:extLst>
              <a:ext uri="{FF2B5EF4-FFF2-40B4-BE49-F238E27FC236}">
                <a16:creationId xmlns:a16="http://schemas.microsoft.com/office/drawing/2014/main" xmlns="" id="{1BEFD704-823E-439A-B403-DEF81A496161}"/>
              </a:ext>
            </a:extLst>
          </p:cNvPr>
          <p:cNvSpPr>
            <a:spLocks noGrp="1"/>
          </p:cNvSpPr>
          <p:nvPr>
            <p:ph idx="1"/>
          </p:nvPr>
        </p:nvSpPr>
        <p:spPr>
          <a:xfrm>
            <a:off x="482960" y="1472952"/>
            <a:ext cx="8374831" cy="4836368"/>
          </a:xfrm>
        </p:spPr>
        <p:txBody>
          <a:bodyPr/>
          <a:lstStyle/>
          <a:p>
            <a:pPr marL="0" indent="0">
              <a:buNone/>
            </a:pPr>
            <a:r>
              <a:rPr lang="zh-TW" altLang="en-US" dirty="0"/>
              <a:t>肺炎症狀可能由輕微到嚴重不一，常見的症狀包括：</a:t>
            </a:r>
            <a:endParaRPr lang="en-US" altLang="zh-TW" dirty="0"/>
          </a:p>
          <a:p>
            <a:r>
              <a:rPr lang="zh-TW" altLang="en-US" dirty="0"/>
              <a:t>咳嗽、發燒及發冷</a:t>
            </a:r>
            <a:endParaRPr lang="en-US" altLang="zh-TW" dirty="0"/>
          </a:p>
          <a:p>
            <a:r>
              <a:rPr lang="zh-TW" altLang="en-US" dirty="0">
                <a:solidFill>
                  <a:srgbClr val="C00000"/>
                </a:solidFill>
              </a:rPr>
              <a:t>呼吸費力、呼吸率較高 </a:t>
            </a:r>
            <a:r>
              <a:rPr lang="en-US" altLang="zh-TW" dirty="0">
                <a:solidFill>
                  <a:srgbClr val="C00000"/>
                </a:solidFill>
              </a:rPr>
              <a:t>(</a:t>
            </a:r>
            <a:r>
              <a:rPr lang="zh-TW" altLang="en-US" dirty="0">
                <a:solidFill>
                  <a:srgbClr val="C00000"/>
                </a:solidFill>
              </a:rPr>
              <a:t>喘</a:t>
            </a:r>
            <a:r>
              <a:rPr lang="en-US" altLang="zh-TW" dirty="0">
                <a:solidFill>
                  <a:srgbClr val="C00000"/>
                </a:solidFill>
              </a:rPr>
              <a:t>)</a:t>
            </a:r>
          </a:p>
          <a:p>
            <a:r>
              <a:rPr lang="zh-TW" altLang="en-US" dirty="0"/>
              <a:t>兒童的典型症狀是發燒、咳嗽及呼吸困難</a:t>
            </a:r>
            <a:endParaRPr lang="en-US" altLang="zh-TW" dirty="0"/>
          </a:p>
          <a:p>
            <a:r>
              <a:rPr lang="zh-TW" altLang="en-US" dirty="0"/>
              <a:t>兒童嚴重的症狀有：</a:t>
            </a:r>
            <a:endParaRPr lang="en-US" altLang="zh-TW" dirty="0"/>
          </a:p>
          <a:p>
            <a:pPr marL="0" indent="0">
              <a:buNone/>
            </a:pPr>
            <a:r>
              <a:rPr lang="zh-TW" altLang="en-US" dirty="0">
                <a:solidFill>
                  <a:srgbClr val="C00000"/>
                </a:solidFill>
              </a:rPr>
              <a:t>    皮膚發紫</a:t>
            </a:r>
            <a:r>
              <a:rPr lang="en-US" altLang="zh-TW" dirty="0">
                <a:solidFill>
                  <a:srgbClr val="C00000"/>
                </a:solidFill>
              </a:rPr>
              <a:t>(</a:t>
            </a:r>
            <a:r>
              <a:rPr lang="zh-TW" altLang="en-US" dirty="0">
                <a:solidFill>
                  <a:srgbClr val="C00000"/>
                </a:solidFill>
              </a:rPr>
              <a:t>缺氧</a:t>
            </a:r>
            <a:r>
              <a:rPr lang="en-US" altLang="zh-TW" dirty="0">
                <a:solidFill>
                  <a:srgbClr val="C00000"/>
                </a:solidFill>
              </a:rPr>
              <a:t>)</a:t>
            </a:r>
            <a:r>
              <a:rPr lang="zh-TW" altLang="en-US" dirty="0"/>
              <a:t>、活力不好、沒有胃口、持續高燒</a:t>
            </a:r>
            <a:endParaRPr lang="en-US" altLang="zh-TW" dirty="0"/>
          </a:p>
          <a:p>
            <a:r>
              <a:rPr lang="zh-TW" altLang="en-US" dirty="0"/>
              <a:t>針對感染原因治療：</a:t>
            </a:r>
            <a:endParaRPr lang="en-US" altLang="zh-TW" dirty="0"/>
          </a:p>
          <a:p>
            <a:pPr marL="0" indent="0">
              <a:buNone/>
            </a:pPr>
            <a:r>
              <a:rPr lang="zh-TW" altLang="en-US" dirty="0"/>
              <a:t>     病毒、細菌、黴漿菌</a:t>
            </a:r>
            <a:r>
              <a:rPr lang="en-US" altLang="zh-TW" dirty="0"/>
              <a:t>…</a:t>
            </a:r>
          </a:p>
          <a:p>
            <a:r>
              <a:rPr lang="zh-TW" altLang="en-US" dirty="0"/>
              <a:t>嚴重：</a:t>
            </a:r>
            <a:endParaRPr lang="en-US" altLang="zh-TW" dirty="0"/>
          </a:p>
          <a:p>
            <a:pPr marL="0" indent="0">
              <a:buNone/>
            </a:pPr>
            <a:r>
              <a:rPr lang="zh-TW" altLang="en-US" dirty="0"/>
              <a:t>     造成呼吸衰竭，缺氧，</a:t>
            </a:r>
            <a:r>
              <a:rPr lang="zh-TW" altLang="en-US" dirty="0">
                <a:solidFill>
                  <a:srgbClr val="C00000"/>
                </a:solidFill>
              </a:rPr>
              <a:t>死亡</a:t>
            </a:r>
            <a:endParaRPr lang="en-US" altLang="zh-TW" dirty="0">
              <a:solidFill>
                <a:srgbClr val="C00000"/>
              </a:solidFill>
            </a:endParaRPr>
          </a:p>
          <a:p>
            <a:pPr>
              <a:lnSpc>
                <a:spcPct val="150000"/>
              </a:lnSpc>
            </a:pPr>
            <a:endParaRPr lang="zh-TW" altLang="en-US" dirty="0"/>
          </a:p>
        </p:txBody>
      </p:sp>
      <p:pic>
        <p:nvPicPr>
          <p:cNvPr id="5" name="圖片 4">
            <a:extLst>
              <a:ext uri="{FF2B5EF4-FFF2-40B4-BE49-F238E27FC236}">
                <a16:creationId xmlns:a16="http://schemas.microsoft.com/office/drawing/2014/main" xmlns="" id="{80D6F105-34D4-470B-B801-84A5C051756C}"/>
              </a:ext>
            </a:extLst>
          </p:cNvPr>
          <p:cNvPicPr>
            <a:picLocks noChangeAspect="1"/>
          </p:cNvPicPr>
          <p:nvPr/>
        </p:nvPicPr>
        <p:blipFill rotWithShape="1">
          <a:blip r:embed="rId2">
            <a:extLst>
              <a:ext uri="{28A0092B-C50C-407E-A947-70E740481C1C}">
                <a14:useLocalDpi xmlns:a14="http://schemas.microsoft.com/office/drawing/2010/main" val="0"/>
              </a:ext>
            </a:extLst>
          </a:blip>
          <a:srcRect t="15242"/>
          <a:stretch/>
        </p:blipFill>
        <p:spPr>
          <a:xfrm>
            <a:off x="4788024" y="4221088"/>
            <a:ext cx="3987928" cy="2028056"/>
          </a:xfrm>
          <a:prstGeom prst="rect">
            <a:avLst/>
          </a:prstGeom>
        </p:spPr>
      </p:pic>
    </p:spTree>
    <p:extLst>
      <p:ext uri="{BB962C8B-B14F-4D97-AF65-F5344CB8AC3E}">
        <p14:creationId xmlns:p14="http://schemas.microsoft.com/office/powerpoint/2010/main" val="3969379320"/>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701824"/>
            <a:ext cx="8540750" cy="1143000"/>
          </a:xfrm>
        </p:spPr>
        <p:txBody>
          <a:bodyPr/>
          <a:lstStyle/>
          <a:p>
            <a:r>
              <a:rPr lang="zh-TW" altLang="en-US" dirty="0"/>
              <a:t>缺鐵性貧血</a:t>
            </a:r>
          </a:p>
        </p:txBody>
      </p:sp>
      <p:pic>
        <p:nvPicPr>
          <p:cNvPr id="6" name="內容版面配置區 5">
            <a:extLst>
              <a:ext uri="{FF2B5EF4-FFF2-40B4-BE49-F238E27FC236}">
                <a16:creationId xmlns:a16="http://schemas.microsoft.com/office/drawing/2014/main" xmlns="" id="{8A662337-B5F0-4EB6-AE9A-062EF13626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4008" y="1971853"/>
            <a:ext cx="4315157" cy="3617387"/>
          </a:xfrm>
        </p:spPr>
      </p:pic>
      <p:pic>
        <p:nvPicPr>
          <p:cNvPr id="8" name="圖片 7">
            <a:extLst>
              <a:ext uri="{FF2B5EF4-FFF2-40B4-BE49-F238E27FC236}">
                <a16:creationId xmlns:a16="http://schemas.microsoft.com/office/drawing/2014/main" xmlns="" id="{48103546-0907-4752-BE30-A2DA45D66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21" y="1967391"/>
            <a:ext cx="4320480" cy="3621849"/>
          </a:xfrm>
          <a:prstGeom prst="rect">
            <a:avLst/>
          </a:prstGeom>
        </p:spPr>
      </p:pic>
    </p:spTree>
    <p:extLst>
      <p:ext uri="{BB962C8B-B14F-4D97-AF65-F5344CB8AC3E}">
        <p14:creationId xmlns:p14="http://schemas.microsoft.com/office/powerpoint/2010/main" val="1362371348"/>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p:txBody>
          <a:bodyPr/>
          <a:lstStyle/>
          <a:p>
            <a:r>
              <a:rPr lang="zh-TW" altLang="en-US" dirty="0"/>
              <a:t>案例</a:t>
            </a:r>
          </a:p>
        </p:txBody>
      </p:sp>
      <p:sp>
        <p:nvSpPr>
          <p:cNvPr id="213" name="Shape 213"/>
          <p:cNvSpPr>
            <a:spLocks noGrp="1"/>
          </p:cNvSpPr>
          <p:nvPr>
            <p:ph idx="1"/>
          </p:nvPr>
        </p:nvSpPr>
        <p:spPr>
          <a:xfrm>
            <a:off x="611560" y="1772816"/>
            <a:ext cx="8136904" cy="4194175"/>
          </a:xfrm>
        </p:spPr>
        <p:txBody>
          <a:bodyPr/>
          <a:lstStyle/>
          <a:p>
            <a:pPr>
              <a:lnSpc>
                <a:spcPts val="3500"/>
              </a:lnSpc>
              <a:spcBef>
                <a:spcPts val="600"/>
              </a:spcBef>
              <a:spcAft>
                <a:spcPts val="600"/>
              </a:spcAft>
            </a:pPr>
            <a:r>
              <a:rPr lang="en-US" altLang="zh-TW" dirty="0"/>
              <a:t>10</a:t>
            </a:r>
            <a:r>
              <a:rPr lang="zh-TW" altLang="en-US" dirty="0"/>
              <a:t>歲男孩至醫院求診，因為學校檢康檢查顯示貧血，病患本身無不舒服之情形，身體檢查正常。</a:t>
            </a:r>
          </a:p>
          <a:p>
            <a:pPr>
              <a:lnSpc>
                <a:spcPts val="3500"/>
              </a:lnSpc>
              <a:spcBef>
                <a:spcPts val="600"/>
              </a:spcBef>
              <a:spcAft>
                <a:spcPts val="600"/>
              </a:spcAft>
            </a:pPr>
            <a:r>
              <a:rPr lang="zh-TW" altLang="en-US" dirty="0"/>
              <a:t>實驗室檢查 </a:t>
            </a:r>
            <a:r>
              <a:rPr lang="en-US" altLang="zh-TW" dirty="0" err="1"/>
              <a:t>Hb</a:t>
            </a:r>
            <a:r>
              <a:rPr lang="zh-TW" altLang="en-US" dirty="0"/>
              <a:t> </a:t>
            </a:r>
            <a:r>
              <a:rPr lang="en-US" altLang="zh-TW" dirty="0"/>
              <a:t>9.9; MCV 65; RBC 6x10</a:t>
            </a:r>
            <a:r>
              <a:rPr lang="en-US" altLang="zh-TW" baseline="30000" dirty="0"/>
              <a:t>6</a:t>
            </a:r>
            <a:r>
              <a:rPr lang="en-US" altLang="zh-TW" dirty="0">
                <a:solidFill>
                  <a:prstClr val="black"/>
                </a:solidFill>
              </a:rPr>
              <a:t>;</a:t>
            </a:r>
            <a:r>
              <a:rPr lang="zh-TW" altLang="en-US" dirty="0">
                <a:solidFill>
                  <a:prstClr val="black"/>
                </a:solidFill>
              </a:rPr>
              <a:t> </a:t>
            </a:r>
            <a:r>
              <a:rPr lang="en-US" altLang="zh-TW" dirty="0"/>
              <a:t>Platelet 330K; WBC 8000 (neutrophil: 45.1%; lymphocyte: 54.9%)</a:t>
            </a:r>
          </a:p>
          <a:p>
            <a:pPr>
              <a:lnSpc>
                <a:spcPts val="3500"/>
              </a:lnSpc>
              <a:spcBef>
                <a:spcPts val="600"/>
              </a:spcBef>
              <a:spcAft>
                <a:spcPts val="600"/>
              </a:spcAft>
            </a:pPr>
            <a:r>
              <a:rPr lang="en-US" altLang="zh-TW" dirty="0"/>
              <a:t>Fe 52; TIBC 300; </a:t>
            </a:r>
            <a:r>
              <a:rPr lang="en-US" altLang="zh-TW" dirty="0" err="1"/>
              <a:t>Ferritin</a:t>
            </a:r>
            <a:r>
              <a:rPr lang="zh-TW" altLang="en-US" dirty="0"/>
              <a:t> </a:t>
            </a:r>
            <a:r>
              <a:rPr lang="en-US" altLang="zh-TW" dirty="0"/>
              <a:t>65 </a:t>
            </a:r>
          </a:p>
          <a:p>
            <a:pPr>
              <a:lnSpc>
                <a:spcPts val="3500"/>
              </a:lnSpc>
              <a:spcBef>
                <a:spcPts val="600"/>
              </a:spcBef>
              <a:spcAft>
                <a:spcPts val="600"/>
              </a:spcAft>
            </a:pPr>
            <a:r>
              <a:rPr lang="zh-TW" altLang="en-US" dirty="0"/>
              <a:t>血紅素電泳：</a:t>
            </a:r>
            <a:r>
              <a:rPr lang="en-US" altLang="zh-TW" dirty="0" err="1"/>
              <a:t>HbA</a:t>
            </a:r>
            <a:r>
              <a:rPr lang="en-US" altLang="zh-TW" dirty="0"/>
              <a:t>:</a:t>
            </a:r>
            <a:r>
              <a:rPr lang="zh-TW" altLang="en-US" dirty="0"/>
              <a:t> </a:t>
            </a:r>
            <a:r>
              <a:rPr lang="en-US" altLang="zh-TW" dirty="0"/>
              <a:t>95%; HbA2:</a:t>
            </a:r>
            <a:r>
              <a:rPr lang="zh-TW" altLang="en-US" dirty="0"/>
              <a:t> </a:t>
            </a:r>
            <a:r>
              <a:rPr lang="en-US" altLang="zh-TW" dirty="0"/>
              <a:t>2% </a:t>
            </a:r>
            <a:r>
              <a:rPr lang="en-US" altLang="zh-TW" dirty="0" err="1"/>
              <a:t>HbF</a:t>
            </a:r>
            <a:r>
              <a:rPr lang="en-US" altLang="zh-TW" dirty="0"/>
              <a:t>&lt;1%</a:t>
            </a:r>
          </a:p>
          <a:p>
            <a:pPr>
              <a:lnSpc>
                <a:spcPts val="3500"/>
              </a:lnSpc>
              <a:spcBef>
                <a:spcPts val="600"/>
              </a:spcBef>
              <a:spcAft>
                <a:spcPts val="600"/>
              </a:spcAft>
            </a:pPr>
            <a:r>
              <a:rPr lang="zh-TW" altLang="en-US" dirty="0"/>
              <a:t>請問可能的診斷是？</a:t>
            </a:r>
          </a:p>
        </p:txBody>
      </p:sp>
    </p:spTree>
    <p:extLst>
      <p:ext uri="{BB962C8B-B14F-4D97-AF65-F5344CB8AC3E}">
        <p14:creationId xmlns:p14="http://schemas.microsoft.com/office/powerpoint/2010/main" val="3303649493"/>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ctrTitle"/>
          </p:nvPr>
        </p:nvSpPr>
        <p:spPr/>
        <p:txBody>
          <a:bodyPr/>
          <a:lstStyle/>
          <a:p>
            <a:r>
              <a:rPr lang="zh-TW" altLang="en-US"/>
              <a:t>地中海貧血</a:t>
            </a:r>
            <a:r>
              <a:rPr lang="en-US" altLang="zh-TW"/>
              <a:t>/</a:t>
            </a:r>
            <a:r>
              <a:rPr lang="zh-TW" altLang="en-US"/>
              <a:t>海洋性貧血</a:t>
            </a:r>
            <a:r>
              <a:rPr lang="en-US" altLang="zh-TW"/>
              <a:t/>
            </a:r>
            <a:br>
              <a:rPr lang="en-US" altLang="zh-TW"/>
            </a:br>
            <a:r>
              <a:rPr lang="en-US" altLang="zh-TW"/>
              <a:t>Thalassemias</a:t>
            </a:r>
            <a:endParaRPr lang="en-US" altLang="zh-TW" dirty="0"/>
          </a:p>
        </p:txBody>
      </p:sp>
    </p:spTree>
    <p:extLst>
      <p:ext uri="{BB962C8B-B14F-4D97-AF65-F5344CB8AC3E}">
        <p14:creationId xmlns:p14="http://schemas.microsoft.com/office/powerpoint/2010/main" val="328294396"/>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2" name="Picture 2" descr="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010" y="1371603"/>
            <a:ext cx="6940374" cy="4937271"/>
          </a:xfrm>
          <a:prstGeom prst="rect">
            <a:avLst/>
          </a:prstGeom>
          <a:noFill/>
          <a:extLst>
            <a:ext uri="{909E8E84-426E-40DD-AFC4-6F175D3DCCD1}">
              <a14:hiddenFill xmlns:a14="http://schemas.microsoft.com/office/drawing/2010/main">
                <a:solidFill>
                  <a:srgbClr val="FFFFFF"/>
                </a:solidFill>
              </a14:hiddenFill>
            </a:ext>
          </a:extLst>
        </p:spPr>
      </p:pic>
      <p:sp>
        <p:nvSpPr>
          <p:cNvPr id="747523" name="Rectangle 3"/>
          <p:cNvSpPr>
            <a:spLocks noGrp="1" noRot="1" noChangeArrowheads="1"/>
          </p:cNvSpPr>
          <p:nvPr>
            <p:ph type="title" idx="4294967295"/>
          </p:nvPr>
        </p:nvSpPr>
        <p:spPr>
          <a:xfrm>
            <a:off x="323528" y="549126"/>
            <a:ext cx="8229600" cy="808038"/>
          </a:xfrm>
        </p:spPr>
        <p:txBody>
          <a:bodyPr/>
          <a:lstStyle/>
          <a:p>
            <a:r>
              <a:rPr lang="zh-TW" altLang="en-US" dirty="0"/>
              <a:t>海洋性貧血流行分佈地區</a:t>
            </a:r>
          </a:p>
        </p:txBody>
      </p:sp>
    </p:spTree>
    <p:extLst>
      <p:ext uri="{BB962C8B-B14F-4D97-AF65-F5344CB8AC3E}">
        <p14:creationId xmlns:p14="http://schemas.microsoft.com/office/powerpoint/2010/main" val="4162676646"/>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Rot="1" noChangeArrowheads="1"/>
          </p:cNvSpPr>
          <p:nvPr>
            <p:ph type="title" idx="4294967295"/>
          </p:nvPr>
        </p:nvSpPr>
        <p:spPr>
          <a:xfrm>
            <a:off x="395536" y="1152773"/>
            <a:ext cx="8229600" cy="808038"/>
          </a:xfrm>
        </p:spPr>
        <p:txBody>
          <a:bodyPr/>
          <a:lstStyle/>
          <a:p>
            <a:r>
              <a:rPr lang="zh-TW" altLang="en-US" dirty="0"/>
              <a:t>海洋性貧血的分類及發生率</a:t>
            </a:r>
          </a:p>
        </p:txBody>
      </p:sp>
      <p:sp>
        <p:nvSpPr>
          <p:cNvPr id="748547" name="Rectangle 3"/>
          <p:cNvSpPr>
            <a:spLocks noGrp="1" noChangeArrowheads="1"/>
          </p:cNvSpPr>
          <p:nvPr>
            <p:ph type="body" idx="4294967295"/>
          </p:nvPr>
        </p:nvSpPr>
        <p:spPr>
          <a:xfrm>
            <a:off x="1475656" y="2204864"/>
            <a:ext cx="6316016" cy="3096344"/>
          </a:xfrm>
        </p:spPr>
        <p:txBody>
          <a:bodyPr/>
          <a:lstStyle/>
          <a:p>
            <a:pPr>
              <a:lnSpc>
                <a:spcPct val="200000"/>
              </a:lnSpc>
              <a:spcBef>
                <a:spcPts val="1200"/>
              </a:spcBef>
              <a:spcAft>
                <a:spcPts val="1200"/>
              </a:spcAft>
              <a:buSzPct val="100000"/>
            </a:pPr>
            <a:r>
              <a:rPr lang="en-US" altLang="zh-TW" dirty="0"/>
              <a:t>α</a:t>
            </a:r>
            <a:r>
              <a:rPr lang="zh-TW" altLang="en-US" dirty="0"/>
              <a:t>型</a:t>
            </a:r>
            <a:r>
              <a:rPr lang="en-US" altLang="zh-TW" dirty="0"/>
              <a:t>(</a:t>
            </a:r>
            <a:r>
              <a:rPr lang="zh-TW" altLang="en-US" dirty="0"/>
              <a:t>甲型</a:t>
            </a:r>
            <a:r>
              <a:rPr lang="en-US" altLang="zh-TW" dirty="0"/>
              <a:t>)</a:t>
            </a:r>
            <a:r>
              <a:rPr lang="zh-TW" altLang="en-US" dirty="0"/>
              <a:t>海洋性貧血：台灣約佔全人口 </a:t>
            </a:r>
            <a:r>
              <a:rPr lang="en-US" altLang="zh-TW" dirty="0"/>
              <a:t>4%</a:t>
            </a:r>
          </a:p>
          <a:p>
            <a:pPr>
              <a:lnSpc>
                <a:spcPct val="200000"/>
              </a:lnSpc>
              <a:spcBef>
                <a:spcPts val="1200"/>
              </a:spcBef>
              <a:spcAft>
                <a:spcPts val="1200"/>
              </a:spcAft>
              <a:buSzPct val="100000"/>
            </a:pPr>
            <a:r>
              <a:rPr lang="en-US" altLang="zh-TW" dirty="0"/>
              <a:t>β</a:t>
            </a:r>
            <a:r>
              <a:rPr lang="zh-TW" altLang="en-US" dirty="0"/>
              <a:t>型</a:t>
            </a:r>
            <a:r>
              <a:rPr lang="en-US" altLang="zh-TW" dirty="0"/>
              <a:t>(</a:t>
            </a:r>
            <a:r>
              <a:rPr lang="zh-TW" altLang="en-US" dirty="0"/>
              <a:t>乙型</a:t>
            </a:r>
            <a:r>
              <a:rPr lang="en-US" altLang="zh-TW" dirty="0"/>
              <a:t>)</a:t>
            </a:r>
            <a:r>
              <a:rPr lang="zh-TW" altLang="en-US" dirty="0"/>
              <a:t>海洋性貧血：台灣約暫全人口 </a:t>
            </a:r>
            <a:r>
              <a:rPr lang="en-US" altLang="zh-TW" dirty="0"/>
              <a:t>2%</a:t>
            </a:r>
          </a:p>
          <a:p>
            <a:pPr>
              <a:lnSpc>
                <a:spcPct val="200000"/>
              </a:lnSpc>
              <a:spcBef>
                <a:spcPts val="1200"/>
              </a:spcBef>
              <a:spcAft>
                <a:spcPts val="1200"/>
              </a:spcAft>
              <a:buSzPct val="100000"/>
            </a:pPr>
            <a:r>
              <a:rPr lang="zh-TW" altLang="en-US" dirty="0"/>
              <a:t>其他型海洋性貧血：台灣少見</a:t>
            </a:r>
          </a:p>
        </p:txBody>
      </p:sp>
    </p:spTree>
    <p:extLst>
      <p:ext uri="{BB962C8B-B14F-4D97-AF65-F5344CB8AC3E}">
        <p14:creationId xmlns:p14="http://schemas.microsoft.com/office/powerpoint/2010/main" val="3545078863"/>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Rot="1" noChangeArrowheads="1"/>
          </p:cNvSpPr>
          <p:nvPr>
            <p:ph type="title"/>
          </p:nvPr>
        </p:nvSpPr>
        <p:spPr/>
        <p:txBody>
          <a:bodyPr/>
          <a:lstStyle/>
          <a:p>
            <a:r>
              <a:rPr lang="zh-TW" altLang="en-US"/>
              <a:t>何謂輕型、重型海洋性貧血</a:t>
            </a:r>
            <a:r>
              <a:rPr lang="en-US" altLang="zh-TW"/>
              <a:t>?</a:t>
            </a:r>
          </a:p>
        </p:txBody>
      </p:sp>
      <p:sp>
        <p:nvSpPr>
          <p:cNvPr id="749571" name="Rectangle 3"/>
          <p:cNvSpPr>
            <a:spLocks noGrp="1" noChangeArrowheads="1"/>
          </p:cNvSpPr>
          <p:nvPr>
            <p:ph idx="1"/>
          </p:nvPr>
        </p:nvSpPr>
        <p:spPr>
          <a:xfrm>
            <a:off x="1979712" y="1752600"/>
            <a:ext cx="5854551" cy="4548336"/>
          </a:xfrm>
        </p:spPr>
        <p:txBody>
          <a:bodyPr/>
          <a:lstStyle/>
          <a:p>
            <a:pPr>
              <a:spcBef>
                <a:spcPts val="600"/>
              </a:spcBef>
            </a:pPr>
            <a:r>
              <a:rPr lang="zh-TW" altLang="en-US" dirty="0"/>
              <a:t>輕型</a:t>
            </a:r>
            <a:r>
              <a:rPr lang="en-US" altLang="zh-TW" dirty="0"/>
              <a:t>:</a:t>
            </a:r>
          </a:p>
          <a:p>
            <a:pPr marL="676275" indent="-363538">
              <a:spcBef>
                <a:spcPts val="600"/>
              </a:spcBef>
              <a:buFont typeface="Wingdings" panose="05000000000000000000" pitchFamily="2" charset="2"/>
              <a:buChar char="l"/>
            </a:pPr>
            <a:r>
              <a:rPr lang="zh-TW" altLang="en-US" dirty="0"/>
              <a:t>帶海洋性貧血的基因</a:t>
            </a:r>
            <a:endParaRPr lang="en-US" altLang="zh-TW" dirty="0"/>
          </a:p>
          <a:p>
            <a:pPr marL="676275" indent="-363538">
              <a:spcBef>
                <a:spcPts val="600"/>
              </a:spcBef>
              <a:buFont typeface="Wingdings" panose="05000000000000000000" pitchFamily="2" charset="2"/>
              <a:buChar char="l"/>
            </a:pPr>
            <a:r>
              <a:rPr lang="zh-TW" altLang="en-US" dirty="0"/>
              <a:t>輕微貧血</a:t>
            </a:r>
            <a:endParaRPr lang="en-US" altLang="zh-TW" dirty="0"/>
          </a:p>
          <a:p>
            <a:pPr marL="676275" indent="-363538">
              <a:spcBef>
                <a:spcPts val="600"/>
              </a:spcBef>
              <a:buFont typeface="Wingdings" panose="05000000000000000000" pitchFamily="2" charset="2"/>
              <a:buChar char="l"/>
            </a:pPr>
            <a:r>
              <a:rPr lang="zh-TW" altLang="en-US" dirty="0"/>
              <a:t>對生活沒有影響</a:t>
            </a:r>
            <a:endParaRPr lang="en-US" altLang="zh-TW" dirty="0"/>
          </a:p>
          <a:p>
            <a:pPr marL="676275" indent="-363538">
              <a:spcBef>
                <a:spcPts val="600"/>
              </a:spcBef>
              <a:buFont typeface="Wingdings" panose="05000000000000000000" pitchFamily="2" charset="2"/>
              <a:buChar char="l"/>
            </a:pPr>
            <a:r>
              <a:rPr lang="zh-TW" altLang="en-US" dirty="0"/>
              <a:t>不需治療</a:t>
            </a:r>
          </a:p>
          <a:p>
            <a:pPr>
              <a:spcBef>
                <a:spcPts val="600"/>
              </a:spcBef>
            </a:pPr>
            <a:r>
              <a:rPr lang="zh-TW" altLang="en-US" dirty="0"/>
              <a:t>重型：</a:t>
            </a:r>
            <a:endParaRPr lang="en-US" altLang="zh-TW" dirty="0"/>
          </a:p>
          <a:p>
            <a:pPr marL="676275" indent="-363538">
              <a:spcBef>
                <a:spcPts val="600"/>
              </a:spcBef>
              <a:buFont typeface="Wingdings" panose="05000000000000000000" pitchFamily="2" charset="2"/>
              <a:buChar char="l"/>
            </a:pPr>
            <a:r>
              <a:rPr lang="zh-TW" altLang="en-US" dirty="0"/>
              <a:t>由父母雙方遺傳到同型的海洋性</a:t>
            </a:r>
          </a:p>
          <a:p>
            <a:pPr marL="676275" indent="-363538">
              <a:spcBef>
                <a:spcPts val="600"/>
              </a:spcBef>
              <a:buFont typeface="Wingdings" panose="05000000000000000000" pitchFamily="2" charset="2"/>
              <a:buChar char="l"/>
            </a:pPr>
            <a:r>
              <a:rPr lang="zh-TW" altLang="en-US" dirty="0"/>
              <a:t>嚴重貧血</a:t>
            </a:r>
            <a:endParaRPr lang="en-US" altLang="zh-TW" dirty="0"/>
          </a:p>
          <a:p>
            <a:pPr marL="676275" indent="-363538">
              <a:spcBef>
                <a:spcPts val="600"/>
              </a:spcBef>
              <a:buFont typeface="Wingdings" panose="05000000000000000000" pitchFamily="2" charset="2"/>
              <a:buChar char="l"/>
            </a:pPr>
            <a:r>
              <a:rPr lang="zh-TW" altLang="en-US" dirty="0"/>
              <a:t>需定期輸血及排鐵治療</a:t>
            </a:r>
          </a:p>
        </p:txBody>
      </p:sp>
    </p:spTree>
    <p:extLst>
      <p:ext uri="{BB962C8B-B14F-4D97-AF65-F5344CB8AC3E}">
        <p14:creationId xmlns:p14="http://schemas.microsoft.com/office/powerpoint/2010/main" val="211214233"/>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B252B1B-5B4A-41A8-A064-0C2B309DE9F6}"/>
              </a:ext>
            </a:extLst>
          </p:cNvPr>
          <p:cNvSpPr>
            <a:spLocks noGrp="1"/>
          </p:cNvSpPr>
          <p:nvPr>
            <p:ph type="title"/>
          </p:nvPr>
        </p:nvSpPr>
        <p:spPr>
          <a:xfrm>
            <a:off x="275864" y="836712"/>
            <a:ext cx="8540750" cy="1143000"/>
          </a:xfrm>
        </p:spPr>
        <p:txBody>
          <a:bodyPr/>
          <a:lstStyle/>
          <a:p>
            <a:r>
              <a:rPr lang="zh-TW" altLang="en-US" dirty="0"/>
              <a:t>海洋性貧血</a:t>
            </a:r>
            <a:r>
              <a:rPr lang="en-US" altLang="zh-TW" dirty="0"/>
              <a:t>(</a:t>
            </a:r>
            <a:r>
              <a:rPr lang="zh-TW" altLang="en-US" dirty="0"/>
              <a:t>地中海型貧血</a:t>
            </a:r>
            <a:r>
              <a:rPr lang="en-US" altLang="zh-TW" dirty="0"/>
              <a:t>)</a:t>
            </a:r>
            <a:endParaRPr lang="zh-TW" altLang="en-US" dirty="0"/>
          </a:p>
        </p:txBody>
      </p:sp>
      <p:sp>
        <p:nvSpPr>
          <p:cNvPr id="3" name="內容版面配置區 2">
            <a:extLst>
              <a:ext uri="{FF2B5EF4-FFF2-40B4-BE49-F238E27FC236}">
                <a16:creationId xmlns:a16="http://schemas.microsoft.com/office/drawing/2014/main" xmlns="" id="{C5CD904C-8339-4CD3-9C32-138243DE2A87}"/>
              </a:ext>
            </a:extLst>
          </p:cNvPr>
          <p:cNvSpPr>
            <a:spLocks noGrp="1"/>
          </p:cNvSpPr>
          <p:nvPr>
            <p:ph idx="1"/>
          </p:nvPr>
        </p:nvSpPr>
        <p:spPr>
          <a:xfrm>
            <a:off x="652733" y="2060848"/>
            <a:ext cx="8186802" cy="3888432"/>
          </a:xfrm>
        </p:spPr>
        <p:txBody>
          <a:bodyPr/>
          <a:lstStyle/>
          <a:p>
            <a:pPr>
              <a:lnSpc>
                <a:spcPct val="150000"/>
              </a:lnSpc>
            </a:pPr>
            <a:r>
              <a:rPr lang="zh-TW" altLang="en-US" dirty="0"/>
              <a:t>以貧血程度和症狀的輕重分為輕型、中型、重型貧血。</a:t>
            </a:r>
            <a:endParaRPr lang="en-US" altLang="zh-TW" dirty="0"/>
          </a:p>
          <a:p>
            <a:pPr>
              <a:lnSpc>
                <a:spcPct val="150000"/>
              </a:lnSpc>
            </a:pPr>
            <a:r>
              <a:rPr lang="zh-TW" altLang="en-US" dirty="0"/>
              <a:t>輕型海洋性貧血稱為「 帶因者」，除檢查出輕微貧血外，平時不會有任何症狀。</a:t>
            </a:r>
            <a:endParaRPr lang="en-US" altLang="zh-TW" dirty="0"/>
          </a:p>
          <a:p>
            <a:pPr>
              <a:lnSpc>
                <a:spcPct val="150000"/>
              </a:lnSpc>
            </a:pPr>
            <a:r>
              <a:rPr lang="zh-TW" altLang="en-US" dirty="0"/>
              <a:t>甲型重型海洋性貧血病患常會胎死腹中，乙型重型海洋性貧血病患則須定期輸血及排鐵治療，或骨髓移植。</a:t>
            </a:r>
          </a:p>
          <a:p>
            <a:pPr>
              <a:lnSpc>
                <a:spcPct val="150000"/>
              </a:lnSpc>
            </a:pPr>
            <a:r>
              <a:rPr lang="zh-TW" altLang="en-US" dirty="0"/>
              <a:t>中型海洋性貧血，常見的是</a:t>
            </a:r>
            <a:r>
              <a:rPr lang="en-US" altLang="zh-TW" dirty="0" err="1"/>
              <a:t>HbH</a:t>
            </a:r>
            <a:r>
              <a:rPr lang="zh-TW" altLang="en-US" dirty="0"/>
              <a:t>疾病，不常見。</a:t>
            </a:r>
          </a:p>
        </p:txBody>
      </p:sp>
    </p:spTree>
    <p:extLst>
      <p:ext uri="{BB962C8B-B14F-4D97-AF65-F5344CB8AC3E}">
        <p14:creationId xmlns:p14="http://schemas.microsoft.com/office/powerpoint/2010/main" val="2979050177"/>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Rot="1" noChangeArrowheads="1"/>
          </p:cNvSpPr>
          <p:nvPr>
            <p:ph type="title"/>
          </p:nvPr>
        </p:nvSpPr>
        <p:spPr/>
        <p:txBody>
          <a:bodyPr/>
          <a:lstStyle/>
          <a:p>
            <a:r>
              <a:rPr lang="zh-TW" altLang="en-US" dirty="0"/>
              <a:t>海洋性貧血的遺傳方式 </a:t>
            </a:r>
            <a:r>
              <a:rPr lang="en-US" altLang="zh-TW" dirty="0"/>
              <a:t>(</a:t>
            </a:r>
            <a:r>
              <a:rPr lang="zh-TW" altLang="en-US" dirty="0"/>
              <a:t>一</a:t>
            </a:r>
            <a:r>
              <a:rPr lang="en-US" altLang="zh-TW" dirty="0"/>
              <a:t>)</a:t>
            </a:r>
          </a:p>
        </p:txBody>
      </p:sp>
      <p:pic>
        <p:nvPicPr>
          <p:cNvPr id="753667" name="Picture 3" descr="thalas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14" y="2082378"/>
            <a:ext cx="3317875" cy="3576638"/>
          </a:xfrm>
          <a:prstGeom prst="rect">
            <a:avLst/>
          </a:prstGeom>
          <a:noFill/>
          <a:extLst>
            <a:ext uri="{909E8E84-426E-40DD-AFC4-6F175D3DCCD1}">
              <a14:hiddenFill xmlns:a14="http://schemas.microsoft.com/office/drawing/2010/main">
                <a:solidFill>
                  <a:srgbClr val="FFFFFF"/>
                </a:solidFill>
              </a14:hiddenFill>
            </a:ext>
          </a:extLst>
        </p:spPr>
      </p:pic>
      <p:pic>
        <p:nvPicPr>
          <p:cNvPr id="753668" name="Picture 4" descr="thalas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879" y="2082378"/>
            <a:ext cx="3454400" cy="3575050"/>
          </a:xfrm>
          <a:prstGeom prst="rect">
            <a:avLst/>
          </a:prstGeom>
          <a:noFill/>
          <a:extLst>
            <a:ext uri="{909E8E84-426E-40DD-AFC4-6F175D3DCCD1}">
              <a14:hiddenFill xmlns:a14="http://schemas.microsoft.com/office/drawing/2010/main">
                <a:solidFill>
                  <a:srgbClr val="FFFFFF"/>
                </a:solidFill>
              </a14:hiddenFill>
            </a:ext>
          </a:extLst>
        </p:spPr>
      </p:pic>
      <p:sp>
        <p:nvSpPr>
          <p:cNvPr id="753669" name="Text Box 5"/>
          <p:cNvSpPr txBox="1">
            <a:spLocks noChangeArrowheads="1"/>
          </p:cNvSpPr>
          <p:nvPr/>
        </p:nvSpPr>
        <p:spPr bwMode="auto">
          <a:xfrm>
            <a:off x="755576" y="5739978"/>
            <a:ext cx="37925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TW" sz="3600" b="1" dirty="0">
                <a:solidFill>
                  <a:prstClr val="black"/>
                </a:solidFill>
                <a:latin typeface="Times New Roman" pitchFamily="18" charset="0"/>
                <a:ea typeface="新細明體" charset="-120"/>
              </a:rPr>
              <a:t>AA   </a:t>
            </a:r>
            <a:r>
              <a:rPr lang="en-US" altLang="zh-TW" sz="3600" b="1" dirty="0" err="1">
                <a:solidFill>
                  <a:prstClr val="black"/>
                </a:solidFill>
                <a:latin typeface="Times New Roman" pitchFamily="18" charset="0"/>
                <a:ea typeface="新細明體" charset="-120"/>
              </a:rPr>
              <a:t>AA</a:t>
            </a:r>
            <a:r>
              <a:rPr lang="en-US" altLang="zh-TW" sz="3600" b="1" dirty="0">
                <a:solidFill>
                  <a:prstClr val="black"/>
                </a:solidFill>
                <a:latin typeface="Times New Roman" pitchFamily="18" charset="0"/>
                <a:ea typeface="新細明體" charset="-120"/>
              </a:rPr>
              <a:t>   </a:t>
            </a:r>
            <a:r>
              <a:rPr lang="en-US" altLang="zh-TW" sz="3600" b="1" dirty="0" err="1">
                <a:solidFill>
                  <a:prstClr val="black"/>
                </a:solidFill>
                <a:latin typeface="Times New Roman" pitchFamily="18" charset="0"/>
                <a:ea typeface="新細明體" charset="-120"/>
              </a:rPr>
              <a:t>AA</a:t>
            </a:r>
            <a:r>
              <a:rPr lang="en-US" altLang="zh-TW" sz="3600" b="1" dirty="0">
                <a:solidFill>
                  <a:prstClr val="black"/>
                </a:solidFill>
                <a:latin typeface="Times New Roman" pitchFamily="18" charset="0"/>
                <a:ea typeface="新細明體" charset="-120"/>
              </a:rPr>
              <a:t>  </a:t>
            </a:r>
            <a:r>
              <a:rPr lang="en-US" altLang="zh-TW" sz="3600" b="1" dirty="0" err="1">
                <a:solidFill>
                  <a:prstClr val="black"/>
                </a:solidFill>
                <a:latin typeface="Times New Roman" pitchFamily="18" charset="0"/>
                <a:ea typeface="新細明體" charset="-120"/>
              </a:rPr>
              <a:t>AA</a:t>
            </a:r>
            <a:endParaRPr lang="en-US" altLang="zh-TW" sz="3600" b="1" dirty="0">
              <a:solidFill>
                <a:prstClr val="black"/>
              </a:solidFill>
              <a:latin typeface="Times New Roman" pitchFamily="18" charset="0"/>
              <a:ea typeface="新細明體" charset="-120"/>
            </a:endParaRPr>
          </a:p>
        </p:txBody>
      </p:sp>
      <p:sp>
        <p:nvSpPr>
          <p:cNvPr id="753670" name="Text Box 6"/>
          <p:cNvSpPr txBox="1">
            <a:spLocks noChangeArrowheads="1"/>
          </p:cNvSpPr>
          <p:nvPr/>
        </p:nvSpPr>
        <p:spPr bwMode="auto">
          <a:xfrm>
            <a:off x="4716016" y="5739978"/>
            <a:ext cx="345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zh-TW" sz="3600" b="1" dirty="0">
                <a:solidFill>
                  <a:prstClr val="black"/>
                </a:solidFill>
                <a:latin typeface="Times New Roman" pitchFamily="18" charset="0"/>
                <a:ea typeface="新細明體" charset="-120"/>
              </a:rPr>
              <a:t>AA  </a:t>
            </a:r>
            <a:r>
              <a:rPr lang="en-US" altLang="zh-TW" sz="3600" b="1" dirty="0" err="1">
                <a:solidFill>
                  <a:prstClr val="black"/>
                </a:solidFill>
                <a:latin typeface="Times New Roman" pitchFamily="18" charset="0"/>
                <a:ea typeface="新細明體" charset="-120"/>
              </a:rPr>
              <a:t>AA</a:t>
            </a:r>
            <a:r>
              <a:rPr lang="en-US" altLang="zh-TW" sz="3600" b="1" dirty="0">
                <a:solidFill>
                  <a:prstClr val="black"/>
                </a:solidFill>
                <a:latin typeface="Times New Roman" pitchFamily="18" charset="0"/>
                <a:ea typeface="新細明體" charset="-120"/>
              </a:rPr>
              <a:t>  </a:t>
            </a:r>
            <a:r>
              <a:rPr lang="en-US" altLang="zh-TW" sz="3600" b="1" dirty="0" err="1">
                <a:solidFill>
                  <a:prstClr val="black"/>
                </a:solidFill>
                <a:latin typeface="Times New Roman" pitchFamily="18" charset="0"/>
                <a:ea typeface="新細明體" charset="-120"/>
              </a:rPr>
              <a:t>Aa</a:t>
            </a:r>
            <a:r>
              <a:rPr lang="en-US" altLang="zh-TW" sz="3600" b="1" dirty="0">
                <a:solidFill>
                  <a:prstClr val="black"/>
                </a:solidFill>
                <a:latin typeface="Times New Roman" pitchFamily="18" charset="0"/>
                <a:ea typeface="新細明體" charset="-120"/>
              </a:rPr>
              <a:t>  </a:t>
            </a:r>
            <a:r>
              <a:rPr lang="en-US" altLang="zh-TW" sz="3600" b="1" dirty="0" err="1">
                <a:solidFill>
                  <a:prstClr val="black"/>
                </a:solidFill>
                <a:latin typeface="Times New Roman" pitchFamily="18" charset="0"/>
                <a:ea typeface="新細明體" charset="-120"/>
              </a:rPr>
              <a:t>Aa</a:t>
            </a:r>
            <a:endParaRPr lang="en-US" altLang="zh-TW" sz="2400" b="1" dirty="0">
              <a:solidFill>
                <a:prstClr val="black"/>
              </a:solidFill>
              <a:latin typeface="Times New Roman" pitchFamily="18" charset="0"/>
              <a:ea typeface="新細明體" charset="-120"/>
            </a:endParaRPr>
          </a:p>
        </p:txBody>
      </p:sp>
      <p:sp>
        <p:nvSpPr>
          <p:cNvPr id="753671" name="Text Box 7"/>
          <p:cNvSpPr txBox="1">
            <a:spLocks noChangeArrowheads="1"/>
          </p:cNvSpPr>
          <p:nvPr/>
        </p:nvSpPr>
        <p:spPr bwMode="auto">
          <a:xfrm>
            <a:off x="1923079" y="1472799"/>
            <a:ext cx="19411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TW" sz="3200" b="1" dirty="0">
                <a:solidFill>
                  <a:prstClr val="black"/>
                </a:solidFill>
                <a:latin typeface="Times New Roman" pitchFamily="18" charset="0"/>
                <a:ea typeface="新細明體" charset="-120"/>
              </a:rPr>
              <a:t>AA  x  AA</a:t>
            </a:r>
          </a:p>
        </p:txBody>
      </p:sp>
      <p:sp>
        <p:nvSpPr>
          <p:cNvPr id="753672" name="Text Box 8"/>
          <p:cNvSpPr txBox="1">
            <a:spLocks noChangeArrowheads="1"/>
          </p:cNvSpPr>
          <p:nvPr/>
        </p:nvSpPr>
        <p:spPr bwMode="auto">
          <a:xfrm>
            <a:off x="5580678" y="1396578"/>
            <a:ext cx="20828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TW" sz="3600" b="1" dirty="0" err="1">
                <a:solidFill>
                  <a:prstClr val="black"/>
                </a:solidFill>
                <a:latin typeface="Times New Roman" pitchFamily="18" charset="0"/>
                <a:ea typeface="新細明體" charset="-120"/>
              </a:rPr>
              <a:t>Aa</a:t>
            </a:r>
            <a:r>
              <a:rPr lang="en-US" altLang="zh-TW" sz="3600" b="1" dirty="0">
                <a:solidFill>
                  <a:prstClr val="black"/>
                </a:solidFill>
                <a:latin typeface="Times New Roman" pitchFamily="18" charset="0"/>
                <a:ea typeface="新細明體" charset="-120"/>
              </a:rPr>
              <a:t>  x  AA</a:t>
            </a:r>
          </a:p>
        </p:txBody>
      </p:sp>
    </p:spTree>
    <p:extLst>
      <p:ext uri="{BB962C8B-B14F-4D97-AF65-F5344CB8AC3E}">
        <p14:creationId xmlns:p14="http://schemas.microsoft.com/office/powerpoint/2010/main" val="3499860555"/>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1" name="Text Box 3"/>
          <p:cNvSpPr txBox="1">
            <a:spLocks noChangeArrowheads="1"/>
          </p:cNvSpPr>
          <p:nvPr/>
        </p:nvSpPr>
        <p:spPr bwMode="auto">
          <a:xfrm>
            <a:off x="776288" y="5802439"/>
            <a:ext cx="4011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zh-TW" altLang="en-US" sz="3600" b="1">
                <a:solidFill>
                  <a:prstClr val="black"/>
                </a:solidFill>
                <a:latin typeface="Times New Roman" pitchFamily="18" charset="0"/>
                <a:ea typeface="新細明體" charset="-120"/>
              </a:rPr>
              <a:t>   </a:t>
            </a:r>
            <a:r>
              <a:rPr lang="en-US" altLang="zh-TW" sz="3200" b="1">
                <a:solidFill>
                  <a:prstClr val="black"/>
                </a:solidFill>
                <a:latin typeface="Times New Roman" pitchFamily="18" charset="0"/>
                <a:ea typeface="新細明體" charset="-120"/>
              </a:rPr>
              <a:t>AA   Aa   Aa    aa</a:t>
            </a:r>
          </a:p>
        </p:txBody>
      </p:sp>
      <p:sp>
        <p:nvSpPr>
          <p:cNvPr id="754692" name="Text Box 4"/>
          <p:cNvSpPr txBox="1">
            <a:spLocks noChangeArrowheads="1"/>
          </p:cNvSpPr>
          <p:nvPr/>
        </p:nvSpPr>
        <p:spPr bwMode="auto">
          <a:xfrm>
            <a:off x="4859340" y="5873899"/>
            <a:ext cx="33194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TW" sz="3200" b="1">
                <a:solidFill>
                  <a:prstClr val="black"/>
                </a:solidFill>
                <a:latin typeface="Times New Roman" pitchFamily="18" charset="0"/>
                <a:ea typeface="新細明體" charset="-120"/>
              </a:rPr>
              <a:t>Aa   Aa    Aa    Aa</a:t>
            </a:r>
          </a:p>
        </p:txBody>
      </p:sp>
      <p:sp>
        <p:nvSpPr>
          <p:cNvPr id="754693" name="Text Box 5"/>
          <p:cNvSpPr txBox="1">
            <a:spLocks noChangeArrowheads="1"/>
          </p:cNvSpPr>
          <p:nvPr/>
        </p:nvSpPr>
        <p:spPr bwMode="auto">
          <a:xfrm>
            <a:off x="1963738" y="1589217"/>
            <a:ext cx="1980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TW" sz="3600" b="1" dirty="0" err="1">
                <a:solidFill>
                  <a:prstClr val="black"/>
                </a:solidFill>
                <a:latin typeface="Times New Roman" pitchFamily="18" charset="0"/>
                <a:ea typeface="新細明體" charset="-120"/>
              </a:rPr>
              <a:t>Aa</a:t>
            </a:r>
            <a:r>
              <a:rPr lang="en-US" altLang="zh-TW" sz="3600" b="1" dirty="0">
                <a:solidFill>
                  <a:prstClr val="black"/>
                </a:solidFill>
                <a:latin typeface="Times New Roman" pitchFamily="18" charset="0"/>
                <a:ea typeface="新細明體" charset="-120"/>
              </a:rPr>
              <a:t>  x  </a:t>
            </a:r>
            <a:r>
              <a:rPr lang="en-US" altLang="zh-TW" sz="3600" b="1" dirty="0" err="1">
                <a:solidFill>
                  <a:prstClr val="black"/>
                </a:solidFill>
                <a:latin typeface="Times New Roman" pitchFamily="18" charset="0"/>
                <a:ea typeface="新細明體" charset="-120"/>
              </a:rPr>
              <a:t>Aa</a:t>
            </a:r>
            <a:endParaRPr lang="en-US" altLang="zh-TW" sz="3600" b="1" dirty="0">
              <a:solidFill>
                <a:prstClr val="black"/>
              </a:solidFill>
              <a:latin typeface="Times New Roman" pitchFamily="18" charset="0"/>
              <a:ea typeface="新細明體" charset="-120"/>
            </a:endParaRPr>
          </a:p>
        </p:txBody>
      </p:sp>
      <p:sp>
        <p:nvSpPr>
          <p:cNvPr id="754694" name="Text Box 6"/>
          <p:cNvSpPr txBox="1">
            <a:spLocks noChangeArrowheads="1"/>
          </p:cNvSpPr>
          <p:nvPr/>
        </p:nvSpPr>
        <p:spPr bwMode="auto">
          <a:xfrm>
            <a:off x="5486400" y="1563814"/>
            <a:ext cx="1980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zh-TW" sz="3600" b="1">
                <a:solidFill>
                  <a:prstClr val="black"/>
                </a:solidFill>
                <a:latin typeface="Times New Roman" pitchFamily="18" charset="0"/>
                <a:ea typeface="新細明體" charset="-120"/>
              </a:rPr>
              <a:t>aa  x  AA</a:t>
            </a:r>
          </a:p>
        </p:txBody>
      </p:sp>
      <p:pic>
        <p:nvPicPr>
          <p:cNvPr id="754695" name="Picture 7" descr="thalass-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00" y="2325814"/>
            <a:ext cx="3341688" cy="3530600"/>
          </a:xfrm>
          <a:prstGeom prst="rect">
            <a:avLst/>
          </a:prstGeom>
          <a:noFill/>
          <a:extLst>
            <a:ext uri="{909E8E84-426E-40DD-AFC4-6F175D3DCCD1}">
              <a14:hiddenFill xmlns:a14="http://schemas.microsoft.com/office/drawing/2010/main">
                <a:solidFill>
                  <a:srgbClr val="FFFFFF"/>
                </a:solidFill>
              </a14:hiddenFill>
            </a:ext>
          </a:extLst>
        </p:spPr>
      </p:pic>
      <p:pic>
        <p:nvPicPr>
          <p:cNvPr id="754696" name="Picture 8" descr="thalass-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1863" y="2325814"/>
            <a:ext cx="3454400" cy="3511550"/>
          </a:xfrm>
          <a:prstGeom prst="rect">
            <a:avLst/>
          </a:prstGeom>
          <a:noFill/>
          <a:extLst>
            <a:ext uri="{909E8E84-426E-40DD-AFC4-6F175D3DCCD1}">
              <a14:hiddenFill xmlns:a14="http://schemas.microsoft.com/office/drawing/2010/main">
                <a:solidFill>
                  <a:srgbClr val="FFFFFF"/>
                </a:solidFill>
              </a14:hiddenFill>
            </a:ext>
          </a:extLst>
        </p:spPr>
      </p:pic>
      <p:sp>
        <p:nvSpPr>
          <p:cNvPr id="9" name="標題 8"/>
          <p:cNvSpPr>
            <a:spLocks noGrp="1"/>
          </p:cNvSpPr>
          <p:nvPr>
            <p:ph type="title"/>
          </p:nvPr>
        </p:nvSpPr>
        <p:spPr/>
        <p:txBody>
          <a:bodyPr>
            <a:normAutofit/>
          </a:bodyPr>
          <a:lstStyle/>
          <a:p>
            <a:r>
              <a:rPr lang="zh-TW" altLang="en-US" dirty="0"/>
              <a:t>海洋性貧血的遺傳方式 </a:t>
            </a:r>
            <a:r>
              <a:rPr lang="en-US" altLang="zh-TW" dirty="0"/>
              <a:t>(</a:t>
            </a:r>
            <a:r>
              <a:rPr lang="zh-TW" altLang="en-US" dirty="0"/>
              <a:t>二</a:t>
            </a:r>
            <a:r>
              <a:rPr lang="en-US" altLang="zh-TW" dirty="0"/>
              <a:t>)</a:t>
            </a:r>
            <a:endParaRPr lang="zh-TW" altLang="en-US" dirty="0"/>
          </a:p>
        </p:txBody>
      </p:sp>
    </p:spTree>
    <p:extLst>
      <p:ext uri="{BB962C8B-B14F-4D97-AF65-F5344CB8AC3E}">
        <p14:creationId xmlns:p14="http://schemas.microsoft.com/office/powerpoint/2010/main" val="521499185"/>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Rot="1" noChangeArrowheads="1"/>
          </p:cNvSpPr>
          <p:nvPr>
            <p:ph type="title"/>
          </p:nvPr>
        </p:nvSpPr>
        <p:spPr/>
        <p:txBody>
          <a:bodyPr/>
          <a:lstStyle/>
          <a:p>
            <a:r>
              <a:rPr lang="zh-TW" altLang="en-US" dirty="0"/>
              <a:t>重型</a:t>
            </a:r>
            <a:r>
              <a:rPr lang="en-US" altLang="zh-TW" dirty="0"/>
              <a:t>β</a:t>
            </a:r>
            <a:r>
              <a:rPr lang="zh-TW" altLang="en-US" dirty="0"/>
              <a:t>型</a:t>
            </a:r>
            <a:r>
              <a:rPr lang="en-US" altLang="zh-TW" dirty="0"/>
              <a:t>(</a:t>
            </a:r>
            <a:r>
              <a:rPr lang="zh-TW" altLang="en-US" dirty="0"/>
              <a:t>乙型</a:t>
            </a:r>
            <a:r>
              <a:rPr lang="en-US" altLang="zh-TW" dirty="0"/>
              <a:t>)</a:t>
            </a:r>
            <a:r>
              <a:rPr lang="zh-TW" altLang="en-US" dirty="0"/>
              <a:t>海洋性貧血</a:t>
            </a:r>
            <a:r>
              <a:rPr lang="en-US" altLang="zh-TW" dirty="0"/>
              <a:t>?</a:t>
            </a:r>
          </a:p>
        </p:txBody>
      </p:sp>
      <p:sp>
        <p:nvSpPr>
          <p:cNvPr id="772099" name="Rectangle 3"/>
          <p:cNvSpPr>
            <a:spLocks noGrp="1" noChangeArrowheads="1"/>
          </p:cNvSpPr>
          <p:nvPr>
            <p:ph idx="1"/>
          </p:nvPr>
        </p:nvSpPr>
        <p:spPr>
          <a:xfrm>
            <a:off x="1259632" y="1752600"/>
            <a:ext cx="7447855" cy="4196680"/>
          </a:xfrm>
        </p:spPr>
        <p:txBody>
          <a:bodyPr/>
          <a:lstStyle/>
          <a:p>
            <a:pPr>
              <a:lnSpc>
                <a:spcPts val="3500"/>
              </a:lnSpc>
              <a:spcBef>
                <a:spcPts val="600"/>
              </a:spcBef>
              <a:spcAft>
                <a:spcPts val="600"/>
              </a:spcAft>
              <a:buSzPct val="100000"/>
            </a:pPr>
            <a:r>
              <a:rPr lang="zh-TW" altLang="en-US" dirty="0"/>
              <a:t>一般在</a:t>
            </a:r>
            <a:r>
              <a:rPr lang="en-US" altLang="zh-TW" dirty="0"/>
              <a:t>2-3</a:t>
            </a:r>
            <a:r>
              <a:rPr lang="zh-TW" altLang="en-US" dirty="0"/>
              <a:t>月時即表現貧血現象</a:t>
            </a:r>
          </a:p>
          <a:p>
            <a:pPr>
              <a:lnSpc>
                <a:spcPts val="3500"/>
              </a:lnSpc>
              <a:spcBef>
                <a:spcPts val="600"/>
              </a:spcBef>
              <a:spcAft>
                <a:spcPts val="600"/>
              </a:spcAft>
              <a:buSzPct val="100000"/>
            </a:pPr>
            <a:r>
              <a:rPr lang="zh-TW" altLang="en-US" dirty="0"/>
              <a:t>六個月後，肝臟、脾臟腫大</a:t>
            </a:r>
          </a:p>
          <a:p>
            <a:pPr>
              <a:lnSpc>
                <a:spcPts val="3500"/>
              </a:lnSpc>
              <a:spcBef>
                <a:spcPts val="600"/>
              </a:spcBef>
              <a:spcAft>
                <a:spcPts val="600"/>
              </a:spcAft>
              <a:buSzPct val="100000"/>
            </a:pPr>
            <a:r>
              <a:rPr lang="zh-TW" altLang="en-US" dirty="0"/>
              <a:t>之後骨骼變形，尤其是臉骨，如額骨、顴骨突出、</a:t>
            </a:r>
            <a:endParaRPr lang="en-US" altLang="zh-TW" dirty="0"/>
          </a:p>
          <a:p>
            <a:pPr marL="0" indent="0">
              <a:lnSpc>
                <a:spcPts val="3500"/>
              </a:lnSpc>
              <a:spcBef>
                <a:spcPts val="600"/>
              </a:spcBef>
              <a:spcAft>
                <a:spcPts val="600"/>
              </a:spcAft>
              <a:buSzPct val="100000"/>
              <a:buNone/>
            </a:pPr>
            <a:r>
              <a:rPr lang="zh-TW" altLang="en-US" dirty="0"/>
              <a:t>     塌鼻、上顎突出、暴牙</a:t>
            </a:r>
          </a:p>
          <a:p>
            <a:pPr>
              <a:lnSpc>
                <a:spcPts val="3500"/>
              </a:lnSpc>
              <a:spcBef>
                <a:spcPts val="600"/>
              </a:spcBef>
              <a:spcAft>
                <a:spcPts val="600"/>
              </a:spcAft>
              <a:buSzPct val="100000"/>
            </a:pPr>
            <a:r>
              <a:rPr lang="zh-TW" altLang="en-US" dirty="0"/>
              <a:t>生長發育受到阻礙</a:t>
            </a:r>
          </a:p>
          <a:p>
            <a:pPr>
              <a:lnSpc>
                <a:spcPts val="3500"/>
              </a:lnSpc>
              <a:spcBef>
                <a:spcPts val="600"/>
              </a:spcBef>
              <a:spcAft>
                <a:spcPts val="600"/>
              </a:spcAft>
              <a:buSzPct val="100000"/>
            </a:pPr>
            <a:r>
              <a:rPr lang="zh-TW" altLang="en-US" dirty="0"/>
              <a:t>如不治療，一般在</a:t>
            </a:r>
            <a:r>
              <a:rPr lang="en-US" altLang="zh-TW" dirty="0"/>
              <a:t>5</a:t>
            </a:r>
            <a:r>
              <a:rPr lang="zh-TW" altLang="en-US" dirty="0"/>
              <a:t>歲死亡</a:t>
            </a:r>
            <a:endParaRPr lang="en-US" altLang="zh-TW" dirty="0"/>
          </a:p>
          <a:p>
            <a:pPr>
              <a:lnSpc>
                <a:spcPts val="3500"/>
              </a:lnSpc>
              <a:spcBef>
                <a:spcPts val="600"/>
              </a:spcBef>
              <a:spcAft>
                <a:spcPts val="600"/>
              </a:spcAft>
              <a:buSzPct val="100000"/>
            </a:pPr>
            <a:r>
              <a:rPr lang="zh-TW" altLang="en-US" dirty="0">
                <a:solidFill>
                  <a:srgbClr val="C00000"/>
                </a:solidFill>
              </a:rPr>
              <a:t>目前台灣重度海洋性貧血治療的很好</a:t>
            </a:r>
            <a:r>
              <a:rPr lang="en-US" altLang="zh-TW" dirty="0">
                <a:solidFill>
                  <a:srgbClr val="C00000"/>
                </a:solidFill>
              </a:rPr>
              <a:t>!</a:t>
            </a:r>
            <a:endParaRPr lang="zh-TW" altLang="en-US" dirty="0">
              <a:solidFill>
                <a:srgbClr val="C00000"/>
              </a:solidFill>
            </a:endParaRPr>
          </a:p>
          <a:p>
            <a:endParaRPr lang="zh-TW" altLang="en-US" dirty="0"/>
          </a:p>
        </p:txBody>
      </p:sp>
    </p:spTree>
    <p:extLst>
      <p:ext uri="{BB962C8B-B14F-4D97-AF65-F5344CB8AC3E}">
        <p14:creationId xmlns:p14="http://schemas.microsoft.com/office/powerpoint/2010/main" val="19253440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97956D3-4C8D-43E6-98FD-530D1C24B03A}"/>
              </a:ext>
            </a:extLst>
          </p:cNvPr>
          <p:cNvSpPr>
            <a:spLocks noGrp="1"/>
          </p:cNvSpPr>
          <p:nvPr>
            <p:ph type="title"/>
          </p:nvPr>
        </p:nvSpPr>
        <p:spPr/>
        <p:txBody>
          <a:bodyPr/>
          <a:lstStyle/>
          <a:p>
            <a:r>
              <a:rPr lang="zh-TW" altLang="en-US" dirty="0"/>
              <a:t>闌尾炎</a:t>
            </a:r>
            <a:r>
              <a:rPr lang="en-US" altLang="zh-TW" dirty="0"/>
              <a:t>: </a:t>
            </a:r>
            <a:r>
              <a:rPr lang="zh-TW" altLang="en-US" dirty="0"/>
              <a:t>兒童常被誤診</a:t>
            </a:r>
          </a:p>
        </p:txBody>
      </p:sp>
      <p:sp>
        <p:nvSpPr>
          <p:cNvPr id="3" name="內容版面配置區 2">
            <a:extLst>
              <a:ext uri="{FF2B5EF4-FFF2-40B4-BE49-F238E27FC236}">
                <a16:creationId xmlns:a16="http://schemas.microsoft.com/office/drawing/2014/main" xmlns="" id="{A1C99969-35F4-4E54-8DB1-C6A18024BAE8}"/>
              </a:ext>
            </a:extLst>
          </p:cNvPr>
          <p:cNvSpPr>
            <a:spLocks noGrp="1"/>
          </p:cNvSpPr>
          <p:nvPr>
            <p:ph idx="1"/>
          </p:nvPr>
        </p:nvSpPr>
        <p:spPr>
          <a:xfrm>
            <a:off x="467544" y="1616969"/>
            <a:ext cx="8280920" cy="4692351"/>
          </a:xfrm>
        </p:spPr>
        <p:txBody>
          <a:bodyPr/>
          <a:lstStyle/>
          <a:p>
            <a:pPr marL="0" indent="0">
              <a:buNone/>
            </a:pPr>
            <a:r>
              <a:rPr lang="zh-TW" altLang="en-US" dirty="0"/>
              <a:t>闌尾炎的診斷：</a:t>
            </a:r>
            <a:endParaRPr lang="en-US" altLang="zh-TW" dirty="0"/>
          </a:p>
          <a:p>
            <a:r>
              <a:rPr lang="zh-TW" altLang="en-US" dirty="0"/>
              <a:t>肚子痛</a:t>
            </a:r>
            <a:endParaRPr lang="en-US" altLang="zh-TW" dirty="0"/>
          </a:p>
          <a:p>
            <a:r>
              <a:rPr lang="zh-TW" altLang="en-US" dirty="0">
                <a:solidFill>
                  <a:srgbClr val="C00000"/>
                </a:solidFill>
              </a:rPr>
              <a:t>肚子壓痛 </a:t>
            </a:r>
            <a:r>
              <a:rPr lang="en-US" altLang="zh-TW" dirty="0">
                <a:solidFill>
                  <a:srgbClr val="C00000"/>
                </a:solidFill>
              </a:rPr>
              <a:t>(</a:t>
            </a:r>
            <a:r>
              <a:rPr lang="zh-TW" altLang="en-US" dirty="0">
                <a:solidFill>
                  <a:srgbClr val="C00000"/>
                </a:solidFill>
              </a:rPr>
              <a:t>通常在右下腹</a:t>
            </a:r>
            <a:r>
              <a:rPr lang="en-US" altLang="zh-TW" dirty="0">
                <a:solidFill>
                  <a:srgbClr val="C00000"/>
                </a:solidFill>
              </a:rPr>
              <a:t>)</a:t>
            </a:r>
          </a:p>
          <a:p>
            <a:r>
              <a:rPr lang="zh-TW" altLang="en-US" dirty="0"/>
              <a:t>反彈疼痛：當按壓右下腹患處時不太會痛，但手放開的瞬間會相當疼痛</a:t>
            </a:r>
            <a:endParaRPr lang="en-US" altLang="zh-TW" dirty="0"/>
          </a:p>
          <a:p>
            <a:r>
              <a:rPr lang="zh-TW" altLang="en-US" dirty="0"/>
              <a:t>觀察</a:t>
            </a:r>
            <a:endParaRPr lang="en-US" altLang="zh-TW" dirty="0"/>
          </a:p>
          <a:p>
            <a:r>
              <a:rPr lang="zh-TW" altLang="en-US" dirty="0"/>
              <a:t>診斷：抽血，超音波，電腦斷層</a:t>
            </a:r>
            <a:endParaRPr lang="en-US" altLang="zh-TW" dirty="0"/>
          </a:p>
        </p:txBody>
      </p:sp>
      <p:pic>
        <p:nvPicPr>
          <p:cNvPr id="5" name="圖片 4">
            <a:extLst>
              <a:ext uri="{FF2B5EF4-FFF2-40B4-BE49-F238E27FC236}">
                <a16:creationId xmlns:a16="http://schemas.microsoft.com/office/drawing/2014/main" xmlns="" id="{06D36E21-E141-4491-8963-2EBC6B039517}"/>
              </a:ext>
            </a:extLst>
          </p:cNvPr>
          <p:cNvPicPr>
            <a:picLocks noChangeAspect="1"/>
          </p:cNvPicPr>
          <p:nvPr/>
        </p:nvPicPr>
        <p:blipFill rotWithShape="1">
          <a:blip r:embed="rId2">
            <a:extLst>
              <a:ext uri="{28A0092B-C50C-407E-A947-70E740481C1C}">
                <a14:useLocalDpi xmlns:a14="http://schemas.microsoft.com/office/drawing/2010/main" val="0"/>
              </a:ext>
            </a:extLst>
          </a:blip>
          <a:srcRect l="12201" t="3950" r="14721" b="2818"/>
          <a:stretch/>
        </p:blipFill>
        <p:spPr>
          <a:xfrm>
            <a:off x="5292080" y="3563457"/>
            <a:ext cx="3024336" cy="2745863"/>
          </a:xfrm>
          <a:prstGeom prst="rect">
            <a:avLst/>
          </a:prstGeom>
        </p:spPr>
      </p:pic>
    </p:spTree>
    <p:extLst>
      <p:ext uri="{BB962C8B-B14F-4D97-AF65-F5344CB8AC3E}">
        <p14:creationId xmlns:p14="http://schemas.microsoft.com/office/powerpoint/2010/main" val="3589285705"/>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Rot="1" noChangeArrowheads="1"/>
          </p:cNvSpPr>
          <p:nvPr>
            <p:ph type="title"/>
          </p:nvPr>
        </p:nvSpPr>
        <p:spPr>
          <a:xfrm>
            <a:off x="301625" y="908720"/>
            <a:ext cx="8540750" cy="1143000"/>
          </a:xfrm>
        </p:spPr>
        <p:txBody>
          <a:bodyPr>
            <a:noAutofit/>
          </a:bodyPr>
          <a:lstStyle/>
          <a:p>
            <a:r>
              <a:rPr lang="zh-TW" altLang="en-US" sz="4000" dirty="0"/>
              <a:t>如何治療重型</a:t>
            </a:r>
            <a:r>
              <a:rPr lang="en-US" altLang="zh-TW" sz="4000" dirty="0"/>
              <a:t>β</a:t>
            </a:r>
            <a:r>
              <a:rPr lang="zh-TW" altLang="zh-TW" sz="4000" dirty="0"/>
              <a:t>型</a:t>
            </a:r>
            <a:r>
              <a:rPr lang="en-US" altLang="zh-TW" sz="4000" dirty="0"/>
              <a:t>(</a:t>
            </a:r>
            <a:r>
              <a:rPr lang="zh-TW" altLang="en-US" sz="4000" dirty="0"/>
              <a:t>乙型</a:t>
            </a:r>
            <a:r>
              <a:rPr lang="en-US" altLang="zh-TW" sz="4000" dirty="0"/>
              <a:t>)</a:t>
            </a:r>
            <a:r>
              <a:rPr lang="zh-TW" altLang="en-US" sz="4000" dirty="0"/>
              <a:t>海洋性貧血</a:t>
            </a:r>
            <a:r>
              <a:rPr lang="en-US" altLang="zh-TW" sz="4000" dirty="0"/>
              <a:t>?</a:t>
            </a:r>
          </a:p>
        </p:txBody>
      </p:sp>
      <p:sp>
        <p:nvSpPr>
          <p:cNvPr id="773123" name="Rectangle 3"/>
          <p:cNvSpPr>
            <a:spLocks noGrp="1" noChangeArrowheads="1"/>
          </p:cNvSpPr>
          <p:nvPr>
            <p:ph idx="1"/>
          </p:nvPr>
        </p:nvSpPr>
        <p:spPr>
          <a:xfrm>
            <a:off x="1547664" y="2348880"/>
            <a:ext cx="6574631" cy="2892152"/>
          </a:xfrm>
        </p:spPr>
        <p:txBody>
          <a:bodyPr/>
          <a:lstStyle/>
          <a:p>
            <a:pPr>
              <a:lnSpc>
                <a:spcPct val="200000"/>
              </a:lnSpc>
              <a:spcBef>
                <a:spcPts val="600"/>
              </a:spcBef>
              <a:spcAft>
                <a:spcPts val="600"/>
              </a:spcAft>
              <a:buSzPct val="100000"/>
            </a:pPr>
            <a:r>
              <a:rPr lang="zh-TW" altLang="en-US" dirty="0"/>
              <a:t>傳統治療：定期輸血、排鐵劑、治療併發症</a:t>
            </a:r>
            <a:endParaRPr lang="en-US" altLang="zh-TW" dirty="0"/>
          </a:p>
          <a:p>
            <a:pPr>
              <a:lnSpc>
                <a:spcPct val="200000"/>
              </a:lnSpc>
              <a:spcBef>
                <a:spcPts val="600"/>
              </a:spcBef>
              <a:spcAft>
                <a:spcPts val="600"/>
              </a:spcAft>
              <a:buSzPct val="100000"/>
            </a:pPr>
            <a:r>
              <a:rPr lang="en-US" altLang="zh-TW" dirty="0"/>
              <a:t>(1)</a:t>
            </a:r>
            <a:r>
              <a:rPr lang="zh-TW" altLang="en-US" dirty="0"/>
              <a:t>骨髓移植 </a:t>
            </a:r>
            <a:r>
              <a:rPr lang="en-US" altLang="zh-TW" dirty="0"/>
              <a:t>(2)</a:t>
            </a:r>
            <a:r>
              <a:rPr lang="zh-TW" altLang="en-US" dirty="0"/>
              <a:t>基因治療</a:t>
            </a:r>
            <a:r>
              <a:rPr lang="en-US" altLang="zh-TW" dirty="0"/>
              <a:t>(?)</a:t>
            </a:r>
            <a:endParaRPr lang="zh-TW" altLang="en-US" dirty="0"/>
          </a:p>
          <a:p>
            <a:pPr>
              <a:lnSpc>
                <a:spcPct val="200000"/>
              </a:lnSpc>
              <a:spcBef>
                <a:spcPts val="600"/>
              </a:spcBef>
              <a:spcAft>
                <a:spcPts val="600"/>
              </a:spcAft>
              <a:buSzPct val="100000"/>
            </a:pPr>
            <a:r>
              <a:rPr lang="zh-TW" altLang="en-US" dirty="0"/>
              <a:t>產前診斷：上工治未病</a:t>
            </a:r>
            <a:endParaRPr lang="en-US" altLang="zh-TW" dirty="0"/>
          </a:p>
        </p:txBody>
      </p:sp>
    </p:spTree>
    <p:extLst>
      <p:ext uri="{BB962C8B-B14F-4D97-AF65-F5344CB8AC3E}">
        <p14:creationId xmlns:p14="http://schemas.microsoft.com/office/powerpoint/2010/main" val="2555111741"/>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lstStyle/>
          <a:p>
            <a:r>
              <a:rPr lang="zh-TW" altLang="en-US"/>
              <a:t>台灣重度海洋性貧血病患</a:t>
            </a:r>
            <a:endParaRPr lang="zh-TW" altLang="en-US" dirty="0"/>
          </a:p>
        </p:txBody>
      </p:sp>
      <p:pic>
        <p:nvPicPr>
          <p:cNvPr id="4" name="Picture 2" descr="PICT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607938"/>
            <a:ext cx="6192688" cy="470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515845"/>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Rot="1" noChangeArrowheads="1"/>
          </p:cNvSpPr>
          <p:nvPr>
            <p:ph type="title"/>
          </p:nvPr>
        </p:nvSpPr>
        <p:spPr>
          <a:xfrm>
            <a:off x="301625" y="413792"/>
            <a:ext cx="8540750" cy="1143000"/>
          </a:xfrm>
        </p:spPr>
        <p:txBody>
          <a:bodyPr>
            <a:noAutofit/>
          </a:bodyPr>
          <a:lstStyle/>
          <a:p>
            <a:r>
              <a:rPr lang="zh-TW" altLang="en-US" sz="3400" dirty="0">
                <a:ea typeface="標楷體" pitchFamily="65" charset="-120"/>
              </a:rPr>
              <a:t>孕婦地中海型貧血篩檢之作業流程圖</a:t>
            </a:r>
            <a:endParaRPr lang="zh-TW" altLang="en-US" sz="4000" dirty="0"/>
          </a:p>
        </p:txBody>
      </p:sp>
      <p:pic>
        <p:nvPicPr>
          <p:cNvPr id="791555" name="Picture 3" descr="fig"/>
          <p:cNvPicPr>
            <a:picLocks noChangeAspect="1" noChangeArrowheads="1"/>
          </p:cNvPicPr>
          <p:nvPr/>
        </p:nvPicPr>
        <p:blipFill>
          <a:blip r:embed="rId2" cstate="print">
            <a:clrChange>
              <a:clrFrom>
                <a:srgbClr val="F3F7F6"/>
              </a:clrFrom>
              <a:clrTo>
                <a:srgbClr val="F3F7F6">
                  <a:alpha val="0"/>
                </a:srgbClr>
              </a:clrTo>
            </a:clrChange>
            <a:extLst>
              <a:ext uri="{28A0092B-C50C-407E-A947-70E740481C1C}">
                <a14:useLocalDpi xmlns:a14="http://schemas.microsoft.com/office/drawing/2010/main" val="0"/>
              </a:ext>
            </a:extLst>
          </a:blip>
          <a:srcRect/>
          <a:stretch>
            <a:fillRect/>
          </a:stretch>
        </p:blipFill>
        <p:spPr bwMode="auto">
          <a:xfrm>
            <a:off x="1907704" y="1412776"/>
            <a:ext cx="5472608" cy="4865326"/>
          </a:xfrm>
          <a:prstGeom prst="rect">
            <a:avLst/>
          </a:prstGeom>
          <a:solidFill>
            <a:srgbClr val="FFFFCC"/>
          </a:solidFill>
          <a:ln w="9525">
            <a:solidFill>
              <a:srgbClr val="FFFFCC"/>
            </a:solidFill>
            <a:miter lim="800000"/>
            <a:headEnd/>
            <a:tailEnd/>
          </a:ln>
        </p:spPr>
      </p:pic>
    </p:spTree>
    <p:extLst>
      <p:ext uri="{BB962C8B-B14F-4D97-AF65-F5344CB8AC3E}">
        <p14:creationId xmlns:p14="http://schemas.microsoft.com/office/powerpoint/2010/main" val="3044659863"/>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701824"/>
            <a:ext cx="8540750" cy="1143000"/>
          </a:xfrm>
        </p:spPr>
        <p:txBody>
          <a:bodyPr/>
          <a:lstStyle/>
          <a:p>
            <a:r>
              <a:rPr lang="zh-TW" altLang="zh-TW" dirty="0"/>
              <a:t>海洋性貧血的診斷</a:t>
            </a:r>
            <a:r>
              <a:rPr lang="en-US" altLang="zh-TW" dirty="0"/>
              <a:t> </a:t>
            </a:r>
            <a:endParaRPr lang="zh-TW" altLang="en-US" dirty="0"/>
          </a:p>
        </p:txBody>
      </p:sp>
      <p:sp>
        <p:nvSpPr>
          <p:cNvPr id="3" name="文字版面配置區 2"/>
          <p:cNvSpPr>
            <a:spLocks noGrp="1"/>
          </p:cNvSpPr>
          <p:nvPr>
            <p:ph idx="1"/>
          </p:nvPr>
        </p:nvSpPr>
        <p:spPr>
          <a:xfrm>
            <a:off x="611560" y="1752600"/>
            <a:ext cx="8158807" cy="4194175"/>
          </a:xfrm>
        </p:spPr>
        <p:txBody>
          <a:bodyPr/>
          <a:lstStyle/>
          <a:p>
            <a:pPr>
              <a:lnSpc>
                <a:spcPct val="200000"/>
              </a:lnSpc>
              <a:buSzPct val="100000"/>
            </a:pPr>
            <a:r>
              <a:rPr lang="zh-TW" altLang="zh-TW" dirty="0"/>
              <a:t>首先詢問家族</a:t>
            </a:r>
            <a:endParaRPr lang="en-US" altLang="zh-TW" dirty="0"/>
          </a:p>
          <a:p>
            <a:pPr>
              <a:lnSpc>
                <a:spcPct val="200000"/>
              </a:lnSpc>
              <a:buSzPct val="100000"/>
            </a:pPr>
            <a:r>
              <a:rPr lang="zh-TW" altLang="zh-TW" dirty="0"/>
              <a:t>接著抽血驗血球、血球大小</a:t>
            </a:r>
            <a:endParaRPr lang="en-US" altLang="zh-TW" dirty="0"/>
          </a:p>
          <a:p>
            <a:pPr>
              <a:lnSpc>
                <a:spcPct val="200000"/>
              </a:lnSpc>
              <a:buSzPct val="100000"/>
            </a:pPr>
            <a:r>
              <a:rPr lang="zh-TW" altLang="zh-TW" dirty="0"/>
              <a:t>血色素電泳篩檢</a:t>
            </a:r>
            <a:endParaRPr lang="en-US" altLang="zh-TW" dirty="0"/>
          </a:p>
          <a:p>
            <a:pPr>
              <a:lnSpc>
                <a:spcPct val="200000"/>
              </a:lnSpc>
              <a:buSzPct val="100000"/>
            </a:pPr>
            <a:r>
              <a:rPr lang="zh-TW" altLang="zh-TW" b="1" u="sng" dirty="0">
                <a:solidFill>
                  <a:srgbClr val="C00000"/>
                </a:solidFill>
              </a:rPr>
              <a:t>排除缺鐵性貧血</a:t>
            </a:r>
            <a:endParaRPr lang="en-US" altLang="zh-TW" b="1" u="sng" dirty="0">
              <a:solidFill>
                <a:srgbClr val="C00000"/>
              </a:solidFill>
            </a:endParaRPr>
          </a:p>
          <a:p>
            <a:pPr>
              <a:lnSpc>
                <a:spcPct val="200000"/>
              </a:lnSpc>
              <a:buSzPct val="100000"/>
            </a:pPr>
            <a:r>
              <a:rPr lang="zh-TW" altLang="zh-TW" dirty="0"/>
              <a:t>基因分析雖可確立診斷，但健保不給付此項檢查，須自費</a:t>
            </a:r>
            <a:endParaRPr lang="zh-TW" altLang="en-US" dirty="0"/>
          </a:p>
        </p:txBody>
      </p:sp>
    </p:spTree>
    <p:extLst>
      <p:ext uri="{BB962C8B-B14F-4D97-AF65-F5344CB8AC3E}">
        <p14:creationId xmlns:p14="http://schemas.microsoft.com/office/powerpoint/2010/main" val="4260163275"/>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海洋性貧血</a:t>
            </a:r>
          </a:p>
        </p:txBody>
      </p:sp>
      <p:sp>
        <p:nvSpPr>
          <p:cNvPr id="3" name="文字版面配置區 2"/>
          <p:cNvSpPr>
            <a:spLocks noGrp="1"/>
          </p:cNvSpPr>
          <p:nvPr>
            <p:ph idx="1"/>
          </p:nvPr>
        </p:nvSpPr>
        <p:spPr>
          <a:xfrm>
            <a:off x="395536" y="1751045"/>
            <a:ext cx="8446839" cy="4548336"/>
          </a:xfrm>
        </p:spPr>
        <p:txBody>
          <a:bodyPr/>
          <a:lstStyle/>
          <a:p>
            <a:pPr>
              <a:lnSpc>
                <a:spcPts val="3000"/>
              </a:lnSpc>
              <a:spcBef>
                <a:spcPts val="600"/>
              </a:spcBef>
              <a:spcAft>
                <a:spcPts val="600"/>
              </a:spcAft>
            </a:pPr>
            <a:r>
              <a:rPr lang="zh-TW" altLang="zh-TW" sz="2500" dirty="0"/>
              <a:t>輕型者不會影響日常生活，和正常人一樣生活著，不需特別治療</a:t>
            </a:r>
            <a:r>
              <a:rPr lang="en-US" altLang="zh-TW" sz="2500" dirty="0"/>
              <a:t>(</a:t>
            </a:r>
            <a:r>
              <a:rPr lang="zh-TW" altLang="zh-TW" sz="2500" dirty="0"/>
              <a:t>不需補血</a:t>
            </a:r>
            <a:r>
              <a:rPr lang="en-US" altLang="zh-TW" sz="2500" dirty="0"/>
              <a:t>)</a:t>
            </a:r>
            <a:r>
              <a:rPr lang="zh-TW" altLang="en-US" sz="2500" dirty="0"/>
              <a:t>。</a:t>
            </a:r>
            <a:endParaRPr lang="en-US" altLang="zh-TW" sz="2500" dirty="0"/>
          </a:p>
          <a:p>
            <a:pPr>
              <a:lnSpc>
                <a:spcPts val="3000"/>
              </a:lnSpc>
              <a:spcBef>
                <a:spcPts val="600"/>
              </a:spcBef>
              <a:spcAft>
                <a:spcPts val="600"/>
              </a:spcAft>
            </a:pPr>
            <a:r>
              <a:rPr lang="zh-TW" altLang="zh-TW" sz="2500" dirty="0"/>
              <a:t>須特別注意的是，在生下一代時，如果雙方都是同型輕型的海洋性貧血患者，一定要到血液科及婦產科做產前咨詢和檢查</a:t>
            </a:r>
            <a:r>
              <a:rPr lang="zh-TW" altLang="en-US" sz="2500" dirty="0"/>
              <a:t>。</a:t>
            </a:r>
            <a:endParaRPr lang="en-US" altLang="zh-TW" sz="2500" dirty="0"/>
          </a:p>
          <a:p>
            <a:pPr>
              <a:lnSpc>
                <a:spcPts val="3000"/>
              </a:lnSpc>
              <a:spcBef>
                <a:spcPts val="600"/>
              </a:spcBef>
              <a:spcAft>
                <a:spcPts val="600"/>
              </a:spcAft>
            </a:pPr>
            <a:r>
              <a:rPr lang="zh-TW" altLang="zh-TW" sz="2500" dirty="0"/>
              <a:t>因為若父母同屬輕型患者，子女將有四分之一的機會完全正常、二分之一的機會成為輕型患者和四分之一的機會成為重型患者</a:t>
            </a:r>
            <a:r>
              <a:rPr lang="zh-TW" altLang="en-US" sz="2500" dirty="0"/>
              <a:t>。</a:t>
            </a:r>
            <a:endParaRPr lang="en-US" altLang="zh-TW" sz="2500" dirty="0"/>
          </a:p>
          <a:p>
            <a:pPr>
              <a:lnSpc>
                <a:spcPts val="3000"/>
              </a:lnSpc>
              <a:spcBef>
                <a:spcPts val="600"/>
              </a:spcBef>
              <a:spcAft>
                <a:spcPts val="600"/>
              </a:spcAft>
            </a:pPr>
            <a:r>
              <a:rPr lang="zh-TW" altLang="zh-TW" sz="2500" dirty="0"/>
              <a:t>若夫婦只有一方是輕型患者，子女有</a:t>
            </a:r>
            <a:r>
              <a:rPr lang="en-US" altLang="zh-TW" sz="2500" dirty="0"/>
              <a:t>50%</a:t>
            </a:r>
            <a:r>
              <a:rPr lang="zh-TW" altLang="zh-TW" sz="2500" dirty="0"/>
              <a:t>的機會因遺傳而成為輕型患者</a:t>
            </a:r>
            <a:r>
              <a:rPr lang="zh-TW" altLang="en-US" sz="2500" dirty="0"/>
              <a:t>。</a:t>
            </a:r>
          </a:p>
        </p:txBody>
      </p:sp>
    </p:spTree>
    <p:extLst>
      <p:ext uri="{BB962C8B-B14F-4D97-AF65-F5344CB8AC3E}">
        <p14:creationId xmlns:p14="http://schemas.microsoft.com/office/powerpoint/2010/main" val="72957515"/>
      </p:ext>
    </p:extLst>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B948FFD-7431-462D-AE0F-DF88BB41F8EA}"/>
              </a:ext>
            </a:extLst>
          </p:cNvPr>
          <p:cNvSpPr>
            <a:spLocks noGrp="1"/>
          </p:cNvSpPr>
          <p:nvPr>
            <p:ph type="title"/>
          </p:nvPr>
        </p:nvSpPr>
        <p:spPr>
          <a:xfrm>
            <a:off x="301625" y="701824"/>
            <a:ext cx="8540750" cy="1143000"/>
          </a:xfrm>
        </p:spPr>
        <p:txBody>
          <a:bodyPr/>
          <a:lstStyle/>
          <a:p>
            <a:r>
              <a:rPr lang="zh-TW" altLang="en-US" dirty="0"/>
              <a:t>海洋性貧血</a:t>
            </a:r>
            <a:r>
              <a:rPr lang="en-US" altLang="zh-TW" dirty="0"/>
              <a:t>(</a:t>
            </a:r>
            <a:r>
              <a:rPr lang="zh-TW" altLang="en-US" dirty="0"/>
              <a:t>地中海型貧血</a:t>
            </a:r>
            <a:r>
              <a:rPr lang="en-US" altLang="zh-TW" dirty="0"/>
              <a:t>)</a:t>
            </a:r>
            <a:endParaRPr lang="zh-TW" altLang="en-US" dirty="0"/>
          </a:p>
        </p:txBody>
      </p:sp>
      <p:sp>
        <p:nvSpPr>
          <p:cNvPr id="3" name="內容版面配置區 2">
            <a:extLst>
              <a:ext uri="{FF2B5EF4-FFF2-40B4-BE49-F238E27FC236}">
                <a16:creationId xmlns:a16="http://schemas.microsoft.com/office/drawing/2014/main" xmlns="" id="{D2DACE5F-5CE8-4A45-99AD-C77764F2FD98}"/>
              </a:ext>
            </a:extLst>
          </p:cNvPr>
          <p:cNvSpPr>
            <a:spLocks noGrp="1"/>
          </p:cNvSpPr>
          <p:nvPr>
            <p:ph idx="1"/>
          </p:nvPr>
        </p:nvSpPr>
        <p:spPr>
          <a:xfrm>
            <a:off x="611560" y="1988840"/>
            <a:ext cx="8158807" cy="4320480"/>
          </a:xfrm>
        </p:spPr>
        <p:txBody>
          <a:bodyPr/>
          <a:lstStyle/>
          <a:p>
            <a:pPr>
              <a:lnSpc>
                <a:spcPts val="3000"/>
              </a:lnSpc>
              <a:spcBef>
                <a:spcPts val="600"/>
              </a:spcBef>
            </a:pPr>
            <a:r>
              <a:rPr lang="zh-TW" altLang="en-US" dirty="0"/>
              <a:t>海洋性貧血為一種遺傳性疾病，台灣相當常見</a:t>
            </a:r>
            <a:r>
              <a:rPr lang="en-US" altLang="zh-TW" dirty="0"/>
              <a:t>(</a:t>
            </a:r>
            <a:r>
              <a:rPr lang="zh-TW" altLang="en-US" dirty="0"/>
              <a:t>約有</a:t>
            </a:r>
            <a:r>
              <a:rPr lang="en-US" altLang="zh-TW" dirty="0"/>
              <a:t>6%</a:t>
            </a:r>
            <a:r>
              <a:rPr lang="zh-TW" altLang="en-US" dirty="0"/>
              <a:t>的人口帶有此基因</a:t>
            </a:r>
            <a:r>
              <a:rPr lang="en-US" altLang="zh-TW" dirty="0"/>
              <a:t>)</a:t>
            </a:r>
            <a:r>
              <a:rPr lang="zh-TW" altLang="en-US" dirty="0"/>
              <a:t> 。</a:t>
            </a:r>
            <a:endParaRPr lang="en-US" altLang="zh-TW" dirty="0"/>
          </a:p>
          <a:p>
            <a:pPr>
              <a:lnSpc>
                <a:spcPts val="3000"/>
              </a:lnSpc>
              <a:spcBef>
                <a:spcPts val="600"/>
              </a:spcBef>
            </a:pPr>
            <a:r>
              <a:rPr lang="zh-TW" altLang="en-US" dirty="0"/>
              <a:t>海洋性貧血的診斷，首先</a:t>
            </a:r>
            <a:r>
              <a:rPr lang="zh-TW" altLang="en-US" dirty="0">
                <a:solidFill>
                  <a:srgbClr val="C00000"/>
                </a:solidFill>
              </a:rPr>
              <a:t>家族中</a:t>
            </a:r>
            <a:r>
              <a:rPr lang="zh-TW" altLang="en-US" dirty="0"/>
              <a:t>是否有海洋性貧血的基因</a:t>
            </a:r>
            <a:r>
              <a:rPr lang="en-US" altLang="zh-TW" dirty="0"/>
              <a:t>(</a:t>
            </a:r>
            <a:r>
              <a:rPr lang="zh-TW" altLang="en-US" dirty="0"/>
              <a:t>但因輕型的海洋 性貧血沒有症狀，父母親由病史問不出來，要抽血才可發現</a:t>
            </a:r>
            <a:r>
              <a:rPr lang="en-US" altLang="zh-TW" dirty="0"/>
              <a:t>)</a:t>
            </a:r>
            <a:r>
              <a:rPr lang="zh-TW" altLang="en-US" dirty="0"/>
              <a:t>，</a:t>
            </a:r>
            <a:endParaRPr lang="en-US" altLang="zh-TW" dirty="0"/>
          </a:p>
          <a:p>
            <a:pPr>
              <a:lnSpc>
                <a:spcPts val="3000"/>
              </a:lnSpc>
              <a:spcBef>
                <a:spcPts val="600"/>
              </a:spcBef>
            </a:pPr>
            <a:r>
              <a:rPr lang="zh-TW" altLang="en-US" dirty="0"/>
              <a:t>接著抽血驗血球 、血球大小、血色素電泳篩檢、</a:t>
            </a:r>
            <a:endParaRPr lang="en-US" altLang="zh-TW" dirty="0"/>
          </a:p>
          <a:p>
            <a:pPr>
              <a:lnSpc>
                <a:spcPts val="3000"/>
              </a:lnSpc>
              <a:spcBef>
                <a:spcPts val="600"/>
              </a:spcBef>
            </a:pPr>
            <a:r>
              <a:rPr lang="zh-TW" altLang="en-US" dirty="0">
                <a:solidFill>
                  <a:srgbClr val="C00000"/>
                </a:solidFill>
              </a:rPr>
              <a:t>排除缺鐵性貧血</a:t>
            </a:r>
            <a:endParaRPr lang="en-US" altLang="zh-TW" dirty="0"/>
          </a:p>
          <a:p>
            <a:pPr>
              <a:lnSpc>
                <a:spcPts val="3000"/>
              </a:lnSpc>
              <a:spcBef>
                <a:spcPts val="600"/>
              </a:spcBef>
            </a:pPr>
            <a:r>
              <a:rPr lang="zh-TW" altLang="en-US" dirty="0"/>
              <a:t>基因分析雖可確立診斷， 但健保不給付此項檢查，須自費，通常只建議婚前健康檢查。</a:t>
            </a:r>
            <a:endParaRPr lang="en-US" altLang="zh-TW" dirty="0"/>
          </a:p>
        </p:txBody>
      </p:sp>
    </p:spTree>
    <p:extLst>
      <p:ext uri="{BB962C8B-B14F-4D97-AF65-F5344CB8AC3E}">
        <p14:creationId xmlns:p14="http://schemas.microsoft.com/office/powerpoint/2010/main" val="1003538147"/>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980728"/>
            <a:ext cx="8540750" cy="1143000"/>
          </a:xfrm>
        </p:spPr>
        <p:txBody>
          <a:bodyPr/>
          <a:lstStyle/>
          <a:p>
            <a:pPr algn="ctr"/>
            <a:r>
              <a:rPr lang="zh-TW" altLang="en-US" dirty="0"/>
              <a:t>海洋性貧血</a:t>
            </a:r>
            <a:r>
              <a:rPr lang="en-US" altLang="zh-TW" dirty="0" err="1"/>
              <a:t>v.s</a:t>
            </a:r>
            <a:r>
              <a:rPr lang="en-US" altLang="zh-TW" dirty="0"/>
              <a:t>.</a:t>
            </a:r>
            <a:r>
              <a:rPr lang="zh-TW" altLang="en-US" dirty="0"/>
              <a:t>缺鐵性貧血</a:t>
            </a:r>
          </a:p>
        </p:txBody>
      </p:sp>
      <p:sp>
        <p:nvSpPr>
          <p:cNvPr id="3" name="文字版面配置區 2"/>
          <p:cNvSpPr>
            <a:spLocks noGrp="1"/>
          </p:cNvSpPr>
          <p:nvPr>
            <p:ph idx="1"/>
          </p:nvPr>
        </p:nvSpPr>
        <p:spPr>
          <a:xfrm>
            <a:off x="395536" y="2276872"/>
            <a:ext cx="8540750" cy="4194175"/>
          </a:xfrm>
        </p:spPr>
        <p:txBody>
          <a:bodyPr/>
          <a:lstStyle/>
          <a:p>
            <a:pPr>
              <a:lnSpc>
                <a:spcPct val="200000"/>
              </a:lnSpc>
            </a:pPr>
            <a:r>
              <a:rPr lang="zh-TW" altLang="en-US" dirty="0"/>
              <a:t>海洋性貧血和缺鐵性貧血非常非常的像，</a:t>
            </a:r>
            <a:r>
              <a:rPr lang="zh-TW" altLang="en-US" u="sng" dirty="0">
                <a:solidFill>
                  <a:srgbClr val="C00000"/>
                </a:solidFill>
              </a:rPr>
              <a:t>非常容易被誤診</a:t>
            </a:r>
            <a:r>
              <a:rPr lang="zh-TW" altLang="en-US" dirty="0"/>
              <a:t>。</a:t>
            </a:r>
            <a:endParaRPr lang="en-US" altLang="zh-TW" dirty="0"/>
          </a:p>
          <a:p>
            <a:pPr>
              <a:lnSpc>
                <a:spcPct val="200000"/>
              </a:lnSpc>
            </a:pPr>
            <a:r>
              <a:rPr lang="zh-TW" altLang="en-US" dirty="0"/>
              <a:t>海洋性貧血和缺鐵性貧血可以同時存在，這時要治療缺鐵性貧血。</a:t>
            </a:r>
            <a:endParaRPr lang="en-US" altLang="zh-TW" dirty="0"/>
          </a:p>
          <a:p>
            <a:endParaRPr lang="zh-TW" altLang="en-US" dirty="0"/>
          </a:p>
        </p:txBody>
      </p:sp>
    </p:spTree>
    <p:extLst>
      <p:ext uri="{BB962C8B-B14F-4D97-AF65-F5344CB8AC3E}">
        <p14:creationId xmlns:p14="http://schemas.microsoft.com/office/powerpoint/2010/main" val="4175185689"/>
      </p:ext>
    </p:extLst>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xfrm>
            <a:off x="301625" y="548680"/>
            <a:ext cx="8540750" cy="1143000"/>
          </a:xfrm>
        </p:spPr>
        <p:txBody>
          <a:bodyPr/>
          <a:lstStyle/>
          <a:p>
            <a:r>
              <a:rPr lang="zh-TW" altLang="en-US" dirty="0"/>
              <a:t>案例</a:t>
            </a:r>
          </a:p>
        </p:txBody>
      </p:sp>
      <p:sp>
        <p:nvSpPr>
          <p:cNvPr id="245" name="Shape 245"/>
          <p:cNvSpPr>
            <a:spLocks noGrp="1"/>
          </p:cNvSpPr>
          <p:nvPr>
            <p:ph idx="1"/>
          </p:nvPr>
        </p:nvSpPr>
        <p:spPr>
          <a:xfrm>
            <a:off x="633463" y="1484784"/>
            <a:ext cx="8208912" cy="4620344"/>
          </a:xfrm>
        </p:spPr>
        <p:txBody>
          <a:bodyPr/>
          <a:lstStyle/>
          <a:p>
            <a:pPr>
              <a:lnSpc>
                <a:spcPct val="150000"/>
              </a:lnSpc>
              <a:spcBef>
                <a:spcPts val="600"/>
              </a:spcBef>
              <a:spcAft>
                <a:spcPts val="600"/>
              </a:spcAft>
            </a:pPr>
            <a:r>
              <a:rPr lang="en-US" altLang="zh-TW" dirty="0"/>
              <a:t>9</a:t>
            </a:r>
            <a:r>
              <a:rPr lang="zh-TW" altLang="en-US" dirty="0"/>
              <a:t>歲男孩，最近感冒吃藥，突然發生黃疸、茶色尿之情形至急診求診。</a:t>
            </a:r>
          </a:p>
          <a:p>
            <a:pPr>
              <a:lnSpc>
                <a:spcPct val="150000"/>
              </a:lnSpc>
              <a:spcBef>
                <a:spcPts val="600"/>
              </a:spcBef>
              <a:spcAft>
                <a:spcPts val="600"/>
              </a:spcAft>
            </a:pPr>
            <a:r>
              <a:rPr lang="zh-TW" altLang="en-US" dirty="0"/>
              <a:t>身體檢查外觀略顯蒼白與輕微黃疸，無肝脾腫大。</a:t>
            </a:r>
          </a:p>
          <a:p>
            <a:pPr>
              <a:lnSpc>
                <a:spcPct val="150000"/>
              </a:lnSpc>
              <a:spcBef>
                <a:spcPts val="600"/>
              </a:spcBef>
              <a:spcAft>
                <a:spcPts val="600"/>
              </a:spcAft>
            </a:pPr>
            <a:r>
              <a:rPr lang="zh-TW" altLang="en-US" dirty="0"/>
              <a:t>實驗室檢查</a:t>
            </a:r>
            <a:r>
              <a:rPr lang="en-US" altLang="zh-TW" dirty="0" err="1"/>
              <a:t>Hb</a:t>
            </a:r>
            <a:r>
              <a:rPr lang="zh-TW" altLang="en-US" dirty="0"/>
              <a:t> </a:t>
            </a:r>
            <a:r>
              <a:rPr lang="en-US" altLang="zh-TW" dirty="0"/>
              <a:t>5.6; MCV 76; RBC 2.8x10</a:t>
            </a:r>
            <a:r>
              <a:rPr lang="en-US" altLang="zh-TW" baseline="30000" dirty="0"/>
              <a:t>6</a:t>
            </a:r>
            <a:r>
              <a:rPr lang="en-US" altLang="zh-TW" dirty="0"/>
              <a:t>; PLT 400K WBC 10800 (Neutrophil:65%, lymphocyte:35%)</a:t>
            </a:r>
            <a:r>
              <a:rPr lang="zh-TW" altLang="en-US" dirty="0"/>
              <a:t>。</a:t>
            </a:r>
            <a:endParaRPr lang="en-US" altLang="zh-TW" dirty="0"/>
          </a:p>
          <a:p>
            <a:pPr>
              <a:lnSpc>
                <a:spcPct val="150000"/>
              </a:lnSpc>
              <a:spcBef>
                <a:spcPts val="600"/>
              </a:spcBef>
              <a:spcAft>
                <a:spcPts val="600"/>
              </a:spcAft>
            </a:pPr>
            <a:r>
              <a:rPr lang="en-US" altLang="zh-TW" dirty="0"/>
              <a:t>Total </a:t>
            </a:r>
            <a:r>
              <a:rPr lang="en-US" altLang="zh-TW" dirty="0" err="1"/>
              <a:t>bilirubin</a:t>
            </a:r>
            <a:r>
              <a:rPr lang="zh-TW" altLang="en-US" dirty="0"/>
              <a:t> </a:t>
            </a:r>
            <a:r>
              <a:rPr lang="en-US" altLang="zh-TW" dirty="0"/>
              <a:t>5.2; Direct 0.2</a:t>
            </a:r>
            <a:r>
              <a:rPr lang="zh-TW" altLang="en-US" dirty="0"/>
              <a:t>。</a:t>
            </a:r>
            <a:endParaRPr lang="en-US" altLang="zh-TW" dirty="0"/>
          </a:p>
          <a:p>
            <a:pPr>
              <a:lnSpc>
                <a:spcPct val="150000"/>
              </a:lnSpc>
              <a:spcBef>
                <a:spcPts val="600"/>
              </a:spcBef>
              <a:spcAft>
                <a:spcPts val="600"/>
              </a:spcAft>
            </a:pPr>
            <a:r>
              <a:rPr lang="zh-TW" altLang="en-US" dirty="0"/>
              <a:t>請問可能之診斷為？</a:t>
            </a:r>
          </a:p>
        </p:txBody>
      </p:sp>
    </p:spTree>
    <p:extLst>
      <p:ext uri="{BB962C8B-B14F-4D97-AF65-F5344CB8AC3E}">
        <p14:creationId xmlns:p14="http://schemas.microsoft.com/office/powerpoint/2010/main" val="1949189718"/>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1625" y="548680"/>
            <a:ext cx="8540750" cy="1143000"/>
          </a:xfrm>
        </p:spPr>
        <p:txBody>
          <a:bodyPr/>
          <a:lstStyle/>
          <a:p>
            <a:r>
              <a:rPr lang="en-US" altLang="zh-TW" dirty="0"/>
              <a:t>G6PD</a:t>
            </a:r>
            <a:r>
              <a:rPr lang="zh-TW" altLang="zh-TW" dirty="0"/>
              <a:t>缺乏症</a:t>
            </a:r>
            <a:r>
              <a:rPr lang="zh-TW" altLang="en-US" dirty="0"/>
              <a:t> </a:t>
            </a:r>
            <a:r>
              <a:rPr lang="en-US" altLang="zh-TW" dirty="0"/>
              <a:t>(</a:t>
            </a:r>
            <a:r>
              <a:rPr lang="zh-TW" dirty="0"/>
              <a:t>蠶豆症</a:t>
            </a:r>
            <a:r>
              <a:rPr lang="en-US" altLang="zh-TW" dirty="0"/>
              <a:t>)</a:t>
            </a:r>
          </a:p>
        </p:txBody>
      </p:sp>
      <p:sp>
        <p:nvSpPr>
          <p:cNvPr id="27651" name="Rectangle 3"/>
          <p:cNvSpPr>
            <a:spLocks noGrp="1" noChangeArrowheads="1"/>
          </p:cNvSpPr>
          <p:nvPr>
            <p:ph idx="1"/>
          </p:nvPr>
        </p:nvSpPr>
        <p:spPr>
          <a:xfrm>
            <a:off x="589657" y="1556792"/>
            <a:ext cx="8302823" cy="4548336"/>
          </a:xfrm>
        </p:spPr>
        <p:txBody>
          <a:bodyPr/>
          <a:lstStyle/>
          <a:p>
            <a:pPr>
              <a:lnSpc>
                <a:spcPct val="150000"/>
              </a:lnSpc>
              <a:spcBef>
                <a:spcPts val="600"/>
              </a:spcBef>
              <a:spcAft>
                <a:spcPts val="600"/>
              </a:spcAft>
            </a:pPr>
            <a:r>
              <a:rPr lang="zh-TW" altLang="en-US" dirty="0"/>
              <a:t>屬於性聯隱性遺傳</a:t>
            </a:r>
            <a:r>
              <a:rPr lang="zh-TW" altLang="en-US" dirty="0">
                <a:sym typeface="Symbol" pitchFamily="18" charset="2"/>
              </a:rPr>
              <a:t>，所以男性居多。</a:t>
            </a:r>
          </a:p>
          <a:p>
            <a:pPr>
              <a:lnSpc>
                <a:spcPct val="150000"/>
              </a:lnSpc>
              <a:spcBef>
                <a:spcPts val="600"/>
              </a:spcBef>
              <a:spcAft>
                <a:spcPts val="600"/>
              </a:spcAft>
            </a:pPr>
            <a:r>
              <a:rPr lang="zh-TW" altLang="en-US" dirty="0">
                <a:sym typeface="Symbol" pitchFamily="18" charset="2"/>
              </a:rPr>
              <a:t>是基因突變產生</a:t>
            </a:r>
            <a:r>
              <a:rPr lang="en-US" altLang="zh-TW" dirty="0">
                <a:sym typeface="Symbol" pitchFamily="18" charset="2"/>
              </a:rPr>
              <a:t>G6PD</a:t>
            </a:r>
            <a:r>
              <a:rPr lang="zh-TW" altLang="en-US" dirty="0">
                <a:sym typeface="Symbol" pitchFamily="18" charset="2"/>
              </a:rPr>
              <a:t>突變體失去酵素活性。</a:t>
            </a:r>
            <a:endParaRPr lang="en-US" altLang="zh-TW" dirty="0">
              <a:sym typeface="Symbol" pitchFamily="18" charset="2"/>
            </a:endParaRPr>
          </a:p>
          <a:p>
            <a:pPr>
              <a:lnSpc>
                <a:spcPct val="150000"/>
              </a:lnSpc>
              <a:spcBef>
                <a:spcPts val="600"/>
              </a:spcBef>
              <a:spcAft>
                <a:spcPts val="600"/>
              </a:spcAft>
            </a:pPr>
            <a:r>
              <a:rPr lang="zh-TW" altLang="en-US" dirty="0">
                <a:sym typeface="Symbol" pitchFamily="18" charset="2"/>
              </a:rPr>
              <a:t>目前台灣有新生兒篩檢。</a:t>
            </a:r>
          </a:p>
          <a:p>
            <a:pPr>
              <a:lnSpc>
                <a:spcPct val="150000"/>
              </a:lnSpc>
              <a:spcBef>
                <a:spcPts val="600"/>
              </a:spcBef>
              <a:spcAft>
                <a:spcPts val="600"/>
              </a:spcAft>
            </a:pPr>
            <a:r>
              <a:rPr lang="en-US" altLang="zh-TW" dirty="0">
                <a:sym typeface="Symbol" pitchFamily="18" charset="2"/>
              </a:rPr>
              <a:t>G6PD</a:t>
            </a:r>
            <a:r>
              <a:rPr lang="zh-TW" altLang="en-US" dirty="0">
                <a:sym typeface="Symbol" pitchFamily="18" charset="2"/>
              </a:rPr>
              <a:t>可保護紅血球免受氧化物質的威脅，如果</a:t>
            </a:r>
            <a:r>
              <a:rPr lang="en-US" altLang="zh-TW" dirty="0">
                <a:sym typeface="Symbol" pitchFamily="18" charset="2"/>
              </a:rPr>
              <a:t>G6PD</a:t>
            </a:r>
            <a:r>
              <a:rPr lang="zh-TW" altLang="zh-TW" dirty="0">
                <a:sym typeface="Symbol" pitchFamily="18" charset="2"/>
              </a:rPr>
              <a:t>缺乏</a:t>
            </a:r>
            <a:r>
              <a:rPr lang="zh-TW" altLang="en-US" dirty="0">
                <a:sym typeface="Symbol" pitchFamily="18" charset="2"/>
              </a:rPr>
              <a:t>，一旦遇到氧化物質，就容易造成溶血。</a:t>
            </a:r>
            <a:endParaRPr lang="en-US" altLang="zh-TW" dirty="0">
              <a:sym typeface="Symbol" pitchFamily="18" charset="2"/>
            </a:endParaRPr>
          </a:p>
          <a:p>
            <a:pPr>
              <a:lnSpc>
                <a:spcPct val="150000"/>
              </a:lnSpc>
              <a:spcBef>
                <a:spcPts val="600"/>
              </a:spcBef>
              <a:spcAft>
                <a:spcPts val="600"/>
              </a:spcAft>
            </a:pPr>
            <a:r>
              <a:rPr lang="zh-TW" altLang="en-US" dirty="0">
                <a:sym typeface="Symbol" pitchFamily="18" charset="2"/>
              </a:rPr>
              <a:t>常見造成</a:t>
            </a:r>
            <a:r>
              <a:rPr lang="en-US" altLang="zh-TW" dirty="0"/>
              <a:t>G6PD</a:t>
            </a:r>
            <a:r>
              <a:rPr lang="zh-TW" altLang="zh-TW" dirty="0"/>
              <a:t>缺乏症</a:t>
            </a:r>
            <a:r>
              <a:rPr lang="zh-TW" altLang="en-US" dirty="0"/>
              <a:t>急性溶血的原因</a:t>
            </a:r>
            <a:r>
              <a:rPr lang="en-US" altLang="zh-TW" dirty="0"/>
              <a:t>: </a:t>
            </a:r>
            <a:r>
              <a:rPr lang="zh-TW" altLang="en-US" dirty="0"/>
              <a:t>感染，藥物</a:t>
            </a:r>
            <a:r>
              <a:rPr lang="en-US" altLang="zh-TW" dirty="0"/>
              <a:t>(</a:t>
            </a:r>
            <a:r>
              <a:rPr lang="en-US" altLang="zh-TW" dirty="0" err="1"/>
              <a:t>baktar</a:t>
            </a:r>
            <a:r>
              <a:rPr lang="en-US" altLang="zh-TW" dirty="0"/>
              <a:t>, ciprofloxacin…)</a:t>
            </a:r>
            <a:r>
              <a:rPr lang="zh-TW" altLang="en-US" dirty="0"/>
              <a:t>，</a:t>
            </a:r>
            <a:r>
              <a:rPr lang="zh-TW" altLang="zh-TW" dirty="0"/>
              <a:t>蠶豆</a:t>
            </a:r>
            <a:r>
              <a:rPr lang="zh-TW" altLang="en-US" dirty="0"/>
              <a:t>，紫藥水</a:t>
            </a:r>
            <a:r>
              <a:rPr lang="en-US" altLang="zh-TW" dirty="0"/>
              <a:t>…</a:t>
            </a:r>
            <a:endParaRPr lang="zh-TW" altLang="en-US" dirty="0">
              <a:sym typeface="Symbol" pitchFamily="18" charset="2"/>
            </a:endParaRPr>
          </a:p>
          <a:p>
            <a:endParaRPr lang="en-US" altLang="zh-TW" dirty="0"/>
          </a:p>
        </p:txBody>
      </p:sp>
    </p:spTree>
    <p:extLst>
      <p:ext uri="{BB962C8B-B14F-4D97-AF65-F5344CB8AC3E}">
        <p14:creationId xmlns:p14="http://schemas.microsoft.com/office/powerpoint/2010/main" val="2356214407"/>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Rot="1" noChangeArrowheads="1"/>
          </p:cNvSpPr>
          <p:nvPr>
            <p:ph type="title" idx="4294967295"/>
          </p:nvPr>
        </p:nvSpPr>
        <p:spPr>
          <a:xfrm>
            <a:off x="457200" y="636652"/>
            <a:ext cx="8229600" cy="808038"/>
          </a:xfrm>
        </p:spPr>
        <p:txBody>
          <a:bodyPr/>
          <a:lstStyle/>
          <a:p>
            <a:r>
              <a:rPr lang="zh-TW" altLang="en-US" dirty="0"/>
              <a:t>性聯遺傳</a:t>
            </a:r>
          </a:p>
        </p:txBody>
      </p:sp>
      <p:grpSp>
        <p:nvGrpSpPr>
          <p:cNvPr id="23" name="Group 3"/>
          <p:cNvGrpSpPr>
            <a:grpSpLocks/>
          </p:cNvGrpSpPr>
          <p:nvPr/>
        </p:nvGrpSpPr>
        <p:grpSpPr bwMode="auto">
          <a:xfrm>
            <a:off x="742578" y="1844824"/>
            <a:ext cx="7789862" cy="4223256"/>
            <a:chOff x="1152" y="1296"/>
            <a:chExt cx="5088" cy="2405"/>
          </a:xfrm>
        </p:grpSpPr>
        <p:sp>
          <p:nvSpPr>
            <p:cNvPr id="24" name="Line 4"/>
            <p:cNvSpPr>
              <a:spLocks noChangeShapeType="1"/>
            </p:cNvSpPr>
            <p:nvPr/>
          </p:nvSpPr>
          <p:spPr bwMode="auto">
            <a:xfrm flipH="1" flipV="1">
              <a:off x="3840" y="1680"/>
              <a:ext cx="432" cy="177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25" name="Text Box 5"/>
            <p:cNvSpPr txBox="1">
              <a:spLocks noChangeArrowheads="1"/>
            </p:cNvSpPr>
            <p:nvPr/>
          </p:nvSpPr>
          <p:spPr bwMode="auto">
            <a:xfrm>
              <a:off x="4094" y="1296"/>
              <a:ext cx="795"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3400" b="1">
                  <a:solidFill>
                    <a:prstClr val="black"/>
                  </a:solidFill>
                  <a:latin typeface="Times New Roman" pitchFamily="18" charset="0"/>
                  <a:ea typeface="新細明體" charset="-120"/>
                </a:rPr>
                <a:t>X</a:t>
              </a:r>
            </a:p>
          </p:txBody>
        </p:sp>
        <p:sp>
          <p:nvSpPr>
            <p:cNvPr id="26" name="Text Box 6"/>
            <p:cNvSpPr txBox="1">
              <a:spLocks noChangeArrowheads="1"/>
            </p:cNvSpPr>
            <p:nvPr/>
          </p:nvSpPr>
          <p:spPr bwMode="auto">
            <a:xfrm>
              <a:off x="1947" y="1296"/>
              <a:ext cx="795"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3400">
                  <a:solidFill>
                    <a:prstClr val="black"/>
                  </a:solidFill>
                  <a:latin typeface="Times New Roman" pitchFamily="18" charset="0"/>
                  <a:ea typeface="新細明體" charset="-120"/>
                </a:rPr>
                <a:t>Y</a:t>
              </a:r>
            </a:p>
          </p:txBody>
        </p:sp>
        <p:sp>
          <p:nvSpPr>
            <p:cNvPr id="27" name="Text Box 7"/>
            <p:cNvSpPr txBox="1">
              <a:spLocks noChangeArrowheads="1"/>
            </p:cNvSpPr>
            <p:nvPr/>
          </p:nvSpPr>
          <p:spPr bwMode="auto">
            <a:xfrm>
              <a:off x="1629" y="1296"/>
              <a:ext cx="795"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3400">
                  <a:solidFill>
                    <a:prstClr val="black"/>
                  </a:solidFill>
                  <a:latin typeface="Times New Roman" pitchFamily="18" charset="0"/>
                  <a:ea typeface="新細明體" charset="-120"/>
                </a:rPr>
                <a:t>X</a:t>
              </a:r>
            </a:p>
          </p:txBody>
        </p:sp>
        <p:sp>
          <p:nvSpPr>
            <p:cNvPr id="28" name="Text Box 8"/>
            <p:cNvSpPr txBox="1">
              <a:spLocks noChangeArrowheads="1"/>
            </p:cNvSpPr>
            <p:nvPr/>
          </p:nvSpPr>
          <p:spPr bwMode="auto">
            <a:xfrm>
              <a:off x="3299" y="1296"/>
              <a:ext cx="1272"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3400" b="1" dirty="0">
                  <a:solidFill>
                    <a:srgbClr val="FFE6E6">
                      <a:lumMod val="50000"/>
                    </a:srgbClr>
                  </a:solidFill>
                  <a:latin typeface="Times New Roman" pitchFamily="18" charset="0"/>
                  <a:ea typeface="新細明體" charset="-120"/>
                </a:rPr>
                <a:t>X</a:t>
              </a:r>
              <a:r>
                <a:rPr lang="en-US" altLang="zh-TW" sz="3400" b="1" baseline="30000" dirty="0">
                  <a:solidFill>
                    <a:srgbClr val="FFE6E6">
                      <a:lumMod val="50000"/>
                    </a:srgbClr>
                  </a:solidFill>
                  <a:latin typeface="Times New Roman" pitchFamily="18" charset="0"/>
                  <a:ea typeface="新細明體" charset="-120"/>
                </a:rPr>
                <a:t>O</a:t>
              </a:r>
              <a:endParaRPr lang="en-US" altLang="zh-TW" sz="3400" b="1" dirty="0">
                <a:solidFill>
                  <a:srgbClr val="FFE6E6">
                    <a:lumMod val="50000"/>
                  </a:srgbClr>
                </a:solidFill>
                <a:latin typeface="Times New Roman" pitchFamily="18" charset="0"/>
                <a:ea typeface="新細明體" charset="-120"/>
              </a:endParaRPr>
            </a:p>
          </p:txBody>
        </p:sp>
        <p:sp>
          <p:nvSpPr>
            <p:cNvPr id="29" name="Text Box 9"/>
            <p:cNvSpPr txBox="1">
              <a:spLocks noChangeArrowheads="1"/>
            </p:cNvSpPr>
            <p:nvPr/>
          </p:nvSpPr>
          <p:spPr bwMode="auto">
            <a:xfrm>
              <a:off x="1152" y="3438"/>
              <a:ext cx="1113"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2400" b="1" dirty="0">
                  <a:solidFill>
                    <a:prstClr val="black"/>
                  </a:solidFill>
                  <a:latin typeface="Times New Roman" pitchFamily="18" charset="0"/>
                  <a:ea typeface="新細明體" charset="-120"/>
                </a:rPr>
                <a:t>X</a:t>
              </a:r>
              <a:r>
                <a:rPr lang="en-US" altLang="zh-TW" sz="2400" b="1" dirty="0">
                  <a:solidFill>
                    <a:srgbClr val="FFE6E6">
                      <a:lumMod val="50000"/>
                    </a:srgbClr>
                  </a:solidFill>
                  <a:latin typeface="Times New Roman" pitchFamily="18" charset="0"/>
                  <a:ea typeface="新細明體" charset="-120"/>
                </a:rPr>
                <a:t>X</a:t>
              </a:r>
              <a:r>
                <a:rPr lang="en-US" altLang="zh-TW" sz="2400" b="1" baseline="30000" dirty="0">
                  <a:solidFill>
                    <a:srgbClr val="FFE6E6">
                      <a:lumMod val="50000"/>
                    </a:srgbClr>
                  </a:solidFill>
                  <a:latin typeface="Times New Roman" pitchFamily="18" charset="0"/>
                  <a:ea typeface="新細明體" charset="-120"/>
                </a:rPr>
                <a:t>O</a:t>
              </a:r>
              <a:endParaRPr lang="en-US" altLang="zh-TW" sz="2400" b="1" dirty="0">
                <a:solidFill>
                  <a:srgbClr val="FFE6E6">
                    <a:lumMod val="50000"/>
                  </a:srgbClr>
                </a:solidFill>
                <a:latin typeface="Times New Roman" pitchFamily="18" charset="0"/>
                <a:ea typeface="新細明體" charset="-120"/>
              </a:endParaRPr>
            </a:p>
          </p:txBody>
        </p:sp>
        <p:sp>
          <p:nvSpPr>
            <p:cNvPr id="30" name="Text Box 10"/>
            <p:cNvSpPr txBox="1">
              <a:spLocks noChangeArrowheads="1"/>
            </p:cNvSpPr>
            <p:nvPr/>
          </p:nvSpPr>
          <p:spPr bwMode="auto">
            <a:xfrm>
              <a:off x="2106" y="3438"/>
              <a:ext cx="1113"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2400" b="1">
                  <a:solidFill>
                    <a:prstClr val="black"/>
                  </a:solidFill>
                  <a:latin typeface="Times New Roman" pitchFamily="18" charset="0"/>
                  <a:ea typeface="新細明體" charset="-120"/>
                </a:rPr>
                <a:t>XX</a:t>
              </a:r>
            </a:p>
          </p:txBody>
        </p:sp>
        <p:sp>
          <p:nvSpPr>
            <p:cNvPr id="31" name="Text Box 11"/>
            <p:cNvSpPr txBox="1">
              <a:spLocks noChangeArrowheads="1"/>
            </p:cNvSpPr>
            <p:nvPr/>
          </p:nvSpPr>
          <p:spPr bwMode="auto">
            <a:xfrm>
              <a:off x="3696" y="3438"/>
              <a:ext cx="1113"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2400" b="1" dirty="0">
                  <a:solidFill>
                    <a:srgbClr val="FFE6E6">
                      <a:lumMod val="50000"/>
                    </a:srgbClr>
                  </a:solidFill>
                  <a:latin typeface="Times New Roman" pitchFamily="18" charset="0"/>
                  <a:ea typeface="新細明體" charset="-120"/>
                </a:rPr>
                <a:t>X</a:t>
              </a:r>
              <a:r>
                <a:rPr lang="en-US" altLang="zh-TW" sz="2400" b="1" baseline="30000" dirty="0">
                  <a:solidFill>
                    <a:srgbClr val="FFE6E6">
                      <a:lumMod val="50000"/>
                    </a:srgbClr>
                  </a:solidFill>
                  <a:latin typeface="Times New Roman" pitchFamily="18" charset="0"/>
                  <a:ea typeface="新細明體" charset="-120"/>
                </a:rPr>
                <a:t>O</a:t>
              </a:r>
              <a:r>
                <a:rPr lang="en-US" altLang="zh-TW" sz="2400" b="1" dirty="0">
                  <a:solidFill>
                    <a:prstClr val="black"/>
                  </a:solidFill>
                  <a:latin typeface="Times New Roman" pitchFamily="18" charset="0"/>
                  <a:ea typeface="新細明體" charset="-120"/>
                </a:rPr>
                <a:t>Y</a:t>
              </a:r>
            </a:p>
          </p:txBody>
        </p:sp>
        <p:sp>
          <p:nvSpPr>
            <p:cNvPr id="32" name="Text Box 12"/>
            <p:cNvSpPr txBox="1">
              <a:spLocks noChangeArrowheads="1"/>
            </p:cNvSpPr>
            <p:nvPr/>
          </p:nvSpPr>
          <p:spPr bwMode="auto">
            <a:xfrm>
              <a:off x="4809" y="3438"/>
              <a:ext cx="1431"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2400" b="1">
                  <a:solidFill>
                    <a:prstClr val="black"/>
                  </a:solidFill>
                  <a:latin typeface="Times New Roman" pitchFamily="18" charset="0"/>
                  <a:ea typeface="新細明體" charset="-120"/>
                </a:rPr>
                <a:t>XY</a:t>
              </a:r>
            </a:p>
          </p:txBody>
        </p:sp>
        <p:sp>
          <p:nvSpPr>
            <p:cNvPr id="33" name="Line 13"/>
            <p:cNvSpPr>
              <a:spLocks noChangeShapeType="1"/>
            </p:cNvSpPr>
            <p:nvPr/>
          </p:nvSpPr>
          <p:spPr bwMode="auto">
            <a:xfrm flipV="1">
              <a:off x="1680" y="1680"/>
              <a:ext cx="2160" cy="177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4" name="Line 14"/>
            <p:cNvSpPr>
              <a:spLocks noChangeShapeType="1"/>
            </p:cNvSpPr>
            <p:nvPr/>
          </p:nvSpPr>
          <p:spPr bwMode="auto">
            <a:xfrm flipH="1">
              <a:off x="1680" y="1680"/>
              <a:ext cx="336"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5" name="Line 15"/>
            <p:cNvSpPr>
              <a:spLocks noChangeShapeType="1"/>
            </p:cNvSpPr>
            <p:nvPr/>
          </p:nvSpPr>
          <p:spPr bwMode="auto">
            <a:xfrm>
              <a:off x="2016" y="1680"/>
              <a:ext cx="672"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6" name="Line 16"/>
            <p:cNvSpPr>
              <a:spLocks noChangeShapeType="1"/>
            </p:cNvSpPr>
            <p:nvPr/>
          </p:nvSpPr>
          <p:spPr bwMode="auto">
            <a:xfrm flipV="1">
              <a:off x="2688" y="1680"/>
              <a:ext cx="1824"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7" name="Line 17"/>
            <p:cNvSpPr>
              <a:spLocks noChangeShapeType="1"/>
            </p:cNvSpPr>
            <p:nvPr/>
          </p:nvSpPr>
          <p:spPr bwMode="auto">
            <a:xfrm flipH="1" flipV="1">
              <a:off x="2352" y="1680"/>
              <a:ext cx="1920"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8" name="Line 18"/>
            <p:cNvSpPr>
              <a:spLocks noChangeShapeType="1"/>
            </p:cNvSpPr>
            <p:nvPr/>
          </p:nvSpPr>
          <p:spPr bwMode="auto">
            <a:xfrm>
              <a:off x="4512" y="1680"/>
              <a:ext cx="1008"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9" name="Line 19"/>
            <p:cNvSpPr>
              <a:spLocks noChangeShapeType="1"/>
            </p:cNvSpPr>
            <p:nvPr/>
          </p:nvSpPr>
          <p:spPr bwMode="auto">
            <a:xfrm>
              <a:off x="2352" y="1680"/>
              <a:ext cx="3168"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grpSp>
    </p:spTree>
    <p:extLst>
      <p:ext uri="{BB962C8B-B14F-4D97-AF65-F5344CB8AC3E}">
        <p14:creationId xmlns:p14="http://schemas.microsoft.com/office/powerpoint/2010/main" val="37487450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0F01037-5F22-4E93-AE26-589C2172332F}"/>
              </a:ext>
            </a:extLst>
          </p:cNvPr>
          <p:cNvSpPr>
            <a:spLocks noGrp="1"/>
          </p:cNvSpPr>
          <p:nvPr>
            <p:ph type="title"/>
          </p:nvPr>
        </p:nvSpPr>
        <p:spPr>
          <a:xfrm>
            <a:off x="301625" y="557808"/>
            <a:ext cx="8540750" cy="1143000"/>
          </a:xfrm>
        </p:spPr>
        <p:txBody>
          <a:bodyPr/>
          <a:lstStyle/>
          <a:p>
            <a:r>
              <a:rPr lang="zh-TW" altLang="en-US" dirty="0"/>
              <a:t>急性腸胃炎</a:t>
            </a:r>
          </a:p>
        </p:txBody>
      </p:sp>
      <p:sp>
        <p:nvSpPr>
          <p:cNvPr id="3" name="內容版面配置區 2">
            <a:extLst>
              <a:ext uri="{FF2B5EF4-FFF2-40B4-BE49-F238E27FC236}">
                <a16:creationId xmlns:a16="http://schemas.microsoft.com/office/drawing/2014/main" xmlns="" id="{7DFAD5F1-C114-48F7-B5BF-268E01F44D58}"/>
              </a:ext>
            </a:extLst>
          </p:cNvPr>
          <p:cNvSpPr>
            <a:spLocks noGrp="1"/>
          </p:cNvSpPr>
          <p:nvPr>
            <p:ph idx="1"/>
          </p:nvPr>
        </p:nvSpPr>
        <p:spPr>
          <a:xfrm>
            <a:off x="467544" y="1556792"/>
            <a:ext cx="8280920" cy="4608512"/>
          </a:xfrm>
        </p:spPr>
        <p:txBody>
          <a:bodyPr/>
          <a:lstStyle/>
          <a:p>
            <a:pPr marL="0" indent="0">
              <a:lnSpc>
                <a:spcPts val="3500"/>
              </a:lnSpc>
              <a:spcBef>
                <a:spcPts val="600"/>
              </a:spcBef>
              <a:buNone/>
            </a:pPr>
            <a:r>
              <a:rPr lang="zh-TW" altLang="en-US" dirty="0"/>
              <a:t>病毒感染和細菌感染，細菌性感染</a:t>
            </a:r>
            <a:r>
              <a:rPr lang="en-US" altLang="zh-TW" dirty="0"/>
              <a:t>(</a:t>
            </a:r>
            <a:r>
              <a:rPr lang="zh-TW" altLang="en-US" dirty="0"/>
              <a:t>如沙門氏菌</a:t>
            </a:r>
            <a:r>
              <a:rPr lang="en-US" altLang="zh-TW" dirty="0"/>
              <a:t>)</a:t>
            </a:r>
            <a:r>
              <a:rPr lang="zh-TW" altLang="en-US" dirty="0"/>
              <a:t>常由食物引起，最常見的症狀：</a:t>
            </a:r>
            <a:endParaRPr lang="en-US" altLang="zh-TW" dirty="0"/>
          </a:p>
          <a:p>
            <a:pPr>
              <a:lnSpc>
                <a:spcPts val="3500"/>
              </a:lnSpc>
              <a:spcBef>
                <a:spcPts val="600"/>
              </a:spcBef>
            </a:pPr>
            <a:r>
              <a:rPr lang="zh-TW" altLang="en-US" dirty="0"/>
              <a:t>腹瀉，常伴隨著食慾降低、噁心、嘔吐、腹脹、腹部絞痛</a:t>
            </a:r>
            <a:endParaRPr lang="en-US" altLang="zh-TW" dirty="0"/>
          </a:p>
          <a:p>
            <a:pPr>
              <a:lnSpc>
                <a:spcPts val="3500"/>
              </a:lnSpc>
              <a:spcBef>
                <a:spcPts val="600"/>
              </a:spcBef>
            </a:pPr>
            <a:r>
              <a:rPr lang="zh-TW" altLang="en-US" dirty="0">
                <a:solidFill>
                  <a:srgbClr val="C00000"/>
                </a:solidFill>
              </a:rPr>
              <a:t>細菌性感染的大便</a:t>
            </a:r>
            <a:r>
              <a:rPr lang="en-US" altLang="zh-TW" dirty="0">
                <a:solidFill>
                  <a:srgbClr val="C00000"/>
                </a:solidFill>
              </a:rPr>
              <a:t>: </a:t>
            </a:r>
            <a:r>
              <a:rPr lang="zh-TW" altLang="en-US" dirty="0">
                <a:solidFill>
                  <a:srgbClr val="C00000"/>
                </a:solidFill>
              </a:rPr>
              <a:t>血便、大便有黏液</a:t>
            </a:r>
            <a:r>
              <a:rPr lang="en-US" altLang="zh-TW" dirty="0">
                <a:solidFill>
                  <a:srgbClr val="C00000"/>
                </a:solidFill>
              </a:rPr>
              <a:t>(</a:t>
            </a:r>
            <a:r>
              <a:rPr lang="zh-TW" altLang="en-US" dirty="0">
                <a:solidFill>
                  <a:srgbClr val="C00000"/>
                </a:solidFill>
              </a:rPr>
              <a:t>鼻涕樣</a:t>
            </a:r>
            <a:r>
              <a:rPr lang="en-US" altLang="zh-TW" dirty="0">
                <a:solidFill>
                  <a:srgbClr val="C00000"/>
                </a:solidFill>
              </a:rPr>
              <a:t>) </a:t>
            </a:r>
            <a:r>
              <a:rPr lang="zh-TW" altLang="en-US" dirty="0">
                <a:solidFill>
                  <a:srgbClr val="C00000"/>
                </a:solidFill>
              </a:rPr>
              <a:t>、高燒，活力不好</a:t>
            </a:r>
            <a:endParaRPr lang="en-US" altLang="zh-TW" dirty="0">
              <a:solidFill>
                <a:srgbClr val="C00000"/>
              </a:solidFill>
            </a:endParaRPr>
          </a:p>
          <a:p>
            <a:pPr>
              <a:lnSpc>
                <a:spcPts val="3500"/>
              </a:lnSpc>
              <a:spcBef>
                <a:spcPts val="600"/>
              </a:spcBef>
            </a:pPr>
            <a:r>
              <a:rPr lang="zh-TW" altLang="en-US" dirty="0">
                <a:solidFill>
                  <a:srgbClr val="C00000"/>
                </a:solidFill>
              </a:rPr>
              <a:t>細菌性腸胃炎沒有及時治療，會引起敗血症，或其它感染</a:t>
            </a:r>
            <a:endParaRPr lang="en-US" altLang="zh-TW" dirty="0">
              <a:solidFill>
                <a:srgbClr val="C00000"/>
              </a:solidFill>
            </a:endParaRPr>
          </a:p>
          <a:p>
            <a:pPr>
              <a:lnSpc>
                <a:spcPts val="3500"/>
              </a:lnSpc>
              <a:spcBef>
                <a:spcPts val="600"/>
              </a:spcBef>
            </a:pPr>
            <a:r>
              <a:rPr lang="zh-TW" altLang="en-US" dirty="0"/>
              <a:t>嚴重的嘔吐及腹瀉會造成脫水</a:t>
            </a:r>
            <a:r>
              <a:rPr lang="en-US" altLang="zh-TW" dirty="0"/>
              <a:t>(</a:t>
            </a:r>
            <a:r>
              <a:rPr lang="zh-TW" altLang="en-US" dirty="0"/>
              <a:t>小便頻率減少、口乾舌燥</a:t>
            </a:r>
            <a:r>
              <a:rPr lang="en-US" altLang="zh-TW" dirty="0"/>
              <a:t>)</a:t>
            </a:r>
            <a:r>
              <a:rPr lang="zh-TW" altLang="en-US" dirty="0"/>
              <a:t>和電解質不平衡</a:t>
            </a:r>
            <a:endParaRPr lang="en-US" altLang="zh-TW" dirty="0"/>
          </a:p>
          <a:p>
            <a:pPr>
              <a:lnSpc>
                <a:spcPts val="3500"/>
              </a:lnSpc>
              <a:spcBef>
                <a:spcPts val="600"/>
              </a:spcBef>
            </a:pPr>
            <a:r>
              <a:rPr lang="zh-TW" altLang="en-US" dirty="0"/>
              <a:t>嚴重脫水會造成腎臟的傷害，甚至造成休克，死亡</a:t>
            </a:r>
            <a:endParaRPr lang="en-US" altLang="zh-TW" dirty="0"/>
          </a:p>
          <a:p>
            <a:endParaRPr lang="zh-TW" altLang="en-US" dirty="0"/>
          </a:p>
        </p:txBody>
      </p:sp>
    </p:spTree>
    <p:extLst>
      <p:ext uri="{BB962C8B-B14F-4D97-AF65-F5344CB8AC3E}">
        <p14:creationId xmlns:p14="http://schemas.microsoft.com/office/powerpoint/2010/main" val="244745687"/>
      </p:ext>
    </p:ext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p:cNvSpPr>
            <a:spLocks noGrp="1" noRot="1" noChangeArrowheads="1"/>
          </p:cNvSpPr>
          <p:nvPr>
            <p:ph type="title"/>
          </p:nvPr>
        </p:nvSpPr>
        <p:spPr/>
        <p:txBody>
          <a:bodyPr/>
          <a:lstStyle/>
          <a:p>
            <a:r>
              <a:rPr lang="zh-TW" altLang="en-US" sz="4000" dirty="0"/>
              <a:t>黃疸</a:t>
            </a:r>
          </a:p>
        </p:txBody>
      </p:sp>
      <p:pic>
        <p:nvPicPr>
          <p:cNvPr id="818179" name="Picture 3" descr="hemolys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591832"/>
            <a:ext cx="6624736" cy="46800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8180" name="Line 4"/>
          <p:cNvSpPr>
            <a:spLocks noChangeShapeType="1"/>
          </p:cNvSpPr>
          <p:nvPr/>
        </p:nvSpPr>
        <p:spPr bwMode="auto">
          <a:xfrm flipV="1">
            <a:off x="6732240" y="5212933"/>
            <a:ext cx="0" cy="576262"/>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TW" altLang="en-US" sz="1800">
              <a:solidFill>
                <a:srgbClr val="FFFFFF"/>
              </a:solidFill>
              <a:latin typeface="Times New Roman" pitchFamily="18" charset="0"/>
              <a:ea typeface="新細明體" charset="-120"/>
            </a:endParaRPr>
          </a:p>
        </p:txBody>
      </p:sp>
      <p:sp>
        <p:nvSpPr>
          <p:cNvPr id="818181" name="Line 5"/>
          <p:cNvSpPr>
            <a:spLocks noChangeShapeType="1"/>
          </p:cNvSpPr>
          <p:nvPr/>
        </p:nvSpPr>
        <p:spPr bwMode="auto">
          <a:xfrm flipV="1">
            <a:off x="2915816" y="5157192"/>
            <a:ext cx="0" cy="576262"/>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TW" altLang="en-US" sz="1800">
              <a:solidFill>
                <a:srgbClr val="FFFFFF"/>
              </a:solidFill>
              <a:latin typeface="Times New Roman" pitchFamily="18" charset="0"/>
              <a:ea typeface="新細明體" charset="-120"/>
            </a:endParaRPr>
          </a:p>
        </p:txBody>
      </p:sp>
    </p:spTree>
    <p:extLst>
      <p:ext uri="{BB962C8B-B14F-4D97-AF65-F5344CB8AC3E}">
        <p14:creationId xmlns:p14="http://schemas.microsoft.com/office/powerpoint/2010/main" val="421770887"/>
      </p:ext>
    </p:extLst>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01625" y="836712"/>
            <a:ext cx="8540750" cy="1143000"/>
          </a:xfrm>
        </p:spPr>
        <p:txBody>
          <a:bodyPr/>
          <a:lstStyle/>
          <a:p>
            <a:r>
              <a:rPr lang="zh-TW" altLang="en-US" dirty="0"/>
              <a:t>出血傾向 </a:t>
            </a:r>
            <a:r>
              <a:rPr lang="en-US" altLang="zh-TW" dirty="0"/>
              <a:t>(Bleeding tendency)</a:t>
            </a:r>
            <a:endParaRPr lang="zh-TW" altLang="en-US" dirty="0"/>
          </a:p>
        </p:txBody>
      </p:sp>
      <p:sp>
        <p:nvSpPr>
          <p:cNvPr id="68611" name="Rectangle 3"/>
          <p:cNvSpPr>
            <a:spLocks noGrp="1" noChangeArrowheads="1"/>
          </p:cNvSpPr>
          <p:nvPr>
            <p:ph idx="1"/>
          </p:nvPr>
        </p:nvSpPr>
        <p:spPr>
          <a:xfrm>
            <a:off x="755576" y="2060848"/>
            <a:ext cx="7992888" cy="4194175"/>
          </a:xfrm>
        </p:spPr>
        <p:txBody>
          <a:bodyPr/>
          <a:lstStyle/>
          <a:p>
            <a:pPr>
              <a:lnSpc>
                <a:spcPct val="150000"/>
              </a:lnSpc>
            </a:pPr>
            <a:r>
              <a:rPr lang="zh-TW" altLang="en-US" dirty="0"/>
              <a:t>病人因先天體質或後天因素，導致血小板、凝血或血管異常而易出血者，稱為出血傾向。</a:t>
            </a:r>
          </a:p>
          <a:p>
            <a:pPr>
              <a:lnSpc>
                <a:spcPct val="150000"/>
              </a:lnSpc>
            </a:pPr>
            <a:r>
              <a:rPr lang="zh-TW" altLang="en-US" dirty="0"/>
              <a:t>血小板異常則可能出現皮下出血點、</a:t>
            </a:r>
            <a:r>
              <a:rPr lang="zh-TW" altLang="en-US" dirty="0">
                <a:solidFill>
                  <a:srgbClr val="C00000"/>
                </a:solidFill>
              </a:rPr>
              <a:t>紫斑或瘀血</a:t>
            </a:r>
            <a:r>
              <a:rPr lang="zh-TW" altLang="en-US" dirty="0"/>
              <a:t>、牙齡出血、鼻血不止甚至胃腸出血及腦出血等。</a:t>
            </a:r>
          </a:p>
          <a:p>
            <a:pPr>
              <a:lnSpc>
                <a:spcPct val="150000"/>
              </a:lnSpc>
            </a:pPr>
            <a:r>
              <a:rPr lang="zh-TW" altLang="en-US" dirty="0"/>
              <a:t>凝血異則常會發生關節血腫、皮下深部血腫甚至腹腔出血及腦出血等。</a:t>
            </a:r>
          </a:p>
        </p:txBody>
      </p:sp>
    </p:spTree>
    <p:extLst>
      <p:ext uri="{BB962C8B-B14F-4D97-AF65-F5344CB8AC3E}">
        <p14:creationId xmlns:p14="http://schemas.microsoft.com/office/powerpoint/2010/main" val="5019660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Rot="1" noChangeArrowheads="1"/>
          </p:cNvSpPr>
          <p:nvPr>
            <p:ph type="title"/>
          </p:nvPr>
        </p:nvSpPr>
        <p:spPr/>
        <p:txBody>
          <a:bodyPr/>
          <a:lstStyle/>
          <a:p>
            <a:r>
              <a:rPr lang="zh-TW" altLang="en-US" sz="4000" b="0"/>
              <a:t>出血點（血小板低下</a:t>
            </a:r>
            <a:r>
              <a:rPr lang="zh-TW" altLang="en-US"/>
              <a:t>）</a:t>
            </a:r>
          </a:p>
        </p:txBody>
      </p:sp>
      <p:pic>
        <p:nvPicPr>
          <p:cNvPr id="669699" name="Picture 3" descr="petechi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1628800"/>
            <a:ext cx="6696744" cy="46273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6762438"/>
      </p:ext>
    </p:extLst>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Rot="1" noChangeArrowheads="1"/>
          </p:cNvSpPr>
          <p:nvPr>
            <p:ph type="title"/>
          </p:nvPr>
        </p:nvSpPr>
        <p:spPr/>
        <p:txBody>
          <a:bodyPr/>
          <a:lstStyle/>
          <a:p>
            <a:r>
              <a:rPr lang="zh-TW" altLang="en-US" sz="4000" b="0"/>
              <a:t>口腔內出血</a:t>
            </a:r>
          </a:p>
        </p:txBody>
      </p:sp>
      <p:pic>
        <p:nvPicPr>
          <p:cNvPr id="671747" name="Picture 3" descr="oral bleedi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9652" y="1746365"/>
            <a:ext cx="6264696" cy="45020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1749" name="Line 5"/>
          <p:cNvSpPr>
            <a:spLocks noChangeShapeType="1"/>
          </p:cNvSpPr>
          <p:nvPr/>
        </p:nvSpPr>
        <p:spPr bwMode="auto">
          <a:xfrm>
            <a:off x="4716016" y="2163572"/>
            <a:ext cx="431800" cy="43338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TW" altLang="en-US" sz="1800">
              <a:solidFill>
                <a:srgbClr val="FFFFFF"/>
              </a:solidFill>
              <a:latin typeface="Times New Roman" pitchFamily="18" charset="0"/>
              <a:ea typeface="新細明體" charset="-120"/>
            </a:endParaRPr>
          </a:p>
        </p:txBody>
      </p:sp>
      <p:sp>
        <p:nvSpPr>
          <p:cNvPr id="6" name="Line 5">
            <a:extLst>
              <a:ext uri="{FF2B5EF4-FFF2-40B4-BE49-F238E27FC236}">
                <a16:creationId xmlns:a16="http://schemas.microsoft.com/office/drawing/2014/main" xmlns="" id="{DF2ED2C8-DBA3-4545-894B-F391BEEEBF6C}"/>
              </a:ext>
            </a:extLst>
          </p:cNvPr>
          <p:cNvSpPr>
            <a:spLocks noChangeShapeType="1"/>
          </p:cNvSpPr>
          <p:nvPr/>
        </p:nvSpPr>
        <p:spPr bwMode="auto">
          <a:xfrm flipV="1">
            <a:off x="3059832" y="2564904"/>
            <a:ext cx="648072" cy="3205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TW" altLang="en-US" sz="1800">
              <a:solidFill>
                <a:srgbClr val="FFFFFF"/>
              </a:solidFill>
              <a:latin typeface="Times New Roman" pitchFamily="18" charset="0"/>
              <a:ea typeface="新細明體" charset="-120"/>
            </a:endParaRPr>
          </a:p>
        </p:txBody>
      </p:sp>
    </p:spTree>
    <p:extLst>
      <p:ext uri="{BB962C8B-B14F-4D97-AF65-F5344CB8AC3E}">
        <p14:creationId xmlns:p14="http://schemas.microsoft.com/office/powerpoint/2010/main" val="3672603196"/>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rrowheads="1"/>
          </p:cNvSpPr>
          <p:nvPr>
            <p:ph type="title"/>
          </p:nvPr>
        </p:nvSpPr>
        <p:spPr/>
        <p:txBody>
          <a:bodyPr/>
          <a:lstStyle/>
          <a:p>
            <a:r>
              <a:rPr lang="zh-TW" altLang="en-US" sz="4000" b="0"/>
              <a:t>出血傾向</a:t>
            </a:r>
          </a:p>
        </p:txBody>
      </p:sp>
      <p:pic>
        <p:nvPicPr>
          <p:cNvPr id="672771" name="Picture 3" descr="purpura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1556792"/>
            <a:ext cx="6734327" cy="47268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4863422"/>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301625" y="476672"/>
            <a:ext cx="8540750" cy="1143000"/>
          </a:xfrm>
          <a:prstGeom prst="rect">
            <a:avLst/>
          </a:prstGeom>
        </p:spPr>
        <p:txBody>
          <a:bodyPr/>
          <a:lstStyle/>
          <a:p>
            <a:r>
              <a:rPr dirty="0" err="1"/>
              <a:t>Petechiae</a:t>
            </a:r>
            <a:endParaRPr dirty="0"/>
          </a:p>
        </p:txBody>
      </p:sp>
      <p:pic>
        <p:nvPicPr>
          <p:cNvPr id="310" name="pasted-image.png"/>
          <p:cNvPicPr>
            <a:picLocks noChangeAspect="1"/>
          </p:cNvPicPr>
          <p:nvPr/>
        </p:nvPicPr>
        <p:blipFill>
          <a:blip r:embed="rId2" cstate="print"/>
          <a:stretch>
            <a:fillRect/>
          </a:stretch>
        </p:blipFill>
        <p:spPr>
          <a:xfrm>
            <a:off x="2771800" y="1484784"/>
            <a:ext cx="3528392" cy="4756080"/>
          </a:xfrm>
          <a:prstGeom prst="rect">
            <a:avLst/>
          </a:prstGeom>
          <a:ln w="12700">
            <a:miter lim="400000"/>
          </a:ln>
        </p:spPr>
      </p:pic>
    </p:spTree>
    <p:extLst>
      <p:ext uri="{BB962C8B-B14F-4D97-AF65-F5344CB8AC3E}">
        <p14:creationId xmlns:p14="http://schemas.microsoft.com/office/powerpoint/2010/main" val="3226179343"/>
      </p:ext>
    </p:extLst>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zh-TW" altLang="en-US" dirty="0"/>
              <a:t>病例</a:t>
            </a:r>
          </a:p>
        </p:txBody>
      </p:sp>
      <p:sp>
        <p:nvSpPr>
          <p:cNvPr id="307" name="Shape 307"/>
          <p:cNvSpPr>
            <a:spLocks noGrp="1"/>
          </p:cNvSpPr>
          <p:nvPr>
            <p:ph idx="1"/>
          </p:nvPr>
        </p:nvSpPr>
        <p:spPr>
          <a:xfrm>
            <a:off x="395536" y="1784648"/>
            <a:ext cx="8540750" cy="4194175"/>
          </a:xfrm>
        </p:spPr>
        <p:txBody>
          <a:bodyPr/>
          <a:lstStyle/>
          <a:p>
            <a:pPr>
              <a:lnSpc>
                <a:spcPct val="150000"/>
              </a:lnSpc>
              <a:spcBef>
                <a:spcPts val="600"/>
              </a:spcBef>
              <a:spcAft>
                <a:spcPts val="600"/>
              </a:spcAft>
            </a:pPr>
            <a:r>
              <a:rPr lang="zh-TW" altLang="en-US" dirty="0"/>
              <a:t>一歲三個月健康男嬰，因為四肢與臉部突然出現出血點至門診求診，病患最近</a:t>
            </a:r>
            <a:r>
              <a:rPr lang="en-US" altLang="zh-TW" dirty="0"/>
              <a:t>2</a:t>
            </a:r>
            <a:r>
              <a:rPr lang="zh-TW" altLang="en-US" dirty="0"/>
              <a:t>週前有感冒症狀，飲食與活動力正常。</a:t>
            </a:r>
          </a:p>
          <a:p>
            <a:pPr>
              <a:lnSpc>
                <a:spcPct val="150000"/>
              </a:lnSpc>
              <a:spcBef>
                <a:spcPts val="600"/>
              </a:spcBef>
              <a:spcAft>
                <a:spcPts val="600"/>
              </a:spcAft>
            </a:pPr>
            <a:r>
              <a:rPr lang="zh-TW" altLang="en-US" dirty="0"/>
              <a:t>身體檢查除出血點外，無肝脾腫大或林巴結腫大之情形。</a:t>
            </a:r>
          </a:p>
          <a:p>
            <a:pPr>
              <a:lnSpc>
                <a:spcPct val="150000"/>
              </a:lnSpc>
              <a:spcBef>
                <a:spcPts val="600"/>
              </a:spcBef>
              <a:spcAft>
                <a:spcPts val="600"/>
              </a:spcAft>
            </a:pPr>
            <a:r>
              <a:rPr lang="zh-TW" altLang="en-US" dirty="0"/>
              <a:t>實驗室檢查 </a:t>
            </a:r>
            <a:r>
              <a:rPr lang="en-US" altLang="zh-TW" dirty="0"/>
              <a:t>WBC 6500</a:t>
            </a:r>
            <a:r>
              <a:rPr lang="zh-TW" altLang="en-US" dirty="0"/>
              <a:t> </a:t>
            </a:r>
            <a:r>
              <a:rPr lang="en-US" altLang="zh-TW" dirty="0"/>
              <a:t>(</a:t>
            </a:r>
            <a:r>
              <a:rPr lang="en-US" altLang="zh-TW" dirty="0" err="1"/>
              <a:t>neutrophil</a:t>
            </a:r>
            <a:r>
              <a:rPr lang="en-US" altLang="zh-TW" dirty="0"/>
              <a:t>: 34.5%/lymphocyte:63.5%); </a:t>
            </a:r>
            <a:r>
              <a:rPr lang="en-US" altLang="zh-TW" dirty="0" err="1"/>
              <a:t>Hb</a:t>
            </a:r>
            <a:r>
              <a:rPr lang="zh-TW" altLang="en-US" dirty="0"/>
              <a:t> </a:t>
            </a:r>
            <a:r>
              <a:rPr lang="en-US" altLang="zh-TW" dirty="0"/>
              <a:t>11;</a:t>
            </a:r>
            <a:r>
              <a:rPr lang="zh-TW" altLang="en-US" dirty="0"/>
              <a:t> </a:t>
            </a:r>
            <a:r>
              <a:rPr lang="en-US" altLang="zh-TW" dirty="0"/>
              <a:t>MCV 72;</a:t>
            </a:r>
            <a:r>
              <a:rPr lang="zh-TW" altLang="en-US" dirty="0"/>
              <a:t> </a:t>
            </a:r>
            <a:r>
              <a:rPr lang="en-US" altLang="zh-TW" dirty="0"/>
              <a:t>Platelet: 12000</a:t>
            </a:r>
            <a:r>
              <a:rPr lang="zh-TW" altLang="en-US" dirty="0"/>
              <a:t>。</a:t>
            </a:r>
            <a:endParaRPr lang="en-US" altLang="zh-TW" dirty="0"/>
          </a:p>
          <a:p>
            <a:pPr>
              <a:lnSpc>
                <a:spcPct val="150000"/>
              </a:lnSpc>
              <a:spcBef>
                <a:spcPts val="600"/>
              </a:spcBef>
              <a:spcAft>
                <a:spcPts val="600"/>
              </a:spcAft>
            </a:pPr>
            <a:r>
              <a:rPr lang="en-US" altLang="zh-TW" dirty="0"/>
              <a:t>What is your diagnosis?</a:t>
            </a:r>
            <a:endParaRPr lang="zh-TW" altLang="en-US" dirty="0"/>
          </a:p>
        </p:txBody>
      </p:sp>
    </p:spTree>
    <p:extLst>
      <p:ext uri="{BB962C8B-B14F-4D97-AF65-F5344CB8AC3E}">
        <p14:creationId xmlns:p14="http://schemas.microsoft.com/office/powerpoint/2010/main" val="861508944"/>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476672"/>
            <a:ext cx="8540750" cy="1143000"/>
          </a:xfrm>
        </p:spPr>
        <p:txBody>
          <a:bodyPr/>
          <a:lstStyle/>
          <a:p>
            <a:r>
              <a:rPr lang="zh-TW" altLang="en-US" dirty="0"/>
              <a:t>血小板缺乏性紫斑症  </a:t>
            </a:r>
          </a:p>
        </p:txBody>
      </p:sp>
      <p:sp>
        <p:nvSpPr>
          <p:cNvPr id="3" name="文字版面配置區 2"/>
          <p:cNvSpPr>
            <a:spLocks noGrp="1"/>
          </p:cNvSpPr>
          <p:nvPr>
            <p:ph idx="1"/>
          </p:nvPr>
        </p:nvSpPr>
        <p:spPr>
          <a:xfrm>
            <a:off x="539552" y="1484784"/>
            <a:ext cx="8374831" cy="4752528"/>
          </a:xfrm>
        </p:spPr>
        <p:txBody>
          <a:bodyPr>
            <a:noAutofit/>
          </a:bodyPr>
          <a:lstStyle/>
          <a:p>
            <a:pPr>
              <a:lnSpc>
                <a:spcPts val="3000"/>
              </a:lnSpc>
              <a:spcBef>
                <a:spcPts val="600"/>
              </a:spcBef>
              <a:spcAft>
                <a:spcPts val="600"/>
              </a:spcAft>
            </a:pPr>
            <a:r>
              <a:rPr lang="zh-TW" altLang="zh-TW" sz="2300" dirty="0"/>
              <a:t>此病是兒童最常見的血液問題，好發二到四歲的小孩，大部份的小孩有病毒感染的前驅疾病，感染一至三週後，因抗體的產生將血小板破壞</a:t>
            </a:r>
            <a:r>
              <a:rPr lang="zh-TW" altLang="en-US" sz="2300" dirty="0"/>
              <a:t>。</a:t>
            </a:r>
            <a:endParaRPr lang="en-US" altLang="zh-TW" sz="2300" dirty="0"/>
          </a:p>
          <a:p>
            <a:pPr>
              <a:lnSpc>
                <a:spcPts val="3000"/>
              </a:lnSpc>
              <a:spcBef>
                <a:spcPts val="600"/>
              </a:spcBef>
              <a:spcAft>
                <a:spcPts val="600"/>
              </a:spcAft>
            </a:pPr>
            <a:r>
              <a:rPr lang="zh-TW" altLang="zh-TW" sz="2300" dirty="0"/>
              <a:t>造成血小板減少而發生皮下出血點、紫斑及瘀血等，也常發生鼻血不止，偶爾會發生胃腸出血及血尿，較嚴重的顱內出血約</a:t>
            </a:r>
            <a:r>
              <a:rPr lang="en-US" altLang="zh-TW" sz="2300" dirty="0"/>
              <a:t>1</a:t>
            </a:r>
            <a:r>
              <a:rPr lang="zh-TW" altLang="zh-TW" sz="2300" dirty="0"/>
              <a:t>％</a:t>
            </a:r>
            <a:r>
              <a:rPr lang="zh-TW" altLang="en-US" sz="2300" dirty="0"/>
              <a:t>。</a:t>
            </a:r>
            <a:endParaRPr lang="en-US" altLang="zh-TW" sz="2300" dirty="0"/>
          </a:p>
          <a:p>
            <a:pPr>
              <a:lnSpc>
                <a:spcPts val="3000"/>
              </a:lnSpc>
              <a:spcBef>
                <a:spcPts val="600"/>
              </a:spcBef>
              <a:spcAft>
                <a:spcPts val="600"/>
              </a:spcAft>
            </a:pPr>
            <a:r>
              <a:rPr lang="zh-TW" altLang="zh-TW" sz="2300" dirty="0"/>
              <a:t>除了這些出血症狀外，肝、脾及淋巴結均無腫大現象，病人無病痛感</a:t>
            </a:r>
            <a:r>
              <a:rPr lang="zh-TW" altLang="en-US" sz="2300" dirty="0"/>
              <a:t>。</a:t>
            </a:r>
            <a:endParaRPr lang="zh-TW" altLang="zh-TW" sz="2300" dirty="0"/>
          </a:p>
          <a:p>
            <a:pPr>
              <a:lnSpc>
                <a:spcPts val="3000"/>
              </a:lnSpc>
              <a:spcBef>
                <a:spcPts val="600"/>
              </a:spcBef>
              <a:spcAft>
                <a:spcPts val="600"/>
              </a:spcAft>
            </a:pPr>
            <a:r>
              <a:rPr lang="en-US" altLang="zh-TW" sz="2300" dirty="0"/>
              <a:t> </a:t>
            </a:r>
            <a:r>
              <a:rPr lang="zh-TW" altLang="zh-TW" sz="2300" dirty="0"/>
              <a:t>血液檢查呈現血小板數低下</a:t>
            </a:r>
            <a:r>
              <a:rPr lang="en-US" altLang="zh-TW" sz="2300" dirty="0"/>
              <a:t>(</a:t>
            </a:r>
            <a:r>
              <a:rPr lang="zh-TW" altLang="zh-TW" sz="2300" dirty="0"/>
              <a:t>通常降至二萬</a:t>
            </a:r>
            <a:r>
              <a:rPr lang="en-US" altLang="zh-TW" sz="2300" dirty="0"/>
              <a:t>/mm2</a:t>
            </a:r>
            <a:r>
              <a:rPr lang="zh-TW" altLang="zh-TW" sz="2300" dirty="0"/>
              <a:t>以下，正常血小板數為十五萬</a:t>
            </a:r>
            <a:r>
              <a:rPr lang="en-US" altLang="zh-TW" sz="2300" dirty="0"/>
              <a:t>/mm2</a:t>
            </a:r>
            <a:r>
              <a:rPr lang="zh-TW" altLang="zh-TW" sz="2300" dirty="0"/>
              <a:t>到四十五萬</a:t>
            </a:r>
            <a:r>
              <a:rPr lang="en-US" altLang="zh-TW" sz="2300" dirty="0"/>
              <a:t>/mm2)</a:t>
            </a:r>
            <a:r>
              <a:rPr lang="zh-TW" altLang="zh-TW" sz="2300" dirty="0"/>
              <a:t>，白血球及紅血球則正常</a:t>
            </a:r>
            <a:r>
              <a:rPr lang="en-US" altLang="zh-TW" sz="2300" dirty="0"/>
              <a:t>(</a:t>
            </a:r>
            <a:r>
              <a:rPr lang="zh-TW" altLang="zh-TW" sz="2300" dirty="0"/>
              <a:t>除非嚴重出血，一般不會有貧血</a:t>
            </a:r>
            <a:r>
              <a:rPr lang="en-US" altLang="zh-TW" sz="2300" dirty="0"/>
              <a:t>)</a:t>
            </a:r>
            <a:r>
              <a:rPr lang="zh-TW" altLang="zh-TW" sz="2300" dirty="0"/>
              <a:t>。</a:t>
            </a:r>
            <a:endParaRPr lang="zh-TW" altLang="en-US" sz="2300" dirty="0"/>
          </a:p>
        </p:txBody>
      </p:sp>
    </p:spTree>
    <p:extLst>
      <p:ext uri="{BB962C8B-B14F-4D97-AF65-F5344CB8AC3E}">
        <p14:creationId xmlns:p14="http://schemas.microsoft.com/office/powerpoint/2010/main" val="3189907862"/>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701824"/>
            <a:ext cx="8540750" cy="1143000"/>
          </a:xfrm>
        </p:spPr>
        <p:txBody>
          <a:bodyPr/>
          <a:lstStyle/>
          <a:p>
            <a:r>
              <a:rPr lang="zh-TW" altLang="en-US" dirty="0"/>
              <a:t>血小板缺乏性紫斑症治療 </a:t>
            </a:r>
          </a:p>
        </p:txBody>
      </p:sp>
      <p:sp>
        <p:nvSpPr>
          <p:cNvPr id="3" name="文字版面配置區 2"/>
          <p:cNvSpPr>
            <a:spLocks noGrp="1"/>
          </p:cNvSpPr>
          <p:nvPr>
            <p:ph idx="1"/>
          </p:nvPr>
        </p:nvSpPr>
        <p:spPr>
          <a:xfrm>
            <a:off x="589657" y="1905000"/>
            <a:ext cx="8374831" cy="4194175"/>
          </a:xfrm>
        </p:spPr>
        <p:txBody>
          <a:bodyPr/>
          <a:lstStyle/>
          <a:p>
            <a:pPr>
              <a:lnSpc>
                <a:spcPct val="150000"/>
              </a:lnSpc>
            </a:pPr>
            <a:r>
              <a:rPr lang="zh-TW" altLang="zh-TW" dirty="0"/>
              <a:t>血小板數目低於二萬</a:t>
            </a:r>
            <a:r>
              <a:rPr lang="en-US" altLang="zh-TW" dirty="0"/>
              <a:t>/mm</a:t>
            </a:r>
            <a:r>
              <a:rPr lang="en-US" altLang="zh-TW" baseline="30000" dirty="0"/>
              <a:t>2</a:t>
            </a:r>
            <a:r>
              <a:rPr lang="zh-TW" altLang="zh-TW" dirty="0"/>
              <a:t>以下時，有發生顱內出血的危險，須臥床休息，避免嚴重撞傷</a:t>
            </a:r>
            <a:r>
              <a:rPr lang="en-US" altLang="zh-TW" dirty="0"/>
              <a:t>(</a:t>
            </a:r>
            <a:r>
              <a:rPr lang="zh-TW" altLang="zh-TW" dirty="0"/>
              <a:t>尤其是頭部</a:t>
            </a:r>
            <a:r>
              <a:rPr lang="en-US" altLang="zh-TW" dirty="0"/>
              <a:t>)</a:t>
            </a:r>
            <a:r>
              <a:rPr lang="zh-TW" altLang="en-US" dirty="0"/>
              <a:t>。</a:t>
            </a:r>
            <a:endParaRPr lang="en-US" altLang="zh-TW" dirty="0"/>
          </a:p>
          <a:p>
            <a:pPr>
              <a:lnSpc>
                <a:spcPct val="150000"/>
              </a:lnSpc>
            </a:pPr>
            <a:r>
              <a:rPr lang="zh-TW" altLang="zh-TW" dirty="0"/>
              <a:t>給予類固醇藥物或免疫球蛋白可縮短病程，早日升高血小板，不必過度擔心類固醇的副作用，我們會視情況調整劑量</a:t>
            </a:r>
            <a:r>
              <a:rPr lang="en-US" altLang="zh-TW" dirty="0"/>
              <a:t>(</a:t>
            </a:r>
            <a:r>
              <a:rPr lang="zh-TW" altLang="zh-TW" dirty="0"/>
              <a:t>通常須吃一個月，不可自行停藥</a:t>
            </a:r>
            <a:r>
              <a:rPr lang="en-US" altLang="zh-TW" dirty="0"/>
              <a:t>)</a:t>
            </a:r>
            <a:r>
              <a:rPr lang="zh-TW" altLang="en-US" dirty="0"/>
              <a:t>。</a:t>
            </a:r>
            <a:endParaRPr lang="en-US" altLang="zh-TW" dirty="0"/>
          </a:p>
          <a:p>
            <a:pPr>
              <a:lnSpc>
                <a:spcPct val="150000"/>
              </a:lnSpc>
            </a:pPr>
            <a:r>
              <a:rPr lang="zh-TW" altLang="zh-TW" dirty="0"/>
              <a:t>免疫球蛋白的給予須合乎健保給付規定，須小心過敏、發燒、頭痛的副作用。</a:t>
            </a:r>
            <a:endParaRPr lang="en-US" altLang="zh-TW" dirty="0"/>
          </a:p>
        </p:txBody>
      </p:sp>
    </p:spTree>
    <p:extLst>
      <p:ext uri="{BB962C8B-B14F-4D97-AF65-F5344CB8AC3E}">
        <p14:creationId xmlns:p14="http://schemas.microsoft.com/office/powerpoint/2010/main" val="3548991206"/>
      </p:ext>
    </p:extLst>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a:t>血小板缺乏性紫斑症預後 </a:t>
            </a:r>
          </a:p>
        </p:txBody>
      </p:sp>
      <p:sp>
        <p:nvSpPr>
          <p:cNvPr id="3" name="文字版面配置區 2"/>
          <p:cNvSpPr>
            <a:spLocks noGrp="1"/>
          </p:cNvSpPr>
          <p:nvPr>
            <p:ph idx="1"/>
          </p:nvPr>
        </p:nvSpPr>
        <p:spPr>
          <a:xfrm>
            <a:off x="517649" y="1700808"/>
            <a:ext cx="8230815" cy="4548336"/>
          </a:xfrm>
        </p:spPr>
        <p:txBody>
          <a:bodyPr>
            <a:noAutofit/>
          </a:bodyPr>
          <a:lstStyle/>
          <a:p>
            <a:pPr>
              <a:lnSpc>
                <a:spcPts val="3000"/>
              </a:lnSpc>
              <a:spcBef>
                <a:spcPts val="600"/>
              </a:spcBef>
            </a:pPr>
            <a:r>
              <a:rPr lang="zh-TW" altLang="zh-TW" sz="2300" dirty="0"/>
              <a:t>通常預後良好，半數以上在一個月內恢復，七十％至八十％在四至六個月內痊癒，但有一％至四％會再復發，尤其在病毒感染時更容易下降。</a:t>
            </a:r>
            <a:endParaRPr lang="en-US" altLang="zh-TW" sz="2300" dirty="0"/>
          </a:p>
          <a:p>
            <a:pPr>
              <a:lnSpc>
                <a:spcPts val="3000"/>
              </a:lnSpc>
              <a:spcBef>
                <a:spcPts val="600"/>
              </a:spcBef>
            </a:pPr>
            <a:r>
              <a:rPr lang="zh-TW" altLang="zh-TW" sz="2300" dirty="0"/>
              <a:t>另有二十％至三十％的病人在發病六個月後，血小板數目仍然持續小於十萬</a:t>
            </a:r>
            <a:r>
              <a:rPr lang="en-US" altLang="zh-TW" sz="2300" dirty="0"/>
              <a:t>/mm</a:t>
            </a:r>
            <a:r>
              <a:rPr lang="en-US" altLang="zh-TW" sz="2300" baseline="30000" dirty="0"/>
              <a:t>2</a:t>
            </a:r>
            <a:r>
              <a:rPr lang="zh-TW" altLang="zh-TW" sz="2300" dirty="0"/>
              <a:t>，稱為慢性血小板缺乏性紫斑症，</a:t>
            </a:r>
            <a:endParaRPr lang="en-US" altLang="zh-TW" sz="2300" dirty="0"/>
          </a:p>
          <a:p>
            <a:pPr>
              <a:lnSpc>
                <a:spcPts val="3000"/>
              </a:lnSpc>
              <a:spcBef>
                <a:spcPts val="600"/>
              </a:spcBef>
            </a:pPr>
            <a:r>
              <a:rPr lang="zh-TW" altLang="zh-TW" sz="2300" dirty="0"/>
              <a:t>一般年齡大於十歲的女孩及有抗血小板抗體者較易變成慢性血小板缺乏性紫斑症，有些慢性血小板缺乏性紫斑症是其他自體免疫性疾病如全身性紅斑性狼瘡</a:t>
            </a:r>
            <a:r>
              <a:rPr lang="en-US" altLang="zh-TW" sz="2300" dirty="0"/>
              <a:t>(SLE )</a:t>
            </a:r>
            <a:r>
              <a:rPr lang="zh-TW" altLang="zh-TW" sz="2300" dirty="0"/>
              <a:t>等的前驅症狀，</a:t>
            </a:r>
            <a:endParaRPr lang="en-US" altLang="zh-TW" sz="2300" dirty="0"/>
          </a:p>
          <a:p>
            <a:pPr>
              <a:lnSpc>
                <a:spcPts val="3000"/>
              </a:lnSpc>
              <a:spcBef>
                <a:spcPts val="600"/>
              </a:spcBef>
            </a:pPr>
            <a:r>
              <a:rPr lang="zh-TW" altLang="zh-TW" sz="2300" dirty="0"/>
              <a:t>慢性</a:t>
            </a:r>
            <a:r>
              <a:rPr lang="en-US" altLang="zh-TW" sz="2300" dirty="0"/>
              <a:t>ITP</a:t>
            </a:r>
            <a:r>
              <a:rPr lang="zh-TW" altLang="zh-TW" sz="2300" dirty="0"/>
              <a:t>約有二十％會自然痊癒，其餘需靠藥物維持或實施脾臟切除</a:t>
            </a:r>
            <a:r>
              <a:rPr lang="en-US" altLang="zh-TW" sz="2300" dirty="0"/>
              <a:t>(</a:t>
            </a:r>
            <a:r>
              <a:rPr lang="zh-TW" altLang="zh-TW" sz="2300" dirty="0"/>
              <a:t>脾臟切除一般建議六歲以上再做，以免嚴重細菌感染</a:t>
            </a:r>
            <a:r>
              <a:rPr lang="en-US" altLang="zh-TW" sz="2300" dirty="0"/>
              <a:t>)</a:t>
            </a:r>
            <a:r>
              <a:rPr lang="zh-TW" altLang="zh-TW" sz="2300" dirty="0"/>
              <a:t> 。 </a:t>
            </a:r>
            <a:endParaRPr lang="zh-TW" altLang="en-US" sz="2300" dirty="0"/>
          </a:p>
        </p:txBody>
      </p:sp>
    </p:spTree>
    <p:extLst>
      <p:ext uri="{BB962C8B-B14F-4D97-AF65-F5344CB8AC3E}">
        <p14:creationId xmlns:p14="http://schemas.microsoft.com/office/powerpoint/2010/main" val="92077831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000827A-4C10-4213-AF54-2A6E34ABADF9}"/>
              </a:ext>
            </a:extLst>
          </p:cNvPr>
          <p:cNvSpPr>
            <a:spLocks noGrp="1"/>
          </p:cNvSpPr>
          <p:nvPr>
            <p:ph type="title"/>
          </p:nvPr>
        </p:nvSpPr>
        <p:spPr>
          <a:xfrm>
            <a:off x="301625" y="460039"/>
            <a:ext cx="8540750" cy="1143000"/>
          </a:xfrm>
        </p:spPr>
        <p:txBody>
          <a:bodyPr/>
          <a:lstStyle/>
          <a:p>
            <a:r>
              <a:rPr lang="zh-TW" altLang="en-US" dirty="0"/>
              <a:t>腸穿孔</a:t>
            </a:r>
          </a:p>
        </p:txBody>
      </p:sp>
      <p:sp>
        <p:nvSpPr>
          <p:cNvPr id="3" name="內容版面配置區 2">
            <a:extLst>
              <a:ext uri="{FF2B5EF4-FFF2-40B4-BE49-F238E27FC236}">
                <a16:creationId xmlns:a16="http://schemas.microsoft.com/office/drawing/2014/main" xmlns="" id="{7A2791BC-63ED-4E46-92A2-35BA25C9E84B}"/>
              </a:ext>
            </a:extLst>
          </p:cNvPr>
          <p:cNvSpPr>
            <a:spLocks noGrp="1"/>
          </p:cNvSpPr>
          <p:nvPr>
            <p:ph idx="1"/>
          </p:nvPr>
        </p:nvSpPr>
        <p:spPr>
          <a:xfrm>
            <a:off x="652936" y="1484784"/>
            <a:ext cx="8189439" cy="4896544"/>
          </a:xfrm>
        </p:spPr>
        <p:txBody>
          <a:bodyPr/>
          <a:lstStyle/>
          <a:p>
            <a:r>
              <a:rPr lang="zh-TW" altLang="en-US" sz="2200" dirty="0"/>
              <a:t>腸穿孔可能導致腸道內容物滲入腹腔</a:t>
            </a:r>
            <a:endParaRPr lang="en-US" altLang="zh-TW" sz="2200" dirty="0"/>
          </a:p>
          <a:p>
            <a:r>
              <a:rPr lang="zh-TW" altLang="en-US" sz="2200" dirty="0"/>
              <a:t>嚴重時還會併發腹膜炎，甚至讓腸道中的壞菌進入血液，造成敗血性，具極高死亡風險</a:t>
            </a:r>
            <a:endParaRPr lang="en-US" altLang="zh-TW" sz="2200" dirty="0"/>
          </a:p>
          <a:p>
            <a:pPr marL="0" indent="0">
              <a:buNone/>
            </a:pPr>
            <a:r>
              <a:rPr lang="zh-TW" altLang="en-US" sz="2200" b="1" dirty="0"/>
              <a:t>常見發生原因：</a:t>
            </a:r>
            <a:endParaRPr lang="en-US" altLang="zh-TW" sz="2200" b="1" dirty="0"/>
          </a:p>
          <a:p>
            <a:r>
              <a:rPr lang="zh-TW" altLang="en-US" sz="2200" dirty="0"/>
              <a:t>嚴重細菌性腸胃炎</a:t>
            </a:r>
            <a:endParaRPr lang="en-US" altLang="zh-TW" sz="2200" dirty="0"/>
          </a:p>
          <a:p>
            <a:r>
              <a:rPr lang="zh-TW" altLang="en-US" sz="2200" dirty="0"/>
              <a:t>腸阻塞、腸沾黏</a:t>
            </a:r>
            <a:endParaRPr lang="en-US" altLang="zh-TW" sz="2200" dirty="0"/>
          </a:p>
          <a:p>
            <a:r>
              <a:rPr lang="zh-TW" altLang="en-US" sz="2200" dirty="0"/>
              <a:t>急性闌尾炎</a:t>
            </a:r>
            <a:endParaRPr lang="en-US" altLang="zh-TW" sz="2200" dirty="0"/>
          </a:p>
          <a:p>
            <a:r>
              <a:rPr lang="zh-TW" altLang="en-US" sz="2200" dirty="0"/>
              <a:t>外傷</a:t>
            </a:r>
            <a:endParaRPr lang="en-US" altLang="zh-TW" sz="2200" dirty="0"/>
          </a:p>
          <a:p>
            <a:pPr marL="0" indent="0">
              <a:buNone/>
            </a:pPr>
            <a:r>
              <a:rPr lang="zh-TW" altLang="en-US" sz="2200" b="1" dirty="0"/>
              <a:t>應注意的警訊：</a:t>
            </a:r>
            <a:endParaRPr lang="en-US" altLang="zh-TW" sz="2200" b="1" dirty="0"/>
          </a:p>
          <a:p>
            <a:r>
              <a:rPr lang="zh-TW" altLang="en-US" sz="2200" dirty="0"/>
              <a:t>肚子脹痛、噁心嘔吐、食慾不佳等腸胃症狀，與急性腸胃炎症狀類似，有時不容易判斷。</a:t>
            </a:r>
            <a:endParaRPr lang="en-US" altLang="zh-TW" sz="2200" dirty="0"/>
          </a:p>
          <a:p>
            <a:r>
              <a:rPr lang="zh-TW" altLang="en-US" sz="2200" dirty="0"/>
              <a:t>但若出現嚴重腹痛、</a:t>
            </a:r>
            <a:r>
              <a:rPr lang="zh-TW" altLang="en-US" sz="2200" dirty="0">
                <a:solidFill>
                  <a:srgbClr val="C00000"/>
                </a:solidFill>
              </a:rPr>
              <a:t>腹部有壓痛</a:t>
            </a:r>
            <a:r>
              <a:rPr lang="zh-TW" altLang="en-US" sz="2200" dirty="0"/>
              <a:t>。</a:t>
            </a:r>
          </a:p>
        </p:txBody>
      </p:sp>
    </p:spTree>
    <p:extLst>
      <p:ext uri="{BB962C8B-B14F-4D97-AF65-F5344CB8AC3E}">
        <p14:creationId xmlns:p14="http://schemas.microsoft.com/office/powerpoint/2010/main" val="3613640002"/>
      </p:ext>
    </p:extLst>
  </p:cSld>
  <p:clrMapOvr>
    <a:masterClrMapping/>
  </p:clrMapOvr>
  <p:transitio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zh-TW" altLang="en-US" dirty="0"/>
              <a:t>病例 </a:t>
            </a:r>
          </a:p>
        </p:txBody>
      </p:sp>
      <p:sp>
        <p:nvSpPr>
          <p:cNvPr id="307" name="Shape 307"/>
          <p:cNvSpPr>
            <a:spLocks noGrp="1"/>
          </p:cNvSpPr>
          <p:nvPr>
            <p:ph idx="1"/>
          </p:nvPr>
        </p:nvSpPr>
        <p:spPr>
          <a:xfrm>
            <a:off x="683568" y="1784648"/>
            <a:ext cx="8230815" cy="4194175"/>
          </a:xfrm>
        </p:spPr>
        <p:txBody>
          <a:bodyPr/>
          <a:lstStyle/>
          <a:p>
            <a:pPr>
              <a:lnSpc>
                <a:spcPct val="200000"/>
              </a:lnSpc>
            </a:pPr>
            <a:r>
              <a:rPr lang="en-US" altLang="zh-TW" dirty="0"/>
              <a:t>8</a:t>
            </a:r>
            <a:r>
              <a:rPr lang="zh-TW" altLang="en-US" dirty="0"/>
              <a:t>歲健康男生，因為四肢與身體常常出現不明原因的瘀青，且不易消常，飲食與活動力正常。</a:t>
            </a:r>
          </a:p>
          <a:p>
            <a:pPr>
              <a:lnSpc>
                <a:spcPct val="200000"/>
              </a:lnSpc>
            </a:pPr>
            <a:r>
              <a:rPr lang="zh-TW" altLang="en-US" dirty="0"/>
              <a:t>身體檢查除多處瘀青外，無肝脾腫大或其它異常。</a:t>
            </a:r>
          </a:p>
          <a:p>
            <a:pPr>
              <a:lnSpc>
                <a:spcPct val="200000"/>
              </a:lnSpc>
            </a:pPr>
            <a:r>
              <a:rPr lang="en-US" altLang="zh-TW" dirty="0"/>
              <a:t>What is your impression? </a:t>
            </a:r>
          </a:p>
          <a:p>
            <a:pPr marL="65087" indent="0">
              <a:lnSpc>
                <a:spcPct val="200000"/>
              </a:lnSpc>
              <a:buNone/>
            </a:pPr>
            <a:r>
              <a:rPr lang="en-US" altLang="zh-TW" dirty="0"/>
              <a:t> </a:t>
            </a:r>
            <a:r>
              <a:rPr lang="zh-TW" altLang="en-US" dirty="0"/>
              <a:t>  </a:t>
            </a:r>
            <a:r>
              <a:rPr lang="en-US" altLang="zh-TW" dirty="0"/>
              <a:t> What will you do next?</a:t>
            </a:r>
            <a:endParaRPr lang="zh-TW" altLang="en-US" dirty="0"/>
          </a:p>
        </p:txBody>
      </p:sp>
    </p:spTree>
    <p:extLst>
      <p:ext uri="{BB962C8B-B14F-4D97-AF65-F5344CB8AC3E}">
        <p14:creationId xmlns:p14="http://schemas.microsoft.com/office/powerpoint/2010/main" val="971398014"/>
      </p:ext>
    </p:extLst>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351730" y="620688"/>
            <a:ext cx="8540750" cy="1143000"/>
          </a:xfrm>
        </p:spPr>
        <p:txBody>
          <a:bodyPr>
            <a:noAutofit/>
          </a:bodyPr>
          <a:lstStyle/>
          <a:p>
            <a:r>
              <a:rPr lang="en-US" altLang="zh-TW" sz="3600" dirty="0"/>
              <a:t>Massive Hemorrhage in the Right Buttock</a:t>
            </a:r>
            <a:endParaRPr lang="zh-TW" altLang="en-US" sz="3600" dirty="0"/>
          </a:p>
        </p:txBody>
      </p:sp>
      <p:pic>
        <p:nvPicPr>
          <p:cNvPr id="647170" name="Picture 2" descr="照片 006"/>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1580" t="73001" r="42653" b="4867"/>
          <a:stretch/>
        </p:blipFill>
        <p:spPr>
          <a:xfrm>
            <a:off x="1475656" y="1916832"/>
            <a:ext cx="6408712" cy="4265935"/>
          </a:xfrm>
        </p:spPr>
      </p:pic>
    </p:spTree>
    <p:extLst>
      <p:ext uri="{BB962C8B-B14F-4D97-AF65-F5344CB8AC3E}">
        <p14:creationId xmlns:p14="http://schemas.microsoft.com/office/powerpoint/2010/main" val="3915486812"/>
      </p:ext>
    </p:extLst>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病例</a:t>
            </a:r>
          </a:p>
        </p:txBody>
      </p:sp>
      <p:sp>
        <p:nvSpPr>
          <p:cNvPr id="3" name="文字版面配置區 2"/>
          <p:cNvSpPr>
            <a:spLocks noGrp="1"/>
          </p:cNvSpPr>
          <p:nvPr>
            <p:ph idx="1"/>
          </p:nvPr>
        </p:nvSpPr>
        <p:spPr>
          <a:xfrm>
            <a:off x="611560" y="1752600"/>
            <a:ext cx="8446839" cy="4194175"/>
          </a:xfrm>
        </p:spPr>
        <p:txBody>
          <a:bodyPr/>
          <a:lstStyle/>
          <a:p>
            <a:pPr>
              <a:lnSpc>
                <a:spcPct val="150000"/>
              </a:lnSpc>
            </a:pPr>
            <a:r>
              <a:rPr lang="zh-TW" altLang="en-US" dirty="0"/>
              <a:t>實驗室檢查 </a:t>
            </a:r>
            <a:r>
              <a:rPr lang="en-US" altLang="zh-TW" dirty="0"/>
              <a:t>WBC 6500 (neutrophil: 34.5%/lymphocyte:63.5%); </a:t>
            </a:r>
            <a:r>
              <a:rPr lang="en-US" altLang="zh-TW" dirty="0" err="1"/>
              <a:t>Hb</a:t>
            </a:r>
            <a:r>
              <a:rPr lang="en-US" altLang="zh-TW" dirty="0"/>
              <a:t> 11; MCV 72; Platelet: 320000</a:t>
            </a:r>
          </a:p>
          <a:p>
            <a:pPr>
              <a:lnSpc>
                <a:spcPct val="150000"/>
              </a:lnSpc>
            </a:pPr>
            <a:r>
              <a:rPr lang="en-US" altLang="zh-TW" dirty="0"/>
              <a:t>Normal platelet function</a:t>
            </a:r>
          </a:p>
          <a:p>
            <a:pPr>
              <a:lnSpc>
                <a:spcPct val="150000"/>
              </a:lnSpc>
            </a:pPr>
            <a:r>
              <a:rPr lang="en-US" altLang="zh-TW" dirty="0"/>
              <a:t>PT: 12 sec, </a:t>
            </a:r>
            <a:r>
              <a:rPr lang="en-US" altLang="zh-TW" dirty="0">
                <a:solidFill>
                  <a:srgbClr val="C00000"/>
                </a:solidFill>
              </a:rPr>
              <a:t>aPTT:98 sec</a:t>
            </a:r>
          </a:p>
          <a:p>
            <a:pPr>
              <a:lnSpc>
                <a:spcPct val="150000"/>
              </a:lnSpc>
            </a:pPr>
            <a:r>
              <a:rPr lang="en-US" altLang="zh-TW" dirty="0">
                <a:solidFill>
                  <a:srgbClr val="C00000"/>
                </a:solidFill>
              </a:rPr>
              <a:t>Factor VIII: 0.8%</a:t>
            </a:r>
          </a:p>
          <a:p>
            <a:pPr marL="65087" indent="0">
              <a:lnSpc>
                <a:spcPct val="150000"/>
              </a:lnSpc>
              <a:buNone/>
            </a:pPr>
            <a:endParaRPr lang="en-US" altLang="zh-TW" dirty="0"/>
          </a:p>
          <a:p>
            <a:pPr marL="65087" indent="0">
              <a:lnSpc>
                <a:spcPct val="150000"/>
              </a:lnSpc>
              <a:buNone/>
            </a:pPr>
            <a:r>
              <a:rPr lang="en-US" altLang="zh-TW" dirty="0" err="1"/>
              <a:t>Dx</a:t>
            </a:r>
            <a:r>
              <a:rPr lang="en-US" altLang="zh-TW" dirty="0"/>
              <a:t>: Hemophilia A (</a:t>
            </a:r>
            <a:r>
              <a:rPr lang="zh-TW" altLang="en-US" dirty="0"/>
              <a:t>血友病</a:t>
            </a:r>
            <a:r>
              <a:rPr lang="en-US" altLang="zh-TW" dirty="0"/>
              <a:t>), severe type</a:t>
            </a:r>
          </a:p>
          <a:p>
            <a:pPr marL="65087" indent="0">
              <a:buNone/>
            </a:pPr>
            <a:endParaRPr lang="en-US" altLang="zh-TW" dirty="0"/>
          </a:p>
          <a:p>
            <a:endParaRPr lang="en-US" altLang="zh-TW" dirty="0"/>
          </a:p>
          <a:p>
            <a:endParaRPr lang="zh-TW" altLang="en-US" dirty="0"/>
          </a:p>
        </p:txBody>
      </p:sp>
    </p:spTree>
    <p:extLst>
      <p:ext uri="{BB962C8B-B14F-4D97-AF65-F5344CB8AC3E}">
        <p14:creationId xmlns:p14="http://schemas.microsoft.com/office/powerpoint/2010/main" val="2669432039"/>
      </p:ext>
    </p:extLst>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Rot="1" noChangeArrowheads="1"/>
          </p:cNvSpPr>
          <p:nvPr>
            <p:ph type="title"/>
          </p:nvPr>
        </p:nvSpPr>
        <p:spPr/>
        <p:txBody>
          <a:bodyPr/>
          <a:lstStyle/>
          <a:p>
            <a:r>
              <a:rPr lang="zh-TW" altLang="en-US"/>
              <a:t>性聯遺傳</a:t>
            </a:r>
            <a:endParaRPr lang="zh-TW" altLang="en-US" dirty="0"/>
          </a:p>
        </p:txBody>
      </p:sp>
      <p:grpSp>
        <p:nvGrpSpPr>
          <p:cNvPr id="2" name="Group 3"/>
          <p:cNvGrpSpPr>
            <a:grpSpLocks/>
          </p:cNvGrpSpPr>
          <p:nvPr/>
        </p:nvGrpSpPr>
        <p:grpSpPr bwMode="auto">
          <a:xfrm>
            <a:off x="742578" y="1844824"/>
            <a:ext cx="7789862" cy="4223256"/>
            <a:chOff x="1152" y="1296"/>
            <a:chExt cx="5088" cy="2405"/>
          </a:xfrm>
        </p:grpSpPr>
        <p:sp>
          <p:nvSpPr>
            <p:cNvPr id="24" name="Line 4"/>
            <p:cNvSpPr>
              <a:spLocks noChangeShapeType="1"/>
            </p:cNvSpPr>
            <p:nvPr/>
          </p:nvSpPr>
          <p:spPr bwMode="auto">
            <a:xfrm flipH="1" flipV="1">
              <a:off x="3840" y="1680"/>
              <a:ext cx="432" cy="177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25" name="Text Box 5"/>
            <p:cNvSpPr txBox="1">
              <a:spLocks noChangeArrowheads="1"/>
            </p:cNvSpPr>
            <p:nvPr/>
          </p:nvSpPr>
          <p:spPr bwMode="auto">
            <a:xfrm>
              <a:off x="4094" y="1296"/>
              <a:ext cx="795"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3400" b="1">
                  <a:solidFill>
                    <a:prstClr val="black"/>
                  </a:solidFill>
                  <a:latin typeface="Times New Roman" pitchFamily="18" charset="0"/>
                  <a:ea typeface="新細明體" charset="-120"/>
                </a:rPr>
                <a:t>X</a:t>
              </a:r>
            </a:p>
          </p:txBody>
        </p:sp>
        <p:sp>
          <p:nvSpPr>
            <p:cNvPr id="26" name="Text Box 6"/>
            <p:cNvSpPr txBox="1">
              <a:spLocks noChangeArrowheads="1"/>
            </p:cNvSpPr>
            <p:nvPr/>
          </p:nvSpPr>
          <p:spPr bwMode="auto">
            <a:xfrm>
              <a:off x="1947" y="1296"/>
              <a:ext cx="795"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3400">
                  <a:solidFill>
                    <a:prstClr val="black"/>
                  </a:solidFill>
                  <a:latin typeface="Times New Roman" pitchFamily="18" charset="0"/>
                  <a:ea typeface="新細明體" charset="-120"/>
                </a:rPr>
                <a:t>Y</a:t>
              </a:r>
            </a:p>
          </p:txBody>
        </p:sp>
        <p:sp>
          <p:nvSpPr>
            <p:cNvPr id="27" name="Text Box 7"/>
            <p:cNvSpPr txBox="1">
              <a:spLocks noChangeArrowheads="1"/>
            </p:cNvSpPr>
            <p:nvPr/>
          </p:nvSpPr>
          <p:spPr bwMode="auto">
            <a:xfrm>
              <a:off x="1629" y="1296"/>
              <a:ext cx="795"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3400">
                  <a:solidFill>
                    <a:prstClr val="black"/>
                  </a:solidFill>
                  <a:latin typeface="Times New Roman" pitchFamily="18" charset="0"/>
                  <a:ea typeface="新細明體" charset="-120"/>
                </a:rPr>
                <a:t>X</a:t>
              </a:r>
            </a:p>
          </p:txBody>
        </p:sp>
        <p:sp>
          <p:nvSpPr>
            <p:cNvPr id="28" name="Text Box 8"/>
            <p:cNvSpPr txBox="1">
              <a:spLocks noChangeArrowheads="1"/>
            </p:cNvSpPr>
            <p:nvPr/>
          </p:nvSpPr>
          <p:spPr bwMode="auto">
            <a:xfrm>
              <a:off x="3299" y="1296"/>
              <a:ext cx="1272" cy="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3400" b="1" dirty="0">
                  <a:solidFill>
                    <a:srgbClr val="FFE6E6">
                      <a:lumMod val="50000"/>
                    </a:srgbClr>
                  </a:solidFill>
                  <a:latin typeface="Times New Roman" pitchFamily="18" charset="0"/>
                  <a:ea typeface="新細明體" charset="-120"/>
                </a:rPr>
                <a:t>X</a:t>
              </a:r>
              <a:r>
                <a:rPr lang="en-US" altLang="zh-TW" sz="3400" b="1" baseline="30000" dirty="0">
                  <a:solidFill>
                    <a:srgbClr val="FFE6E6">
                      <a:lumMod val="50000"/>
                    </a:srgbClr>
                  </a:solidFill>
                  <a:latin typeface="Times New Roman" pitchFamily="18" charset="0"/>
                  <a:ea typeface="新細明體" charset="-120"/>
                </a:rPr>
                <a:t>O</a:t>
              </a:r>
              <a:endParaRPr lang="en-US" altLang="zh-TW" sz="3400" b="1" dirty="0">
                <a:solidFill>
                  <a:srgbClr val="FFE6E6">
                    <a:lumMod val="50000"/>
                  </a:srgbClr>
                </a:solidFill>
                <a:latin typeface="Times New Roman" pitchFamily="18" charset="0"/>
                <a:ea typeface="新細明體" charset="-120"/>
              </a:endParaRPr>
            </a:p>
          </p:txBody>
        </p:sp>
        <p:sp>
          <p:nvSpPr>
            <p:cNvPr id="29" name="Text Box 9"/>
            <p:cNvSpPr txBox="1">
              <a:spLocks noChangeArrowheads="1"/>
            </p:cNvSpPr>
            <p:nvPr/>
          </p:nvSpPr>
          <p:spPr bwMode="auto">
            <a:xfrm>
              <a:off x="1152" y="3438"/>
              <a:ext cx="1113"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2400" b="1" dirty="0">
                  <a:solidFill>
                    <a:prstClr val="black"/>
                  </a:solidFill>
                  <a:latin typeface="Times New Roman" pitchFamily="18" charset="0"/>
                  <a:ea typeface="新細明體" charset="-120"/>
                </a:rPr>
                <a:t>X</a:t>
              </a:r>
              <a:r>
                <a:rPr lang="en-US" altLang="zh-TW" sz="2400" b="1" dirty="0">
                  <a:solidFill>
                    <a:srgbClr val="FFE6E6">
                      <a:lumMod val="50000"/>
                    </a:srgbClr>
                  </a:solidFill>
                  <a:latin typeface="Times New Roman" pitchFamily="18" charset="0"/>
                  <a:ea typeface="新細明體" charset="-120"/>
                </a:rPr>
                <a:t>X</a:t>
              </a:r>
              <a:r>
                <a:rPr lang="en-US" altLang="zh-TW" sz="2400" b="1" baseline="30000" dirty="0">
                  <a:solidFill>
                    <a:srgbClr val="FFE6E6">
                      <a:lumMod val="50000"/>
                    </a:srgbClr>
                  </a:solidFill>
                  <a:latin typeface="Times New Roman" pitchFamily="18" charset="0"/>
                  <a:ea typeface="新細明體" charset="-120"/>
                </a:rPr>
                <a:t>O</a:t>
              </a:r>
              <a:endParaRPr lang="en-US" altLang="zh-TW" sz="2400" b="1" dirty="0">
                <a:solidFill>
                  <a:srgbClr val="FFE6E6">
                    <a:lumMod val="50000"/>
                  </a:srgbClr>
                </a:solidFill>
                <a:latin typeface="Times New Roman" pitchFamily="18" charset="0"/>
                <a:ea typeface="新細明體" charset="-120"/>
              </a:endParaRPr>
            </a:p>
          </p:txBody>
        </p:sp>
        <p:sp>
          <p:nvSpPr>
            <p:cNvPr id="30" name="Text Box 10"/>
            <p:cNvSpPr txBox="1">
              <a:spLocks noChangeArrowheads="1"/>
            </p:cNvSpPr>
            <p:nvPr/>
          </p:nvSpPr>
          <p:spPr bwMode="auto">
            <a:xfrm>
              <a:off x="2106" y="3438"/>
              <a:ext cx="1113"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2400" b="1">
                  <a:solidFill>
                    <a:prstClr val="black"/>
                  </a:solidFill>
                  <a:latin typeface="Times New Roman" pitchFamily="18" charset="0"/>
                  <a:ea typeface="新細明體" charset="-120"/>
                </a:rPr>
                <a:t>XX</a:t>
              </a:r>
            </a:p>
          </p:txBody>
        </p:sp>
        <p:sp>
          <p:nvSpPr>
            <p:cNvPr id="31" name="Text Box 11"/>
            <p:cNvSpPr txBox="1">
              <a:spLocks noChangeArrowheads="1"/>
            </p:cNvSpPr>
            <p:nvPr/>
          </p:nvSpPr>
          <p:spPr bwMode="auto">
            <a:xfrm>
              <a:off x="3696" y="3438"/>
              <a:ext cx="1113"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2400" b="1" dirty="0">
                  <a:solidFill>
                    <a:srgbClr val="FFE6E6">
                      <a:lumMod val="50000"/>
                    </a:srgbClr>
                  </a:solidFill>
                  <a:latin typeface="Times New Roman" pitchFamily="18" charset="0"/>
                  <a:ea typeface="新細明體" charset="-120"/>
                </a:rPr>
                <a:t>X</a:t>
              </a:r>
              <a:r>
                <a:rPr lang="en-US" altLang="zh-TW" sz="2400" b="1" baseline="30000" dirty="0">
                  <a:solidFill>
                    <a:srgbClr val="FFE6E6">
                      <a:lumMod val="50000"/>
                    </a:srgbClr>
                  </a:solidFill>
                  <a:latin typeface="Times New Roman" pitchFamily="18" charset="0"/>
                  <a:ea typeface="新細明體" charset="-120"/>
                </a:rPr>
                <a:t>O</a:t>
              </a:r>
              <a:r>
                <a:rPr lang="en-US" altLang="zh-TW" sz="2400" b="1" dirty="0">
                  <a:solidFill>
                    <a:prstClr val="black"/>
                  </a:solidFill>
                  <a:latin typeface="Times New Roman" pitchFamily="18" charset="0"/>
                  <a:ea typeface="新細明體" charset="-120"/>
                </a:rPr>
                <a:t>Y</a:t>
              </a:r>
            </a:p>
          </p:txBody>
        </p:sp>
        <p:sp>
          <p:nvSpPr>
            <p:cNvPr id="32" name="Text Box 12"/>
            <p:cNvSpPr txBox="1">
              <a:spLocks noChangeArrowheads="1"/>
            </p:cNvSpPr>
            <p:nvPr/>
          </p:nvSpPr>
          <p:spPr bwMode="auto">
            <a:xfrm>
              <a:off x="4809" y="3438"/>
              <a:ext cx="1431"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zh-TW" sz="2400" b="1">
                  <a:solidFill>
                    <a:prstClr val="black"/>
                  </a:solidFill>
                  <a:latin typeface="Times New Roman" pitchFamily="18" charset="0"/>
                  <a:ea typeface="新細明體" charset="-120"/>
                </a:rPr>
                <a:t>XY</a:t>
              </a:r>
            </a:p>
          </p:txBody>
        </p:sp>
        <p:sp>
          <p:nvSpPr>
            <p:cNvPr id="33" name="Line 13"/>
            <p:cNvSpPr>
              <a:spLocks noChangeShapeType="1"/>
            </p:cNvSpPr>
            <p:nvPr/>
          </p:nvSpPr>
          <p:spPr bwMode="auto">
            <a:xfrm flipV="1">
              <a:off x="1680" y="1680"/>
              <a:ext cx="2160" cy="177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4" name="Line 14"/>
            <p:cNvSpPr>
              <a:spLocks noChangeShapeType="1"/>
            </p:cNvSpPr>
            <p:nvPr/>
          </p:nvSpPr>
          <p:spPr bwMode="auto">
            <a:xfrm flipH="1">
              <a:off x="1680" y="1680"/>
              <a:ext cx="336"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5" name="Line 15"/>
            <p:cNvSpPr>
              <a:spLocks noChangeShapeType="1"/>
            </p:cNvSpPr>
            <p:nvPr/>
          </p:nvSpPr>
          <p:spPr bwMode="auto">
            <a:xfrm>
              <a:off x="2016" y="1680"/>
              <a:ext cx="672"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6" name="Line 16"/>
            <p:cNvSpPr>
              <a:spLocks noChangeShapeType="1"/>
            </p:cNvSpPr>
            <p:nvPr/>
          </p:nvSpPr>
          <p:spPr bwMode="auto">
            <a:xfrm flipV="1">
              <a:off x="2688" y="1680"/>
              <a:ext cx="1824"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7" name="Line 17"/>
            <p:cNvSpPr>
              <a:spLocks noChangeShapeType="1"/>
            </p:cNvSpPr>
            <p:nvPr/>
          </p:nvSpPr>
          <p:spPr bwMode="auto">
            <a:xfrm flipH="1" flipV="1">
              <a:off x="2352" y="1680"/>
              <a:ext cx="1920"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8" name="Line 18"/>
            <p:cNvSpPr>
              <a:spLocks noChangeShapeType="1"/>
            </p:cNvSpPr>
            <p:nvPr/>
          </p:nvSpPr>
          <p:spPr bwMode="auto">
            <a:xfrm>
              <a:off x="4512" y="1680"/>
              <a:ext cx="1008"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sp>
          <p:nvSpPr>
            <p:cNvPr id="39" name="Line 19"/>
            <p:cNvSpPr>
              <a:spLocks noChangeShapeType="1"/>
            </p:cNvSpPr>
            <p:nvPr/>
          </p:nvSpPr>
          <p:spPr bwMode="auto">
            <a:xfrm>
              <a:off x="2352" y="1680"/>
              <a:ext cx="3168" cy="17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TW" altLang="en-US" sz="1800">
                <a:solidFill>
                  <a:prstClr val="black"/>
                </a:solidFill>
                <a:latin typeface="Times New Roman" pitchFamily="18" charset="0"/>
                <a:ea typeface="新細明體" charset="-120"/>
              </a:endParaRPr>
            </a:p>
          </p:txBody>
        </p:sp>
      </p:grpSp>
    </p:spTree>
    <p:extLst>
      <p:ext uri="{BB962C8B-B14F-4D97-AF65-F5344CB8AC3E}">
        <p14:creationId xmlns:p14="http://schemas.microsoft.com/office/powerpoint/2010/main" val="1069252781"/>
      </p:ext>
    </p:extLst>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89B1324-7709-4F2B-8B28-8BB0A8506971}"/>
              </a:ext>
            </a:extLst>
          </p:cNvPr>
          <p:cNvSpPr>
            <a:spLocks noGrp="1"/>
          </p:cNvSpPr>
          <p:nvPr>
            <p:ph type="title"/>
          </p:nvPr>
        </p:nvSpPr>
        <p:spPr/>
        <p:txBody>
          <a:bodyPr/>
          <a:lstStyle/>
          <a:p>
            <a:r>
              <a:rPr lang="zh-TW" altLang="en-US" dirty="0"/>
              <a:t>血友病</a:t>
            </a:r>
          </a:p>
        </p:txBody>
      </p:sp>
      <p:sp>
        <p:nvSpPr>
          <p:cNvPr id="3" name="內容版面配置區 2">
            <a:extLst>
              <a:ext uri="{FF2B5EF4-FFF2-40B4-BE49-F238E27FC236}">
                <a16:creationId xmlns:a16="http://schemas.microsoft.com/office/drawing/2014/main" xmlns="" id="{7089D0F0-D0E6-44E5-B406-D7AF0F965BC7}"/>
              </a:ext>
            </a:extLst>
          </p:cNvPr>
          <p:cNvSpPr>
            <a:spLocks noGrp="1"/>
          </p:cNvSpPr>
          <p:nvPr>
            <p:ph idx="1"/>
          </p:nvPr>
        </p:nvSpPr>
        <p:spPr>
          <a:xfrm>
            <a:off x="409532" y="1628800"/>
            <a:ext cx="8446839" cy="4410199"/>
          </a:xfrm>
        </p:spPr>
        <p:txBody>
          <a:bodyPr/>
          <a:lstStyle/>
          <a:p>
            <a:pPr>
              <a:lnSpc>
                <a:spcPts val="3200"/>
              </a:lnSpc>
              <a:spcBef>
                <a:spcPts val="600"/>
              </a:spcBef>
            </a:pPr>
            <a:r>
              <a:rPr lang="zh-TW" altLang="en-US" sz="2300" dirty="0"/>
              <a:t>根據國外的統計，所有的出血性疾病包括血友病、類血友病、罕見凝血因子缺乏與血小板功能異常的</a:t>
            </a:r>
            <a:r>
              <a:rPr lang="zh-TW" altLang="en-US" sz="2300" dirty="0">
                <a:solidFill>
                  <a:srgbClr val="C00000"/>
                </a:solidFill>
              </a:rPr>
              <a:t>盛行率約為千分之一</a:t>
            </a:r>
            <a:r>
              <a:rPr lang="zh-TW" altLang="en-US" sz="2300" dirty="0"/>
              <a:t>，即每十萬人就有一百位凝血功能異常的病患，比國內第一常見的惡性腫瘤乳癌（每十萬人有七十七人）還高。</a:t>
            </a:r>
            <a:endParaRPr lang="en-US" altLang="zh-TW" sz="2300" dirty="0"/>
          </a:p>
          <a:p>
            <a:pPr>
              <a:lnSpc>
                <a:spcPts val="3200"/>
              </a:lnSpc>
              <a:spcBef>
                <a:spcPts val="600"/>
              </a:spcBef>
            </a:pPr>
            <a:r>
              <a:rPr lang="zh-TW" altLang="en-US" sz="2300" dirty="0"/>
              <a:t>血友病的治療從過去的輸血、冷凍沈澱品、血漿製劑、合成凝血因子到長效凝血因子，進步的速度越來越快，過去數十年無法突破的障礙，</a:t>
            </a:r>
            <a:r>
              <a:rPr lang="zh-TW" altLang="en-US" sz="2300" dirty="0">
                <a:solidFill>
                  <a:srgbClr val="C00000"/>
                </a:solidFill>
              </a:rPr>
              <a:t>在短短的十年內，已經有突破性的進展</a:t>
            </a:r>
            <a:r>
              <a:rPr lang="zh-TW" altLang="en-US" sz="2300" dirty="0"/>
              <a:t>（長效凝血因子、非凝血因子藥物與基因治療）</a:t>
            </a:r>
            <a:endParaRPr lang="en-US" altLang="zh-TW" sz="2300" dirty="0"/>
          </a:p>
          <a:p>
            <a:pPr>
              <a:lnSpc>
                <a:spcPts val="3200"/>
              </a:lnSpc>
              <a:spcBef>
                <a:spcPts val="600"/>
              </a:spcBef>
            </a:pPr>
            <a:r>
              <a:rPr lang="zh-TW" altLang="en-US" sz="2300" dirty="0"/>
              <a:t>血友病雖然是一個先天性疾病，但是經由妥善的治療後，病患仍然可以享受正常的生活，包括運動、出國旅行與正常人生。</a:t>
            </a:r>
          </a:p>
        </p:txBody>
      </p:sp>
    </p:spTree>
    <p:extLst>
      <p:ext uri="{BB962C8B-B14F-4D97-AF65-F5344CB8AC3E}">
        <p14:creationId xmlns:p14="http://schemas.microsoft.com/office/powerpoint/2010/main" val="2940078685"/>
      </p:ext>
    </p:extLst>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1625" y="629816"/>
            <a:ext cx="8540750" cy="1143000"/>
          </a:xfrm>
        </p:spPr>
        <p:txBody>
          <a:bodyPr/>
          <a:lstStyle/>
          <a:p>
            <a:r>
              <a:rPr lang="zh-TW" altLang="en-US" dirty="0"/>
              <a:t>案例 </a:t>
            </a:r>
          </a:p>
        </p:txBody>
      </p:sp>
      <p:sp>
        <p:nvSpPr>
          <p:cNvPr id="13315" name="Rectangle 3"/>
          <p:cNvSpPr>
            <a:spLocks noGrp="1" noChangeArrowheads="1"/>
          </p:cNvSpPr>
          <p:nvPr>
            <p:ph idx="1"/>
          </p:nvPr>
        </p:nvSpPr>
        <p:spPr>
          <a:xfrm>
            <a:off x="517649" y="1827113"/>
            <a:ext cx="8446839" cy="4194175"/>
          </a:xfrm>
        </p:spPr>
        <p:txBody>
          <a:bodyPr/>
          <a:lstStyle/>
          <a:p>
            <a:pPr>
              <a:lnSpc>
                <a:spcPct val="150000"/>
              </a:lnSpc>
              <a:spcBef>
                <a:spcPts val="600"/>
              </a:spcBef>
              <a:spcAft>
                <a:spcPts val="600"/>
              </a:spcAft>
            </a:pPr>
            <a:r>
              <a:rPr lang="zh-TW" altLang="en-US" dirty="0"/>
              <a:t>主訴</a:t>
            </a:r>
            <a:r>
              <a:rPr lang="en-US" altLang="zh-TW" dirty="0"/>
              <a:t>: 13</a:t>
            </a:r>
            <a:r>
              <a:rPr lang="zh-TW" altLang="zh-TW" dirty="0"/>
              <a:t>歲女生，因反覆間斷性發燒三個星期，只有稍微的呼吸道症狀，除此之外，精神活動力、食慾均無明顯差別</a:t>
            </a:r>
            <a:r>
              <a:rPr lang="zh-TW" altLang="en-US" dirty="0"/>
              <a:t>，有時也會說兩腳很痛，不想走路。</a:t>
            </a:r>
            <a:endParaRPr lang="en-US" altLang="zh-TW" dirty="0"/>
          </a:p>
          <a:p>
            <a:pPr>
              <a:lnSpc>
                <a:spcPct val="150000"/>
              </a:lnSpc>
              <a:spcBef>
                <a:spcPts val="600"/>
              </a:spcBef>
              <a:spcAft>
                <a:spcPts val="600"/>
              </a:spcAft>
            </a:pPr>
            <a:r>
              <a:rPr lang="zh-TW" altLang="en-US" dirty="0"/>
              <a:t>病史</a:t>
            </a:r>
            <a:r>
              <a:rPr lang="en-US" altLang="zh-TW" dirty="0"/>
              <a:t>: </a:t>
            </a:r>
            <a:r>
              <a:rPr lang="zh-TW" altLang="zh-TW" dirty="0"/>
              <a:t>過去非常健康也無特別家族史</a:t>
            </a:r>
            <a:r>
              <a:rPr lang="zh-TW" altLang="en-US" dirty="0"/>
              <a:t>。</a:t>
            </a:r>
            <a:endParaRPr lang="zh-TW" altLang="zh-TW" dirty="0"/>
          </a:p>
          <a:p>
            <a:pPr>
              <a:lnSpc>
                <a:spcPct val="150000"/>
              </a:lnSpc>
              <a:spcBef>
                <a:spcPts val="600"/>
              </a:spcBef>
              <a:spcAft>
                <a:spcPts val="600"/>
              </a:spcAft>
            </a:pPr>
            <a:r>
              <a:rPr lang="en-US" altLang="zh-TW" dirty="0"/>
              <a:t>PE: </a:t>
            </a:r>
            <a:r>
              <a:rPr lang="zh-TW" altLang="zh-TW" dirty="0"/>
              <a:t>蒼白，</a:t>
            </a:r>
            <a:r>
              <a:rPr lang="zh-TW" altLang="en-US" dirty="0"/>
              <a:t>身上就出現瘀青，頸部淋巴結腫大，肝脾腫大。</a:t>
            </a:r>
            <a:endParaRPr lang="en-US" altLang="zh-TW" dirty="0"/>
          </a:p>
          <a:p>
            <a:pPr>
              <a:lnSpc>
                <a:spcPct val="150000"/>
              </a:lnSpc>
              <a:spcBef>
                <a:spcPts val="600"/>
              </a:spcBef>
              <a:spcAft>
                <a:spcPts val="600"/>
              </a:spcAft>
            </a:pPr>
            <a:r>
              <a:rPr lang="en-US" altLang="zh-TW" dirty="0"/>
              <a:t>What do you think? What will you do next?</a:t>
            </a:r>
          </a:p>
        </p:txBody>
      </p:sp>
    </p:spTree>
    <p:extLst>
      <p:ext uri="{BB962C8B-B14F-4D97-AF65-F5344CB8AC3E}">
        <p14:creationId xmlns:p14="http://schemas.microsoft.com/office/powerpoint/2010/main" val="20431680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152128" y="1124744"/>
            <a:ext cx="7308304" cy="4751858"/>
          </a:xfrm>
        </p:spPr>
        <p:txBody>
          <a:bodyPr/>
          <a:lstStyle/>
          <a:p>
            <a:pPr>
              <a:lnSpc>
                <a:spcPct val="200000"/>
              </a:lnSpc>
              <a:spcBef>
                <a:spcPts val="600"/>
              </a:spcBef>
              <a:spcAft>
                <a:spcPts val="600"/>
              </a:spcAft>
              <a:buNone/>
            </a:pPr>
            <a:r>
              <a:rPr lang="en-US" altLang="zh-TW" sz="2600" dirty="0"/>
              <a:t>CBC D/C</a:t>
            </a:r>
          </a:p>
          <a:p>
            <a:pPr>
              <a:lnSpc>
                <a:spcPct val="200000"/>
              </a:lnSpc>
              <a:spcBef>
                <a:spcPts val="600"/>
              </a:spcBef>
              <a:spcAft>
                <a:spcPts val="600"/>
              </a:spcAft>
            </a:pPr>
            <a:r>
              <a:rPr lang="en-US" altLang="zh-TW" sz="2600" dirty="0"/>
              <a:t>WBC: 6.4 x10</a:t>
            </a:r>
            <a:r>
              <a:rPr lang="en-US" altLang="zh-TW" sz="2600" baseline="30000" dirty="0"/>
              <a:t>3</a:t>
            </a:r>
            <a:r>
              <a:rPr lang="en-US" altLang="zh-TW" sz="2600" dirty="0"/>
              <a:t>/</a:t>
            </a:r>
            <a:r>
              <a:rPr lang="en-US" altLang="zh-TW" sz="2600" dirty="0" err="1"/>
              <a:t>ul</a:t>
            </a:r>
            <a:r>
              <a:rPr lang="en-US" altLang="zh-TW" sz="2600" dirty="0"/>
              <a:t> (neutrophil: 5.1%; lymphocyte: 94.9%), Absolute neutrophil count (ANC): 320 </a:t>
            </a:r>
            <a:endParaRPr lang="zh-TW" altLang="zh-TW" sz="2600" dirty="0"/>
          </a:p>
          <a:p>
            <a:pPr>
              <a:lnSpc>
                <a:spcPct val="200000"/>
              </a:lnSpc>
              <a:spcBef>
                <a:spcPts val="600"/>
              </a:spcBef>
              <a:spcAft>
                <a:spcPts val="600"/>
              </a:spcAft>
            </a:pPr>
            <a:r>
              <a:rPr lang="en-US" altLang="zh-TW" sz="2600" dirty="0"/>
              <a:t>RBC: 1.15x10</a:t>
            </a:r>
            <a:r>
              <a:rPr lang="en-US" altLang="zh-TW" sz="2600" baseline="30000" dirty="0"/>
              <a:t>6</a:t>
            </a:r>
            <a:r>
              <a:rPr lang="en-US" altLang="zh-TW" sz="2600" dirty="0"/>
              <a:t>/</a:t>
            </a:r>
            <a:r>
              <a:rPr lang="en-US" altLang="zh-TW" sz="2600" dirty="0" err="1"/>
              <a:t>ul</a:t>
            </a:r>
            <a:r>
              <a:rPr lang="en-US" altLang="zh-TW" sz="2600" dirty="0"/>
              <a:t>, </a:t>
            </a:r>
            <a:r>
              <a:rPr lang="en-US" altLang="zh-TW" sz="2600" dirty="0" err="1"/>
              <a:t>Hb</a:t>
            </a:r>
            <a:r>
              <a:rPr lang="en-US" altLang="zh-TW" sz="2600" dirty="0"/>
              <a:t>:  6.5g/</a:t>
            </a:r>
            <a:r>
              <a:rPr lang="en-US" altLang="zh-TW" sz="2600" dirty="0" err="1"/>
              <a:t>dL</a:t>
            </a:r>
            <a:r>
              <a:rPr lang="en-US" altLang="zh-TW" sz="2600" dirty="0"/>
              <a:t>; MCV:95    </a:t>
            </a:r>
            <a:endParaRPr lang="zh-TW" altLang="zh-TW" sz="2600" dirty="0"/>
          </a:p>
          <a:p>
            <a:pPr>
              <a:lnSpc>
                <a:spcPct val="200000"/>
              </a:lnSpc>
              <a:spcBef>
                <a:spcPts val="600"/>
              </a:spcBef>
              <a:spcAft>
                <a:spcPts val="600"/>
              </a:spcAft>
            </a:pPr>
            <a:r>
              <a:rPr lang="en-US" altLang="zh-TW" sz="2600" dirty="0"/>
              <a:t>Platelet: 18 x10</a:t>
            </a:r>
            <a:r>
              <a:rPr lang="en-US" altLang="zh-TW" sz="2600" baseline="30000" dirty="0"/>
              <a:t>3</a:t>
            </a:r>
            <a:r>
              <a:rPr lang="en-US" altLang="zh-TW" sz="2600" dirty="0"/>
              <a:t>/</a:t>
            </a:r>
            <a:r>
              <a:rPr lang="en-US" altLang="zh-TW" sz="2600" dirty="0" err="1"/>
              <a:t>ul</a:t>
            </a:r>
            <a:r>
              <a:rPr lang="en-US" altLang="zh-TW" sz="2600" dirty="0"/>
              <a:t> </a:t>
            </a:r>
            <a:endParaRPr lang="zh-TW" altLang="zh-TW" sz="2600" dirty="0"/>
          </a:p>
          <a:p>
            <a:pPr>
              <a:spcBef>
                <a:spcPts val="600"/>
              </a:spcBef>
              <a:spcAft>
                <a:spcPts val="600"/>
              </a:spcAft>
            </a:pPr>
            <a:endParaRPr lang="zh-TW" altLang="en-US" dirty="0"/>
          </a:p>
        </p:txBody>
      </p:sp>
    </p:spTree>
    <p:extLst>
      <p:ext uri="{BB962C8B-B14F-4D97-AF65-F5344CB8AC3E}">
        <p14:creationId xmlns:p14="http://schemas.microsoft.com/office/powerpoint/2010/main" val="26631974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zh-TW" altLang="en-US" dirty="0"/>
              <a:t>血癌臨床症狀</a:t>
            </a:r>
          </a:p>
        </p:txBody>
      </p:sp>
      <p:sp>
        <p:nvSpPr>
          <p:cNvPr id="16387" name="Rectangle 3"/>
          <p:cNvSpPr>
            <a:spLocks noGrp="1" noChangeArrowheads="1"/>
          </p:cNvSpPr>
          <p:nvPr>
            <p:ph idx="1"/>
          </p:nvPr>
        </p:nvSpPr>
        <p:spPr>
          <a:xfrm>
            <a:off x="661665" y="1700808"/>
            <a:ext cx="8086799" cy="4194175"/>
          </a:xfrm>
        </p:spPr>
        <p:txBody>
          <a:bodyPr/>
          <a:lstStyle/>
          <a:p>
            <a:pPr>
              <a:lnSpc>
                <a:spcPts val="3500"/>
              </a:lnSpc>
              <a:spcBef>
                <a:spcPts val="600"/>
              </a:spcBef>
              <a:spcAft>
                <a:spcPts val="600"/>
              </a:spcAft>
              <a:buSzPct val="100000"/>
            </a:pPr>
            <a:r>
              <a:rPr lang="zh-TW" altLang="en-US" dirty="0"/>
              <a:t>貧血：患者臉色蒼白、走路會喘。</a:t>
            </a:r>
          </a:p>
          <a:p>
            <a:pPr>
              <a:lnSpc>
                <a:spcPts val="3500"/>
              </a:lnSpc>
              <a:spcBef>
                <a:spcPts val="600"/>
              </a:spcBef>
              <a:spcAft>
                <a:spcPts val="600"/>
              </a:spcAft>
              <a:buSzPct val="100000"/>
            </a:pPr>
            <a:r>
              <a:rPr lang="zh-TW" altLang="en-US" dirty="0"/>
              <a:t>出血：容易出現瘀青、出血斑點等。</a:t>
            </a:r>
            <a:endParaRPr lang="en-US" altLang="zh-TW" dirty="0"/>
          </a:p>
          <a:p>
            <a:pPr>
              <a:lnSpc>
                <a:spcPts val="3500"/>
              </a:lnSpc>
              <a:spcBef>
                <a:spcPts val="600"/>
              </a:spcBef>
              <a:spcAft>
                <a:spcPts val="600"/>
              </a:spcAft>
              <a:buSzPct val="100000"/>
            </a:pPr>
            <a:r>
              <a:rPr lang="zh-TW" altLang="en-US" dirty="0"/>
              <a:t>不明原因發熱：幾個星期、甚至數月不明原因發燒 </a:t>
            </a:r>
            <a:r>
              <a:rPr lang="en-US" altLang="zh-TW" dirty="0"/>
              <a:t>(</a:t>
            </a:r>
            <a:r>
              <a:rPr lang="zh-TW" altLang="en-US" dirty="0"/>
              <a:t>因</a:t>
            </a:r>
            <a:r>
              <a:rPr lang="en-US" altLang="zh-TW" dirty="0"/>
              <a:t>tumor fever or infection)</a:t>
            </a:r>
            <a:r>
              <a:rPr lang="zh-TW" altLang="en-US" dirty="0"/>
              <a:t> 。</a:t>
            </a:r>
            <a:endParaRPr lang="en-US" altLang="zh-TW" dirty="0"/>
          </a:p>
          <a:p>
            <a:pPr>
              <a:lnSpc>
                <a:spcPts val="3500"/>
              </a:lnSpc>
              <a:spcBef>
                <a:spcPts val="600"/>
              </a:spcBef>
              <a:spcAft>
                <a:spcPts val="600"/>
              </a:spcAft>
              <a:buSzPct val="100000"/>
            </a:pPr>
            <a:r>
              <a:rPr lang="zh-TW" altLang="en-US" dirty="0"/>
              <a:t>骨頭疼痛：血癌是由骨髓開始再往外侵犯，骨髓膨脹，骨髓受到拉伸，所以引起疼痛，膝蓋上下方最明顯。</a:t>
            </a:r>
          </a:p>
          <a:p>
            <a:pPr>
              <a:lnSpc>
                <a:spcPts val="3500"/>
              </a:lnSpc>
              <a:spcBef>
                <a:spcPts val="600"/>
              </a:spcBef>
              <a:spcAft>
                <a:spcPts val="600"/>
              </a:spcAft>
              <a:buSzPct val="100000"/>
            </a:pPr>
            <a:r>
              <a:rPr lang="zh-TW" altLang="en-US" dirty="0"/>
              <a:t>器官腫大：血癌細胞侵犯到肝臟、脾臟、淋巴腺、胸腺等，造成器官腫大。</a:t>
            </a:r>
          </a:p>
        </p:txBody>
      </p:sp>
    </p:spTree>
    <p:extLst>
      <p:ext uri="{BB962C8B-B14F-4D97-AF65-F5344CB8AC3E}">
        <p14:creationId xmlns:p14="http://schemas.microsoft.com/office/powerpoint/2010/main" val="3703777259"/>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zh-TW" dirty="0"/>
              <a:t>Leukemia (</a:t>
            </a:r>
            <a:r>
              <a:rPr lang="zh-TW" altLang="en-US" dirty="0"/>
              <a:t>白血病</a:t>
            </a:r>
            <a:r>
              <a:rPr lang="en-US" altLang="zh-TW" dirty="0"/>
              <a:t>)</a:t>
            </a:r>
            <a:endParaRPr lang="zh-TW" altLang="en-US" dirty="0"/>
          </a:p>
        </p:txBody>
      </p:sp>
      <p:sp>
        <p:nvSpPr>
          <p:cNvPr id="25603" name="Rectangle 3"/>
          <p:cNvSpPr>
            <a:spLocks noGrp="1" noChangeArrowheads="1"/>
          </p:cNvSpPr>
          <p:nvPr>
            <p:ph idx="1"/>
          </p:nvPr>
        </p:nvSpPr>
        <p:spPr>
          <a:xfrm>
            <a:off x="589657" y="1749896"/>
            <a:ext cx="8374831" cy="4343400"/>
          </a:xfrm>
        </p:spPr>
        <p:txBody>
          <a:bodyPr/>
          <a:lstStyle/>
          <a:p>
            <a:pPr>
              <a:lnSpc>
                <a:spcPct val="150000"/>
              </a:lnSpc>
              <a:spcBef>
                <a:spcPts val="600"/>
              </a:spcBef>
              <a:spcAft>
                <a:spcPts val="600"/>
              </a:spcAft>
            </a:pPr>
            <a:r>
              <a:rPr lang="zh-TW" altLang="en-US" dirty="0"/>
              <a:t>主訴</a:t>
            </a:r>
            <a:r>
              <a:rPr lang="en-US" altLang="zh-TW" dirty="0"/>
              <a:t>: </a:t>
            </a:r>
            <a:r>
              <a:rPr lang="zh-TW" altLang="en-US" dirty="0"/>
              <a:t>蒼白</a:t>
            </a:r>
            <a:r>
              <a:rPr lang="en-US" altLang="zh-TW" dirty="0"/>
              <a:t>/</a:t>
            </a:r>
            <a:r>
              <a:rPr lang="zh-TW" altLang="en-US" dirty="0"/>
              <a:t>走路會喘</a:t>
            </a:r>
            <a:r>
              <a:rPr lang="en-US" altLang="zh-TW" dirty="0"/>
              <a:t>(</a:t>
            </a:r>
            <a:r>
              <a:rPr lang="zh-TW" altLang="en-US" dirty="0"/>
              <a:t>貧血，</a:t>
            </a:r>
            <a:r>
              <a:rPr lang="en-US" altLang="zh-TW" dirty="0"/>
              <a:t>RBC)</a:t>
            </a:r>
            <a:r>
              <a:rPr lang="zh-TW" altLang="en-US" dirty="0"/>
              <a:t>、瘀血</a:t>
            </a:r>
            <a:r>
              <a:rPr lang="en-US" altLang="zh-TW" dirty="0"/>
              <a:t>(PLT)</a:t>
            </a:r>
            <a:r>
              <a:rPr lang="zh-TW" altLang="en-US" dirty="0"/>
              <a:t>、不明原因發熱</a:t>
            </a:r>
            <a:r>
              <a:rPr lang="en-US" altLang="zh-TW" dirty="0"/>
              <a:t>(WBC)</a:t>
            </a:r>
            <a:r>
              <a:rPr lang="zh-TW" altLang="en-US" dirty="0"/>
              <a:t>、關節疼痛</a:t>
            </a:r>
            <a:r>
              <a:rPr lang="en-US" altLang="zh-TW" dirty="0"/>
              <a:t>(Bone marrow) (</a:t>
            </a:r>
            <a:r>
              <a:rPr lang="zh-TW" altLang="en-US" dirty="0"/>
              <a:t>有一項就要注意</a:t>
            </a:r>
            <a:r>
              <a:rPr lang="en-US" altLang="zh-TW" dirty="0"/>
              <a:t>!)</a:t>
            </a:r>
            <a:r>
              <a:rPr lang="zh-TW" altLang="en-US" dirty="0"/>
              <a:t>。</a:t>
            </a:r>
            <a:endParaRPr lang="en-US" altLang="zh-TW" dirty="0"/>
          </a:p>
          <a:p>
            <a:pPr>
              <a:lnSpc>
                <a:spcPct val="150000"/>
              </a:lnSpc>
              <a:spcBef>
                <a:spcPts val="600"/>
              </a:spcBef>
              <a:spcAft>
                <a:spcPts val="600"/>
              </a:spcAft>
            </a:pPr>
            <a:r>
              <a:rPr lang="en-US" altLang="zh-TW" dirty="0"/>
              <a:t>PE: pale, </a:t>
            </a:r>
            <a:r>
              <a:rPr lang="en-US" altLang="zh-TW" dirty="0" err="1"/>
              <a:t>ecchymosis</a:t>
            </a:r>
            <a:r>
              <a:rPr lang="en-US" altLang="zh-TW" dirty="0"/>
              <a:t>/</a:t>
            </a:r>
            <a:r>
              <a:rPr lang="en-US" altLang="zh-TW" dirty="0" err="1"/>
              <a:t>petechia</a:t>
            </a:r>
            <a:r>
              <a:rPr lang="en-US" altLang="zh-TW" dirty="0"/>
              <a:t>, lymph node enlarge, </a:t>
            </a:r>
            <a:r>
              <a:rPr lang="en-US" altLang="zh-TW" dirty="0" err="1"/>
              <a:t>hepatosplenomegaly</a:t>
            </a:r>
            <a:r>
              <a:rPr lang="en-US" altLang="zh-TW" dirty="0"/>
              <a:t> (</a:t>
            </a:r>
            <a:r>
              <a:rPr lang="zh-TW" altLang="en-US" dirty="0"/>
              <a:t>有一項就要小心</a:t>
            </a:r>
            <a:r>
              <a:rPr lang="en-US" altLang="zh-TW" dirty="0"/>
              <a:t>)</a:t>
            </a:r>
            <a:r>
              <a:rPr lang="zh-TW" altLang="en-US" dirty="0"/>
              <a:t>。</a:t>
            </a:r>
            <a:endParaRPr lang="en-US" altLang="zh-TW" dirty="0"/>
          </a:p>
          <a:p>
            <a:pPr>
              <a:lnSpc>
                <a:spcPct val="150000"/>
              </a:lnSpc>
              <a:spcBef>
                <a:spcPts val="600"/>
              </a:spcBef>
              <a:spcAft>
                <a:spcPts val="600"/>
              </a:spcAft>
            </a:pPr>
            <a:r>
              <a:rPr lang="en-US" altLang="zh-TW" dirty="0"/>
              <a:t>CBC D/C: </a:t>
            </a:r>
            <a:r>
              <a:rPr lang="en-US" altLang="zh-TW" dirty="0" err="1"/>
              <a:t>Neutropenia</a:t>
            </a:r>
            <a:r>
              <a:rPr lang="en-US" altLang="zh-TW" dirty="0"/>
              <a:t>, </a:t>
            </a:r>
            <a:r>
              <a:rPr lang="en-US" altLang="zh-TW" dirty="0" err="1"/>
              <a:t>normocytic</a:t>
            </a:r>
            <a:r>
              <a:rPr lang="en-US" altLang="zh-TW" dirty="0"/>
              <a:t> anemia, thrombocytopenia (</a:t>
            </a:r>
            <a:r>
              <a:rPr lang="zh-TW" altLang="en-US" dirty="0"/>
              <a:t>有一項不正常就要小心</a:t>
            </a:r>
            <a:r>
              <a:rPr lang="en-US" altLang="zh-TW" dirty="0"/>
              <a:t>)</a:t>
            </a:r>
            <a:r>
              <a:rPr lang="zh-TW" altLang="en-US" dirty="0"/>
              <a:t>。</a:t>
            </a:r>
            <a:endParaRPr lang="en-US" altLang="zh-TW" dirty="0"/>
          </a:p>
          <a:p>
            <a:pPr>
              <a:lnSpc>
                <a:spcPct val="150000"/>
              </a:lnSpc>
              <a:spcBef>
                <a:spcPts val="600"/>
              </a:spcBef>
              <a:spcAft>
                <a:spcPts val="600"/>
              </a:spcAft>
            </a:pPr>
            <a:r>
              <a:rPr lang="zh-TW" altLang="en-US" dirty="0"/>
              <a:t>兒童白血病治癒率很高</a:t>
            </a:r>
            <a:r>
              <a:rPr lang="en-US" altLang="zh-TW" dirty="0"/>
              <a:t>!</a:t>
            </a:r>
            <a:endParaRPr lang="zh-TW" altLang="en-US" dirty="0"/>
          </a:p>
        </p:txBody>
      </p:sp>
    </p:spTree>
    <p:extLst>
      <p:ext uri="{BB962C8B-B14F-4D97-AF65-F5344CB8AC3E}">
        <p14:creationId xmlns:p14="http://schemas.microsoft.com/office/powerpoint/2010/main" val="460011041"/>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80499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39AB42E-9A5C-445D-B11C-DD399CF76B2F}"/>
              </a:ext>
            </a:extLst>
          </p:cNvPr>
          <p:cNvSpPr>
            <a:spLocks noGrp="1"/>
          </p:cNvSpPr>
          <p:nvPr>
            <p:ph type="title"/>
          </p:nvPr>
        </p:nvSpPr>
        <p:spPr/>
        <p:txBody>
          <a:bodyPr/>
          <a:lstStyle/>
          <a:p>
            <a:r>
              <a:rPr lang="zh-TW" altLang="en-US" dirty="0"/>
              <a:t>蜂窩性組織炎</a:t>
            </a:r>
          </a:p>
        </p:txBody>
      </p:sp>
      <p:sp>
        <p:nvSpPr>
          <p:cNvPr id="3" name="內容版面配置區 2">
            <a:extLst>
              <a:ext uri="{FF2B5EF4-FFF2-40B4-BE49-F238E27FC236}">
                <a16:creationId xmlns:a16="http://schemas.microsoft.com/office/drawing/2014/main" xmlns="" id="{51F6F49F-B88C-4847-A378-C6E9ECBCBF30}"/>
              </a:ext>
            </a:extLst>
          </p:cNvPr>
          <p:cNvSpPr>
            <a:spLocks noGrp="1"/>
          </p:cNvSpPr>
          <p:nvPr>
            <p:ph idx="1"/>
          </p:nvPr>
        </p:nvSpPr>
        <p:spPr>
          <a:xfrm>
            <a:off x="683568" y="1628800"/>
            <a:ext cx="8158807" cy="4536504"/>
          </a:xfrm>
        </p:spPr>
        <p:txBody>
          <a:bodyPr/>
          <a:lstStyle/>
          <a:p>
            <a:pPr>
              <a:spcBef>
                <a:spcPts val="600"/>
              </a:spcBef>
            </a:pPr>
            <a:r>
              <a:rPr lang="zh-TW" altLang="en-US" sz="2200" dirty="0"/>
              <a:t>蜂窩組織炎是一種皮膚傷口的細菌感染</a:t>
            </a:r>
            <a:endParaRPr lang="en-US" altLang="zh-TW" sz="2200" dirty="0"/>
          </a:p>
          <a:p>
            <a:pPr>
              <a:spcBef>
                <a:spcPts val="600"/>
              </a:spcBef>
            </a:pPr>
            <a:r>
              <a:rPr lang="zh-TW" altLang="en-US" sz="2200" dirty="0"/>
              <a:t>如沒有早期處理，細菌將往深入侵犯，造成筋膜炎，骨髓炎，甚至造成敗血症，死亡</a:t>
            </a:r>
            <a:endParaRPr lang="en-US" altLang="zh-TW" sz="2200" dirty="0"/>
          </a:p>
          <a:p>
            <a:pPr marL="0" indent="0">
              <a:spcBef>
                <a:spcPts val="600"/>
              </a:spcBef>
              <a:buNone/>
            </a:pPr>
            <a:r>
              <a:rPr lang="zh-TW" altLang="en-US" sz="2200" b="1" dirty="0"/>
              <a:t>初期特徵：</a:t>
            </a:r>
            <a:endParaRPr lang="en-US" altLang="zh-TW" sz="2200" b="1" dirty="0"/>
          </a:p>
          <a:p>
            <a:pPr>
              <a:spcBef>
                <a:spcPts val="600"/>
              </a:spcBef>
            </a:pPr>
            <a:r>
              <a:rPr lang="zh-TW" altLang="en-US" sz="2200" dirty="0">
                <a:solidFill>
                  <a:srgbClr val="C00000"/>
                </a:solidFill>
              </a:rPr>
              <a:t>紅</a:t>
            </a:r>
            <a:r>
              <a:rPr lang="zh-TW" altLang="en-US" sz="2200" dirty="0"/>
              <a:t>：傷口及其四周表面潮紅</a:t>
            </a:r>
          </a:p>
          <a:p>
            <a:pPr>
              <a:spcBef>
                <a:spcPts val="600"/>
              </a:spcBef>
            </a:pPr>
            <a:r>
              <a:rPr lang="zh-TW" altLang="en-US" sz="2200" dirty="0">
                <a:solidFill>
                  <a:srgbClr val="C00000"/>
                </a:solidFill>
              </a:rPr>
              <a:t>腫</a:t>
            </a:r>
            <a:r>
              <a:rPr lang="zh-TW" altLang="en-US" sz="2200" dirty="0"/>
              <a:t>：受傷部位表面輕微隆起</a:t>
            </a:r>
          </a:p>
          <a:p>
            <a:pPr>
              <a:spcBef>
                <a:spcPts val="600"/>
              </a:spcBef>
            </a:pPr>
            <a:r>
              <a:rPr lang="zh-TW" altLang="en-US" sz="2200" dirty="0">
                <a:solidFill>
                  <a:srgbClr val="C00000"/>
                </a:solidFill>
              </a:rPr>
              <a:t>熱</a:t>
            </a:r>
            <a:r>
              <a:rPr lang="zh-TW" altLang="en-US" sz="2200" dirty="0"/>
              <a:t>：被感染之區域較其他正常區域溫度稍高</a:t>
            </a:r>
          </a:p>
          <a:p>
            <a:pPr>
              <a:spcBef>
                <a:spcPts val="600"/>
              </a:spcBef>
            </a:pPr>
            <a:r>
              <a:rPr lang="zh-TW" altLang="en-US" sz="2200" dirty="0">
                <a:solidFill>
                  <a:srgbClr val="C00000"/>
                </a:solidFill>
              </a:rPr>
              <a:t>痛</a:t>
            </a:r>
            <a:r>
              <a:rPr lang="zh-TW" altLang="en-US" sz="2200" dirty="0"/>
              <a:t>：患處受牽連區域會持續疼痛或有化膿現象</a:t>
            </a:r>
            <a:endParaRPr lang="en-US" altLang="zh-TW" sz="2200" dirty="0"/>
          </a:p>
          <a:p>
            <a:pPr marL="0" indent="0">
              <a:spcBef>
                <a:spcPts val="600"/>
              </a:spcBef>
              <a:buNone/>
            </a:pPr>
            <a:r>
              <a:rPr lang="zh-TW" altLang="en-US" sz="2200" b="1" dirty="0"/>
              <a:t>高危險群包括：</a:t>
            </a:r>
            <a:endParaRPr lang="en-US" altLang="zh-TW" sz="2200" b="1" dirty="0"/>
          </a:p>
          <a:p>
            <a:pPr>
              <a:spcBef>
                <a:spcPts val="600"/>
              </a:spcBef>
            </a:pPr>
            <a:r>
              <a:rPr lang="zh-TW" altLang="en-US" sz="2200" dirty="0"/>
              <a:t>抵抗力低者</a:t>
            </a:r>
            <a:endParaRPr lang="en-US" altLang="zh-TW" sz="2200" dirty="0"/>
          </a:p>
          <a:p>
            <a:pPr>
              <a:spcBef>
                <a:spcPts val="600"/>
              </a:spcBef>
            </a:pPr>
            <a:r>
              <a:rPr lang="zh-TW" altLang="en-US" sz="2200" dirty="0"/>
              <a:t>有開放性傷口者，如外傷、拔智齒、香港腳等</a:t>
            </a:r>
          </a:p>
        </p:txBody>
      </p:sp>
    </p:spTree>
    <p:extLst>
      <p:ext uri="{BB962C8B-B14F-4D97-AF65-F5344CB8AC3E}">
        <p14:creationId xmlns:p14="http://schemas.microsoft.com/office/powerpoint/2010/main" val="3620366752"/>
      </p:ext>
    </p:extLst>
  </p:cSld>
  <p:clrMapOvr>
    <a:masterClrMapping/>
  </p:clrMapOvr>
  <p:transitio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1268760"/>
            <a:ext cx="7848873" cy="4194175"/>
          </a:xfrm>
        </p:spPr>
        <p:txBody>
          <a:bodyPr/>
          <a:lstStyle/>
          <a:p>
            <a:pPr marL="457200" indent="-457200">
              <a:lnSpc>
                <a:spcPct val="150000"/>
              </a:lnSpc>
              <a:buFont typeface="+mj-lt"/>
              <a:buAutoNum type="arabicPeriod"/>
            </a:pPr>
            <a:r>
              <a:rPr lang="zh-TW" altLang="en-US" sz="3200" b="1" dirty="0">
                <a:solidFill>
                  <a:schemeClr val="bg2"/>
                </a:solidFill>
              </a:rPr>
              <a:t>兒童和青少年急重症的疾病和警訊</a:t>
            </a:r>
            <a:endParaRPr lang="en-US" altLang="zh-TW" sz="3200" b="1" dirty="0">
              <a:solidFill>
                <a:schemeClr val="bg2"/>
              </a:solidFill>
            </a:endParaRPr>
          </a:p>
          <a:p>
            <a:pPr marL="457200" indent="-457200">
              <a:lnSpc>
                <a:spcPct val="150000"/>
              </a:lnSpc>
              <a:buFont typeface="+mj-lt"/>
              <a:buAutoNum type="arabicPeriod"/>
            </a:pPr>
            <a:r>
              <a:rPr lang="zh-TW" altLang="en-US" sz="3200" b="1" dirty="0">
                <a:solidFill>
                  <a:schemeClr val="bg2"/>
                </a:solidFill>
              </a:rPr>
              <a:t>造成兒童和青少年死亡的重症</a:t>
            </a:r>
            <a:r>
              <a:rPr lang="en-US" altLang="zh-TW" sz="3200" b="1" dirty="0">
                <a:solidFill>
                  <a:schemeClr val="bg2"/>
                </a:solidFill>
              </a:rPr>
              <a:t>: </a:t>
            </a:r>
            <a:r>
              <a:rPr lang="zh-TW" altLang="en-US" sz="3200" b="1" dirty="0">
                <a:solidFill>
                  <a:schemeClr val="bg2"/>
                </a:solidFill>
              </a:rPr>
              <a:t>癌症</a:t>
            </a:r>
            <a:endParaRPr lang="en-US" altLang="zh-TW" sz="3200" b="1" dirty="0">
              <a:solidFill>
                <a:schemeClr val="bg2"/>
              </a:solidFill>
            </a:endParaRPr>
          </a:p>
          <a:p>
            <a:pPr marL="457200" indent="-457200">
              <a:lnSpc>
                <a:spcPct val="150000"/>
              </a:lnSpc>
              <a:buFont typeface="+mj-lt"/>
              <a:buAutoNum type="arabicPeriod"/>
            </a:pPr>
            <a:r>
              <a:rPr lang="zh-TW" altLang="en-US" sz="3200" b="1" dirty="0">
                <a:solidFill>
                  <a:schemeClr val="bg2"/>
                </a:solidFill>
              </a:rPr>
              <a:t>常見兒童和青少年抽血異常的原因</a:t>
            </a:r>
            <a:endParaRPr lang="en-US" altLang="zh-TW" sz="3200" b="1" dirty="0">
              <a:solidFill>
                <a:schemeClr val="bg2"/>
              </a:solidFill>
            </a:endParaRPr>
          </a:p>
          <a:p>
            <a:pPr marL="457200" indent="-457200">
              <a:lnSpc>
                <a:spcPct val="150000"/>
              </a:lnSpc>
              <a:buFont typeface="+mj-lt"/>
              <a:buAutoNum type="arabicPeriod"/>
            </a:pPr>
            <a:r>
              <a:rPr lang="zh-TW" altLang="en-US" sz="3200" b="1" u="sng" dirty="0">
                <a:solidFill>
                  <a:srgbClr val="C00000"/>
                </a:solidFill>
              </a:rPr>
              <a:t>治療兒童和青少年重症的利器</a:t>
            </a:r>
            <a:r>
              <a:rPr lang="en-US" altLang="zh-TW" sz="3200" b="1" u="sng" dirty="0">
                <a:solidFill>
                  <a:srgbClr val="C00000"/>
                </a:solidFill>
              </a:rPr>
              <a:t>: </a:t>
            </a:r>
            <a:r>
              <a:rPr lang="zh-TW" altLang="en-US" sz="3200" b="1" u="sng" dirty="0">
                <a:solidFill>
                  <a:srgbClr val="C00000"/>
                </a:solidFill>
              </a:rPr>
              <a:t>骨髓移植</a:t>
            </a:r>
          </a:p>
          <a:p>
            <a:endParaRPr lang="zh-TW" altLang="en-US" dirty="0"/>
          </a:p>
        </p:txBody>
      </p:sp>
    </p:spTree>
    <p:extLst>
      <p:ext uri="{BB962C8B-B14F-4D97-AF65-F5344CB8AC3E}">
        <p14:creationId xmlns:p14="http://schemas.microsoft.com/office/powerpoint/2010/main" val="647123769"/>
      </p:ext>
    </p:extLst>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250825" y="1052066"/>
            <a:ext cx="8642350" cy="2520950"/>
          </a:xfrm>
        </p:spPr>
        <p:txBody>
          <a:bodyPr/>
          <a:lstStyle/>
          <a:p>
            <a:pPr eaLnBrk="1" hangingPunct="1"/>
            <a:r>
              <a:rPr lang="zh-TW" altLang="en-US" sz="3600" dirty="0"/>
              <a:t>造血幹細胞移植</a:t>
            </a:r>
            <a:r>
              <a:rPr lang="en-US" altLang="zh-TW" sz="3600" dirty="0"/>
              <a:t/>
            </a:r>
            <a:br>
              <a:rPr lang="en-US" altLang="zh-TW" sz="3600" dirty="0"/>
            </a:br>
            <a:r>
              <a:rPr lang="en-US" altLang="zh-TW" sz="3600" dirty="0"/>
              <a:t>Hematopoietic Stem Cell Transplantation</a:t>
            </a:r>
            <a:br>
              <a:rPr lang="en-US" altLang="zh-TW" sz="3600" dirty="0"/>
            </a:br>
            <a:r>
              <a:rPr lang="en-US" altLang="zh-TW" sz="3600" dirty="0"/>
              <a:t> (Bone marrow transplantation </a:t>
            </a:r>
            <a:r>
              <a:rPr lang="zh-TW" altLang="en-US" sz="3600" dirty="0"/>
              <a:t>骨髓移植</a:t>
            </a:r>
            <a:r>
              <a:rPr lang="en-US" altLang="zh-TW" sz="3600" dirty="0"/>
              <a:t>)</a:t>
            </a:r>
          </a:p>
        </p:txBody>
      </p:sp>
      <p:sp>
        <p:nvSpPr>
          <p:cNvPr id="159747" name="副標題 3"/>
          <p:cNvSpPr>
            <a:spLocks noGrp="1"/>
          </p:cNvSpPr>
          <p:nvPr>
            <p:ph type="subTitle" idx="1"/>
          </p:nvPr>
        </p:nvSpPr>
        <p:spPr>
          <a:xfrm>
            <a:off x="971550" y="3789487"/>
            <a:ext cx="7344866" cy="863649"/>
          </a:xfrm>
        </p:spPr>
        <p:txBody>
          <a:bodyPr/>
          <a:lstStyle/>
          <a:p>
            <a:r>
              <a:rPr lang="en-US" altLang="zh-TW" b="1" dirty="0">
                <a:latin typeface="+mn-lt"/>
              </a:rPr>
              <a:t>Thomas</a:t>
            </a:r>
            <a:r>
              <a:rPr lang="zh-TW" altLang="en-US" b="1" dirty="0">
                <a:latin typeface="+mn-lt"/>
              </a:rPr>
              <a:t>因骨髓移植於</a:t>
            </a:r>
            <a:r>
              <a:rPr lang="en-US" altLang="zh-TW" b="1" dirty="0">
                <a:latin typeface="+mn-lt"/>
              </a:rPr>
              <a:t>1957</a:t>
            </a:r>
            <a:r>
              <a:rPr lang="zh-TW" altLang="en-US" b="1" dirty="0">
                <a:latin typeface="+mn-lt"/>
              </a:rPr>
              <a:t>年獲諾貝爾獎</a:t>
            </a:r>
            <a:endParaRPr lang="en-US" altLang="zh-TW" b="1" dirty="0">
              <a:latin typeface="+mn-lt"/>
            </a:endParaRPr>
          </a:p>
        </p:txBody>
      </p:sp>
    </p:spTree>
    <p:extLst>
      <p:ext uri="{BB962C8B-B14F-4D97-AF65-F5344CB8AC3E}">
        <p14:creationId xmlns:p14="http://schemas.microsoft.com/office/powerpoint/2010/main" val="609357553"/>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idx="4294967295"/>
          </p:nvPr>
        </p:nvSpPr>
        <p:spPr>
          <a:xfrm>
            <a:off x="467544" y="556667"/>
            <a:ext cx="8229600" cy="1000125"/>
          </a:xfrm>
        </p:spPr>
        <p:txBody>
          <a:bodyPr/>
          <a:lstStyle/>
          <a:p>
            <a:pPr indent="0" eaLnBrk="1" hangingPunct="1"/>
            <a:r>
              <a:rPr lang="en-US" altLang="zh-TW" sz="3200" b="1" dirty="0">
                <a:ea typeface="新細明體" pitchFamily="18" charset="-120"/>
              </a:rPr>
              <a:t>Diseases treated with HSC transplantation</a:t>
            </a:r>
          </a:p>
        </p:txBody>
      </p:sp>
      <p:graphicFrame>
        <p:nvGraphicFramePr>
          <p:cNvPr id="1312" name="Group 288"/>
          <p:cNvGraphicFramePr>
            <a:graphicFrameLocks noGrp="1"/>
          </p:cNvGraphicFramePr>
          <p:nvPr>
            <p:extLst>
              <p:ext uri="{D42A27DB-BD31-4B8C-83A1-F6EECF244321}">
                <p14:modId xmlns:p14="http://schemas.microsoft.com/office/powerpoint/2010/main" val="2050868537"/>
              </p:ext>
            </p:extLst>
          </p:nvPr>
        </p:nvGraphicFramePr>
        <p:xfrm>
          <a:off x="539552" y="1628799"/>
          <a:ext cx="7956624" cy="4392489"/>
        </p:xfrm>
        <a:graphic>
          <a:graphicData uri="http://schemas.openxmlformats.org/drawingml/2006/table">
            <a:tbl>
              <a:tblPr/>
              <a:tblGrid>
                <a:gridCol w="2652208">
                  <a:extLst>
                    <a:ext uri="{9D8B030D-6E8A-4147-A177-3AD203B41FA5}">
                      <a16:colId xmlns:a16="http://schemas.microsoft.com/office/drawing/2014/main" xmlns="" val="20000"/>
                    </a:ext>
                  </a:extLst>
                </a:gridCol>
                <a:gridCol w="2652208">
                  <a:extLst>
                    <a:ext uri="{9D8B030D-6E8A-4147-A177-3AD203B41FA5}">
                      <a16:colId xmlns:a16="http://schemas.microsoft.com/office/drawing/2014/main" xmlns="" val="20001"/>
                    </a:ext>
                  </a:extLst>
                </a:gridCol>
                <a:gridCol w="2652208">
                  <a:extLst>
                    <a:ext uri="{9D8B030D-6E8A-4147-A177-3AD203B41FA5}">
                      <a16:colId xmlns:a16="http://schemas.microsoft.com/office/drawing/2014/main" xmlns="" val="20002"/>
                    </a:ext>
                  </a:extLst>
                </a:gridCol>
              </a:tblGrid>
              <a:tr h="44128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2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Acquired Malignant</a:t>
                      </a:r>
                      <a:endParaRPr kumimoji="1" lang="en-US" altLang="zh-TW" sz="22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2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Nonmalignant</a:t>
                      </a:r>
                      <a:endParaRPr kumimoji="1" lang="en-US" altLang="zh-TW" sz="22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2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Congenital</a:t>
                      </a:r>
                      <a:endParaRPr kumimoji="1" lang="en-US" altLang="zh-TW" sz="22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xmlns="" val="10000"/>
                  </a:ext>
                </a:extLst>
              </a:tr>
              <a:tr h="66192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Acute </a:t>
                      </a: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myeloblastic</a:t>
                      </a: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 leukemia</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Aplastic anemia</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rgbClr val="000000"/>
                          </a:solidFill>
                          <a:effectLst/>
                          <a:latin typeface="Times New Roman" pitchFamily="18" charset="0"/>
                          <a:ea typeface="新細明體" pitchFamily="18" charset="-120"/>
                          <a:cs typeface="Times New Roman" pitchFamily="18" charset="0"/>
                        </a:rPr>
                        <a:t>Immunodeficiencies</a:t>
                      </a:r>
                      <a:endParaRPr kumimoji="1" lang="en-US" altLang="zh-TW" sz="1800" b="0" i="0" u="none" strike="noStrike" cap="none" normalizeH="0" baseline="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6192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Acute lymphoblastic leukemia</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Paroxysmal nocturnal</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Hematologic defects</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Thalassemia</a:t>
                      </a: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 major</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6192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Myelodysplastic</a:t>
                      </a: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 syndrome</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Hemoglobinuria</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rgbClr val="000000"/>
                          </a:solidFill>
                          <a:effectLst/>
                          <a:latin typeface="Times New Roman" pitchFamily="18" charset="0"/>
                          <a:ea typeface="新細明體" pitchFamily="18" charset="-120"/>
                          <a:cs typeface="Times New Roman" pitchFamily="18" charset="0"/>
                        </a:rPr>
                        <a:t>Bone defects</a:t>
                      </a:r>
                      <a:endParaRPr kumimoji="1" lang="en-US" altLang="zh-TW" sz="1800" b="0" i="0" u="none" strike="noStrike" cap="none" normalizeH="0" baseline="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6338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Non-Hodgkin lymphoma</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Pure red cell </a:t>
                      </a: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aplasia</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Mucopolysaccharidoses</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Mucolipidoses</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4011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Hodgkin disease</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Autoimmune disorders</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Other </a:t>
                      </a: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lysosomal</a:t>
                      </a: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 disease</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619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Neuroblastoma</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Hypereosinophilic</a:t>
                      </a:r>
                      <a:r>
                        <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cs typeface="Times New Roman" pitchFamily="18" charset="0"/>
                        </a:rPr>
                        <a:t> </a:t>
                      </a:r>
                      <a:r>
                        <a:rPr kumimoji="1" lang="en-US" altLang="zh-TW" sz="1800" b="0" i="0" u="none" strike="noStrike" cap="none" normalizeH="0" baseline="0" dirty="0" err="1">
                          <a:ln>
                            <a:noFill/>
                          </a:ln>
                          <a:solidFill>
                            <a:srgbClr val="000000"/>
                          </a:solidFill>
                          <a:effectLst/>
                          <a:latin typeface="Times New Roman" pitchFamily="18" charset="0"/>
                          <a:ea typeface="新細明體" pitchFamily="18" charset="-120"/>
                          <a:cs typeface="Times New Roman" pitchFamily="18" charset="0"/>
                        </a:rPr>
                        <a:t>syndrome</a:t>
                      </a:r>
                      <a:r>
                        <a:rPr kumimoji="1" lang="en-US" altLang="zh-TW" sz="1800" b="0" i="0" u="none" strike="noStrike" cap="none" normalizeH="0" baseline="30000" dirty="0" err="1">
                          <a:ln>
                            <a:noFill/>
                          </a:ln>
                          <a:solidFill>
                            <a:srgbClr val="000000"/>
                          </a:solidFill>
                          <a:effectLst/>
                          <a:latin typeface="Times New Roman" pitchFamily="18" charset="0"/>
                          <a:ea typeface="新細明體" pitchFamily="18" charset="-120"/>
                          <a:cs typeface="Times New Roman" pitchFamily="18" charset="0"/>
                        </a:rPr>
                        <a:t>a</a:t>
                      </a:r>
                      <a:endParaRPr kumimoji="1" lang="en-US" altLang="zh-TW"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endParaRPr kumimoji="1" lang="zh-TW" altLang="en-US" sz="1800" b="0" i="0" u="none" strike="noStrike" cap="none" normalizeH="0" baseline="0" dirty="0">
                        <a:ln>
                          <a:noFill/>
                        </a:ln>
                        <a:solidFill>
                          <a:srgbClr val="000000"/>
                        </a:solidFill>
                        <a:effectLst/>
                        <a:latin typeface="Times New Roman" pitchFamily="18" charset="0"/>
                        <a:ea typeface="新細明體" pitchFamily="18" charset="-12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850828933"/>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9722" y="845840"/>
            <a:ext cx="8540750" cy="1143000"/>
          </a:xfrm>
        </p:spPr>
        <p:txBody>
          <a:bodyPr/>
          <a:lstStyle/>
          <a:p>
            <a:pPr eaLnBrk="1" hangingPunct="1"/>
            <a:r>
              <a:rPr lang="en-US" altLang="zh-TW" b="1" dirty="0"/>
              <a:t>Transplant Procedure</a:t>
            </a:r>
          </a:p>
        </p:txBody>
      </p:sp>
      <p:sp>
        <p:nvSpPr>
          <p:cNvPr id="20483" name="Rectangle 3"/>
          <p:cNvSpPr>
            <a:spLocks noGrp="1" noChangeArrowheads="1"/>
          </p:cNvSpPr>
          <p:nvPr>
            <p:ph type="body" idx="1"/>
          </p:nvPr>
        </p:nvSpPr>
        <p:spPr>
          <a:xfrm>
            <a:off x="1259632" y="2132856"/>
            <a:ext cx="7344816" cy="3033465"/>
          </a:xfrm>
        </p:spPr>
        <p:txBody>
          <a:bodyPr/>
          <a:lstStyle/>
          <a:p>
            <a:pPr eaLnBrk="1" hangingPunct="1">
              <a:lnSpc>
                <a:spcPct val="200000"/>
              </a:lnSpc>
            </a:pPr>
            <a:r>
              <a:rPr lang="en-US" altLang="zh-TW" sz="3000" b="1" dirty="0"/>
              <a:t>Conditioning (preparative)  Regimens</a:t>
            </a:r>
          </a:p>
          <a:p>
            <a:pPr eaLnBrk="1" hangingPunct="1">
              <a:lnSpc>
                <a:spcPct val="200000"/>
              </a:lnSpc>
            </a:pPr>
            <a:r>
              <a:rPr lang="en-US" altLang="zh-TW" sz="3000" b="1" dirty="0"/>
              <a:t>Collection and Processing of Stem Cells</a:t>
            </a:r>
          </a:p>
          <a:p>
            <a:pPr eaLnBrk="1" hangingPunct="1">
              <a:lnSpc>
                <a:spcPct val="200000"/>
              </a:lnSpc>
            </a:pPr>
            <a:r>
              <a:rPr lang="en-US" altLang="zh-TW" sz="3000" b="1" dirty="0"/>
              <a:t>Infusion of HSCT</a:t>
            </a:r>
          </a:p>
        </p:txBody>
      </p:sp>
    </p:spTree>
    <p:extLst>
      <p:ext uri="{BB962C8B-B14F-4D97-AF65-F5344CB8AC3E}">
        <p14:creationId xmlns:p14="http://schemas.microsoft.com/office/powerpoint/2010/main" val="11299937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301625" y="476672"/>
            <a:ext cx="8540750" cy="1143000"/>
          </a:xfrm>
        </p:spPr>
        <p:txBody>
          <a:bodyPr/>
          <a:lstStyle/>
          <a:p>
            <a:pPr indent="0" eaLnBrk="1" hangingPunct="1"/>
            <a:r>
              <a:rPr lang="en-US" altLang="zh-TW" sz="3600" dirty="0"/>
              <a:t>Transplant-related problems</a:t>
            </a:r>
          </a:p>
        </p:txBody>
      </p:sp>
      <p:sp>
        <p:nvSpPr>
          <p:cNvPr id="77827" name="Rectangle 3"/>
          <p:cNvSpPr>
            <a:spLocks noGrp="1" noChangeArrowheads="1"/>
          </p:cNvSpPr>
          <p:nvPr>
            <p:ph idx="1"/>
          </p:nvPr>
        </p:nvSpPr>
        <p:spPr>
          <a:xfrm>
            <a:off x="1381745" y="1484784"/>
            <a:ext cx="6214591" cy="4764360"/>
          </a:xfrm>
        </p:spPr>
        <p:txBody>
          <a:bodyPr/>
          <a:lstStyle/>
          <a:p>
            <a:pPr marL="609600" indent="-609600" eaLnBrk="1" hangingPunct="1">
              <a:lnSpc>
                <a:spcPct val="150000"/>
              </a:lnSpc>
              <a:buSzPct val="60000"/>
            </a:pPr>
            <a:r>
              <a:rPr lang="en-US" altLang="zh-TW" sz="2600" dirty="0"/>
              <a:t>Side Effects of Conditioning Regimens</a:t>
            </a:r>
          </a:p>
          <a:p>
            <a:pPr marL="609600" indent="-609600" eaLnBrk="1" hangingPunct="1">
              <a:lnSpc>
                <a:spcPct val="150000"/>
              </a:lnSpc>
              <a:buSzPct val="60000"/>
            </a:pPr>
            <a:r>
              <a:rPr lang="en-US" altLang="zh-TW" sz="2600" dirty="0"/>
              <a:t>Graft Failure</a:t>
            </a:r>
          </a:p>
          <a:p>
            <a:pPr marL="609600" indent="-609600" eaLnBrk="1" hangingPunct="1">
              <a:lnSpc>
                <a:spcPct val="150000"/>
              </a:lnSpc>
              <a:buSzPct val="60000"/>
            </a:pPr>
            <a:r>
              <a:rPr lang="en-US" altLang="zh-TW" sz="2600" dirty="0"/>
              <a:t>Graft-Versus-Host Disease</a:t>
            </a:r>
          </a:p>
          <a:p>
            <a:pPr marL="609600" indent="-609600" eaLnBrk="1" hangingPunct="1">
              <a:lnSpc>
                <a:spcPct val="150000"/>
              </a:lnSpc>
              <a:buSzPct val="60000"/>
            </a:pPr>
            <a:r>
              <a:rPr lang="en-US" altLang="zh-TW" sz="2600" dirty="0"/>
              <a:t>Management of Infection</a:t>
            </a:r>
          </a:p>
          <a:p>
            <a:pPr marL="609600" indent="-609600" eaLnBrk="1" hangingPunct="1">
              <a:lnSpc>
                <a:spcPct val="150000"/>
              </a:lnSpc>
              <a:buSzPct val="60000"/>
            </a:pPr>
            <a:r>
              <a:rPr lang="en-US" altLang="zh-TW" sz="2600" dirty="0"/>
              <a:t>Single and Multi-Organ Failure</a:t>
            </a:r>
          </a:p>
          <a:p>
            <a:pPr marL="609600" indent="-609600" eaLnBrk="1" hangingPunct="1">
              <a:lnSpc>
                <a:spcPct val="150000"/>
              </a:lnSpc>
              <a:buSzPct val="60000"/>
            </a:pPr>
            <a:r>
              <a:rPr lang="en-US" altLang="zh-TW" sz="2600" dirty="0"/>
              <a:t>Chronic Graft-Versus-Host Disease</a:t>
            </a:r>
          </a:p>
          <a:p>
            <a:pPr marL="609600" indent="-609600" eaLnBrk="1" hangingPunct="1">
              <a:lnSpc>
                <a:spcPct val="150000"/>
              </a:lnSpc>
              <a:buSzPct val="60000"/>
            </a:pPr>
            <a:r>
              <a:rPr lang="en-US" altLang="zh-TW" sz="2600" dirty="0"/>
              <a:t>Delay Complication</a:t>
            </a:r>
          </a:p>
        </p:txBody>
      </p:sp>
    </p:spTree>
    <p:extLst>
      <p:ext uri="{BB962C8B-B14F-4D97-AF65-F5344CB8AC3E}">
        <p14:creationId xmlns:p14="http://schemas.microsoft.com/office/powerpoint/2010/main" val="105194500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404664"/>
            <a:ext cx="7772400" cy="1143000"/>
          </a:xfrm>
        </p:spPr>
        <p:txBody>
          <a:bodyPr/>
          <a:lstStyle/>
          <a:p>
            <a:pPr eaLnBrk="1" hangingPunct="1"/>
            <a:r>
              <a:rPr lang="en-US" altLang="zh-TW" sz="3600" b="1" dirty="0"/>
              <a:t>HLA typing (</a:t>
            </a:r>
            <a:r>
              <a:rPr lang="zh-TW" altLang="en-US" sz="3600" b="1" dirty="0"/>
              <a:t>骨髓移植的配對</a:t>
            </a:r>
            <a:r>
              <a:rPr lang="en-US" altLang="zh-TW" sz="3600" b="1" dirty="0"/>
              <a:t>)</a:t>
            </a:r>
          </a:p>
        </p:txBody>
      </p:sp>
      <p:graphicFrame>
        <p:nvGraphicFramePr>
          <p:cNvPr id="18435" name="Object 3"/>
          <p:cNvGraphicFramePr>
            <a:graphicFrameLocks noGrp="1" noChangeAspect="1"/>
          </p:cNvGraphicFramePr>
          <p:nvPr>
            <p:ph idx="1"/>
            <p:extLst>
              <p:ext uri="{D42A27DB-BD31-4B8C-83A1-F6EECF244321}">
                <p14:modId xmlns:p14="http://schemas.microsoft.com/office/powerpoint/2010/main" val="402796444"/>
              </p:ext>
            </p:extLst>
          </p:nvPr>
        </p:nvGraphicFramePr>
        <p:xfrm>
          <a:off x="1259632" y="1484784"/>
          <a:ext cx="6564833" cy="4669607"/>
        </p:xfrm>
        <a:graphic>
          <a:graphicData uri="http://schemas.openxmlformats.org/presentationml/2006/ole">
            <mc:AlternateContent xmlns:mc="http://schemas.openxmlformats.org/markup-compatibility/2006">
              <mc:Choice xmlns:v="urn:schemas-microsoft-com:vml" Requires="v">
                <p:oleObj spid="_x0000_s1117" name="Photo Editor 影像" r:id="rId3" imgW="4686954" imgH="3333333" progId="MSPhotoEd.3">
                  <p:embed/>
                </p:oleObj>
              </mc:Choice>
              <mc:Fallback>
                <p:oleObj name="Photo Editor 影像" r:id="rId3" imgW="4686954" imgH="33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484784"/>
                        <a:ext cx="6564833" cy="466960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2381198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lstStyle/>
          <a:p>
            <a:pPr indent="0" eaLnBrk="1" hangingPunct="1"/>
            <a:r>
              <a:rPr lang="en-US" altLang="zh-TW">
                <a:ea typeface="新細明體" pitchFamily="18" charset="-120"/>
              </a:rPr>
              <a:t>HSC sources</a:t>
            </a:r>
          </a:p>
        </p:txBody>
      </p:sp>
      <p:sp>
        <p:nvSpPr>
          <p:cNvPr id="73731" name="Rectangle 3"/>
          <p:cNvSpPr>
            <a:spLocks noGrp="1" noChangeArrowheads="1"/>
          </p:cNvSpPr>
          <p:nvPr>
            <p:ph idx="1"/>
          </p:nvPr>
        </p:nvSpPr>
        <p:spPr>
          <a:xfrm>
            <a:off x="1403648" y="1752600"/>
            <a:ext cx="6574631" cy="4194175"/>
          </a:xfrm>
        </p:spPr>
        <p:txBody>
          <a:bodyPr/>
          <a:lstStyle/>
          <a:p>
            <a:pPr eaLnBrk="1" hangingPunct="1">
              <a:buSzPct val="60000"/>
            </a:pPr>
            <a:r>
              <a:rPr lang="en-US" altLang="zh-TW" sz="2700" dirty="0">
                <a:ea typeface="新細明體" pitchFamily="18" charset="-120"/>
              </a:rPr>
              <a:t>Bone Marrow (MB)</a:t>
            </a:r>
          </a:p>
          <a:p>
            <a:pPr eaLnBrk="1" hangingPunct="1">
              <a:buSzPct val="60000"/>
            </a:pPr>
            <a:r>
              <a:rPr lang="en-US" altLang="zh-TW" sz="2700" dirty="0">
                <a:solidFill>
                  <a:srgbClr val="C00000"/>
                </a:solidFill>
                <a:ea typeface="新細明體" pitchFamily="18" charset="-120"/>
              </a:rPr>
              <a:t>Peripheral Blood Stem Cell (PBSC)</a:t>
            </a:r>
          </a:p>
          <a:p>
            <a:pPr eaLnBrk="1" hangingPunct="1">
              <a:buSzPct val="60000"/>
            </a:pPr>
            <a:r>
              <a:rPr lang="en-US" altLang="zh-TW" sz="2700" dirty="0">
                <a:ea typeface="新細明體" pitchFamily="18" charset="-120"/>
              </a:rPr>
              <a:t>Umbilical Cord Blood (UCB)</a:t>
            </a:r>
          </a:p>
          <a:p>
            <a:pPr eaLnBrk="1" hangingPunct="1">
              <a:buSzPct val="60000"/>
            </a:pPr>
            <a:r>
              <a:rPr lang="en-US" altLang="zh-TW" sz="2700" dirty="0">
                <a:ea typeface="新細明體" pitchFamily="18" charset="-120"/>
              </a:rPr>
              <a:t>Others (fetal liver)</a:t>
            </a:r>
          </a:p>
          <a:p>
            <a:pPr eaLnBrk="1" hangingPunct="1">
              <a:buClr>
                <a:schemeClr val="hlink"/>
              </a:buClr>
              <a:buSzPct val="75000"/>
              <a:buFont typeface="Wingdings" pitchFamily="2" charset="2"/>
              <a:buNone/>
            </a:pPr>
            <a:endParaRPr lang="en-US" altLang="zh-TW" sz="2700" dirty="0">
              <a:ea typeface="新細明體" pitchFamily="18" charset="-120"/>
            </a:endParaRPr>
          </a:p>
          <a:p>
            <a:pPr eaLnBrk="1" hangingPunct="1">
              <a:buClr>
                <a:schemeClr val="hlink"/>
              </a:buClr>
              <a:buSzPct val="75000"/>
              <a:buFont typeface="Wingdings" pitchFamily="2" charset="2"/>
              <a:buNone/>
            </a:pPr>
            <a:r>
              <a:rPr lang="en-US" altLang="zh-TW" sz="2700" dirty="0">
                <a:ea typeface="新細明體" pitchFamily="18" charset="-120"/>
              </a:rPr>
              <a:t>Autologous </a:t>
            </a:r>
          </a:p>
          <a:p>
            <a:pPr eaLnBrk="1" hangingPunct="1">
              <a:buClr>
                <a:schemeClr val="hlink"/>
              </a:buClr>
              <a:buSzPct val="75000"/>
              <a:buFont typeface="Wingdings" pitchFamily="2" charset="2"/>
              <a:buNone/>
            </a:pPr>
            <a:r>
              <a:rPr lang="en-US" altLang="zh-TW" sz="2700" dirty="0">
                <a:ea typeface="新細明體" pitchFamily="18" charset="-120"/>
              </a:rPr>
              <a:t>Allogeneic (sibling, match unrelated donor </a:t>
            </a:r>
          </a:p>
          <a:p>
            <a:pPr eaLnBrk="1" hangingPunct="1">
              <a:buClr>
                <a:schemeClr val="hlink"/>
              </a:buClr>
              <a:buSzPct val="75000"/>
              <a:buFont typeface="Wingdings" pitchFamily="2" charset="2"/>
              <a:buNone/>
            </a:pPr>
            <a:r>
              <a:rPr lang="en-US" altLang="zh-TW" sz="2700" dirty="0">
                <a:ea typeface="新細明體" pitchFamily="18" charset="-120"/>
              </a:rPr>
              <a:t>, mismatch), </a:t>
            </a:r>
            <a:r>
              <a:rPr lang="en-US" altLang="zh-TW" sz="2700" b="1" dirty="0" err="1">
                <a:solidFill>
                  <a:srgbClr val="C00000"/>
                </a:solidFill>
                <a:latin typeface="標楷體" panose="03000509000000000000" pitchFamily="65" charset="-120"/>
              </a:rPr>
              <a:t>haploidentical</a:t>
            </a:r>
            <a:r>
              <a:rPr lang="en-US" altLang="zh-TW" sz="2700" b="1" dirty="0">
                <a:solidFill>
                  <a:srgbClr val="C00000"/>
                </a:solidFill>
                <a:latin typeface="標楷體" panose="03000509000000000000" pitchFamily="65" charset="-120"/>
              </a:rPr>
              <a:t> (</a:t>
            </a:r>
            <a:r>
              <a:rPr lang="zh-TW" altLang="en-US" sz="2700" b="1" dirty="0">
                <a:solidFill>
                  <a:srgbClr val="C00000"/>
                </a:solidFill>
                <a:latin typeface="標楷體" panose="03000509000000000000" pitchFamily="65" charset="-120"/>
              </a:rPr>
              <a:t>半吻合</a:t>
            </a:r>
            <a:r>
              <a:rPr lang="en-US" altLang="zh-TW" sz="2700" b="1" dirty="0">
                <a:solidFill>
                  <a:srgbClr val="C00000"/>
                </a:solidFill>
                <a:latin typeface="標楷體" panose="03000509000000000000" pitchFamily="65" charset="-120"/>
              </a:rPr>
              <a:t>)</a:t>
            </a:r>
          </a:p>
        </p:txBody>
      </p:sp>
    </p:spTree>
    <p:extLst>
      <p:ext uri="{BB962C8B-B14F-4D97-AF65-F5344CB8AC3E}">
        <p14:creationId xmlns:p14="http://schemas.microsoft.com/office/powerpoint/2010/main" val="2058415605"/>
      </p:ext>
    </p:extLst>
  </p:cSld>
  <p:clrMapOvr>
    <a:masterClrMapping/>
  </p:clrMapOvr>
  <p:transition spd="slow"/>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ig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75656" y="1628388"/>
            <a:ext cx="5976664" cy="46089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文字方塊 1"/>
          <p:cNvSpPr txBox="1"/>
          <p:nvPr/>
        </p:nvSpPr>
        <p:spPr>
          <a:xfrm>
            <a:off x="1094125" y="692696"/>
            <a:ext cx="6955750" cy="769441"/>
          </a:xfrm>
          <a:prstGeom prst="rect">
            <a:avLst/>
          </a:prstGeom>
          <a:noFill/>
        </p:spPr>
        <p:txBody>
          <a:bodyPr wrap="none" rtlCol="0">
            <a:spAutoFit/>
          </a:bodyPr>
          <a:lstStyle/>
          <a:p>
            <a:r>
              <a:rPr lang="zh-TW" altLang="en-US" b="1" dirty="0">
                <a:solidFill>
                  <a:srgbClr val="003399"/>
                </a:solidFill>
                <a:latin typeface="標楷體" panose="03000509000000000000" pitchFamily="65" charset="-120"/>
                <a:ea typeface="標楷體" panose="03000509000000000000" pitchFamily="65" charset="-120"/>
              </a:rPr>
              <a:t>傳統骨髓移植需要抽取骨髓</a:t>
            </a:r>
          </a:p>
        </p:txBody>
      </p:sp>
    </p:spTree>
    <p:extLst>
      <p:ext uri="{BB962C8B-B14F-4D97-AF65-F5344CB8AC3E}">
        <p14:creationId xmlns:p14="http://schemas.microsoft.com/office/powerpoint/2010/main" val="5131293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ig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67744" y="1608557"/>
            <a:ext cx="4604841" cy="35510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文字方塊 2"/>
          <p:cNvSpPr txBox="1"/>
          <p:nvPr/>
        </p:nvSpPr>
        <p:spPr>
          <a:xfrm>
            <a:off x="1940510" y="692696"/>
            <a:ext cx="5262979" cy="769441"/>
          </a:xfrm>
          <a:prstGeom prst="rect">
            <a:avLst/>
          </a:prstGeom>
          <a:noFill/>
        </p:spPr>
        <p:txBody>
          <a:bodyPr wrap="none" rtlCol="0">
            <a:spAutoFit/>
          </a:bodyPr>
          <a:lstStyle/>
          <a:p>
            <a:r>
              <a:rPr lang="zh-TW" altLang="en-US" b="1" dirty="0">
                <a:solidFill>
                  <a:srgbClr val="003399"/>
                </a:solidFill>
                <a:latin typeface="標楷體" panose="03000509000000000000" pitchFamily="65" charset="-120"/>
                <a:ea typeface="標楷體" panose="03000509000000000000" pitchFamily="65" charset="-120"/>
              </a:rPr>
              <a:t>周邊造血幹細胞移植</a:t>
            </a:r>
          </a:p>
        </p:txBody>
      </p:sp>
      <p:sp>
        <p:nvSpPr>
          <p:cNvPr id="2" name="矩形 1"/>
          <p:cNvSpPr/>
          <p:nvPr/>
        </p:nvSpPr>
        <p:spPr>
          <a:xfrm>
            <a:off x="1619672" y="5159596"/>
            <a:ext cx="6192688" cy="1015663"/>
          </a:xfrm>
          <a:prstGeom prst="rect">
            <a:avLst/>
          </a:prstGeom>
        </p:spPr>
        <p:txBody>
          <a:bodyPr wrap="square">
            <a:spAutoFit/>
          </a:bodyPr>
          <a:lstStyle/>
          <a:p>
            <a:r>
              <a:rPr lang="zh-TW" altLang="en-US" sz="3000" dirty="0">
                <a:solidFill>
                  <a:srgbClr val="C00000"/>
                </a:solidFill>
                <a:latin typeface="標楷體" panose="03000509000000000000" pitchFamily="65" charset="-120"/>
                <a:ea typeface="標楷體" panose="03000509000000000000" pitchFamily="65" charset="-120"/>
              </a:rPr>
              <a:t>周邊造血幹細胞移植比骨髓移植較容易發生移植物抗宿主疾病</a:t>
            </a:r>
          </a:p>
        </p:txBody>
      </p:sp>
    </p:spTree>
    <p:extLst>
      <p:ext uri="{BB962C8B-B14F-4D97-AF65-F5344CB8AC3E}">
        <p14:creationId xmlns:p14="http://schemas.microsoft.com/office/powerpoint/2010/main" val="3124830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p:txBody>
          <a:bodyPr/>
          <a:lstStyle/>
          <a:p>
            <a:pPr indent="0" eaLnBrk="1" hangingPunct="1"/>
            <a:r>
              <a:rPr lang="zh-TW" altLang="en-US" sz="4000" dirty="0"/>
              <a:t>什麼是臍帶血</a:t>
            </a:r>
            <a:endParaRPr lang="en-US" altLang="zh-TW" sz="4000" dirty="0"/>
          </a:p>
        </p:txBody>
      </p:sp>
      <p:pic>
        <p:nvPicPr>
          <p:cNvPr id="79875" name="Picture 3" descr="Collection"/>
          <p:cNvPicPr>
            <a:picLocks noGrp="1" noChangeAspect="1" noChangeArrowheads="1"/>
          </p:cNvPicPr>
          <p:nvPr>
            <p:ph idx="1"/>
          </p:nvPr>
        </p:nvPicPr>
        <p:blipFill>
          <a:blip r:embed="rId2" cstate="print"/>
          <a:stretch>
            <a:fillRect/>
          </a:stretch>
        </p:blipFill>
        <p:spPr>
          <a:xfrm>
            <a:off x="4638674" y="1752600"/>
            <a:ext cx="3928673" cy="4334012"/>
          </a:xfrm>
          <a:noFill/>
        </p:spPr>
      </p:pic>
      <p:pic>
        <p:nvPicPr>
          <p:cNvPr id="79876" name="Picture 4" descr="NSD-Blood"/>
          <p:cNvPicPr>
            <a:picLocks noGrp="1" noChangeAspect="1" noChangeArrowheads="1"/>
          </p:cNvPicPr>
          <p:nvPr>
            <p:ph type="body" sz="half" idx="4294967295"/>
          </p:nvPr>
        </p:nvPicPr>
        <p:blipFill>
          <a:blip r:embed="rId3" cstate="print"/>
          <a:srcRect/>
          <a:stretch>
            <a:fillRect/>
          </a:stretch>
        </p:blipFill>
        <p:spPr>
          <a:xfrm>
            <a:off x="435902" y="1752600"/>
            <a:ext cx="4139952" cy="4334012"/>
          </a:xfrm>
          <a:noFill/>
        </p:spPr>
      </p:pic>
      <p:sp>
        <p:nvSpPr>
          <p:cNvPr id="79877" name="Line 6"/>
          <p:cNvSpPr>
            <a:spLocks noChangeShapeType="1"/>
          </p:cNvSpPr>
          <p:nvPr/>
        </p:nvSpPr>
        <p:spPr bwMode="auto">
          <a:xfrm flipH="1">
            <a:off x="2267744" y="1556792"/>
            <a:ext cx="1223789" cy="3189164"/>
          </a:xfrm>
          <a:prstGeom prst="line">
            <a:avLst/>
          </a:prstGeom>
          <a:noFill/>
          <a:ln w="38100">
            <a:solidFill>
              <a:srgbClr val="FF0000"/>
            </a:solidFill>
            <a:round/>
            <a:headEnd/>
            <a:tailEnd type="triangle" w="med" len="med"/>
          </a:ln>
        </p:spPr>
        <p:txBody>
          <a:bodyPr/>
          <a:lstStyle/>
          <a:p>
            <a:pPr eaLnBrk="1" hangingPunct="1"/>
            <a:endParaRPr kumimoji="0" lang="zh-TW" altLang="en-US" sz="2400">
              <a:solidFill>
                <a:prstClr val="black"/>
              </a:solidFill>
              <a:latin typeface="Times New Roman" pitchFamily="18" charset="0"/>
            </a:endParaRPr>
          </a:p>
        </p:txBody>
      </p:sp>
    </p:spTree>
    <p:extLst>
      <p:ext uri="{BB962C8B-B14F-4D97-AF65-F5344CB8AC3E}">
        <p14:creationId xmlns:p14="http://schemas.microsoft.com/office/powerpoint/2010/main" val="23849111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D85445-BCA0-45DD-8FAF-66641B27CD36}"/>
              </a:ext>
            </a:extLst>
          </p:cNvPr>
          <p:cNvSpPr>
            <a:spLocks noGrp="1"/>
          </p:cNvSpPr>
          <p:nvPr>
            <p:ph type="title"/>
          </p:nvPr>
        </p:nvSpPr>
        <p:spPr>
          <a:xfrm>
            <a:off x="301624" y="413792"/>
            <a:ext cx="8540750" cy="1143000"/>
          </a:xfrm>
        </p:spPr>
        <p:txBody>
          <a:bodyPr/>
          <a:lstStyle/>
          <a:p>
            <a:r>
              <a:rPr lang="zh-TW" altLang="en-US" dirty="0"/>
              <a:t>敗血症</a:t>
            </a:r>
            <a:r>
              <a:rPr lang="zh-TW" altLang="en-US" sz="4000" dirty="0"/>
              <a:t>：</a:t>
            </a:r>
            <a:r>
              <a:rPr lang="zh-TW" altLang="en-US" dirty="0"/>
              <a:t>嚴重敗血病，死亡率很高</a:t>
            </a:r>
          </a:p>
        </p:txBody>
      </p:sp>
      <p:sp>
        <p:nvSpPr>
          <p:cNvPr id="3" name="內容版面配置區 2">
            <a:extLst>
              <a:ext uri="{FF2B5EF4-FFF2-40B4-BE49-F238E27FC236}">
                <a16:creationId xmlns:a16="http://schemas.microsoft.com/office/drawing/2014/main" xmlns="" id="{2BF0F5D8-323D-4252-8636-A8B041EDD729}"/>
              </a:ext>
            </a:extLst>
          </p:cNvPr>
          <p:cNvSpPr>
            <a:spLocks noGrp="1"/>
          </p:cNvSpPr>
          <p:nvPr>
            <p:ph idx="1"/>
          </p:nvPr>
        </p:nvSpPr>
        <p:spPr>
          <a:xfrm>
            <a:off x="528599" y="1472952"/>
            <a:ext cx="8086799" cy="4260304"/>
          </a:xfrm>
        </p:spPr>
        <p:txBody>
          <a:bodyPr/>
          <a:lstStyle/>
          <a:p>
            <a:r>
              <a:rPr lang="zh-TW" altLang="en-US" sz="2200" dirty="0"/>
              <a:t>任何部位嚴重感染</a:t>
            </a:r>
            <a:r>
              <a:rPr lang="en-US" altLang="zh-TW" sz="2200" dirty="0"/>
              <a:t>(</a:t>
            </a:r>
            <a:r>
              <a:rPr lang="zh-TW" altLang="en-US" sz="2200" dirty="0"/>
              <a:t>各種感染原都可能</a:t>
            </a:r>
            <a:r>
              <a:rPr lang="en-US" altLang="zh-TW" sz="2200" dirty="0"/>
              <a:t>)</a:t>
            </a:r>
            <a:r>
              <a:rPr lang="zh-TW" altLang="en-US" sz="2200" dirty="0"/>
              <a:t>，引起的全身性發炎反應，攻擊人體其他器官，導致全身的發炎反應和組織壞死，嚴重者將會造成休克及器官衰竭，造成死亡。</a:t>
            </a:r>
            <a:endParaRPr lang="en-US" altLang="zh-TW" sz="2200" dirty="0"/>
          </a:p>
          <a:p>
            <a:pPr marL="0" indent="0">
              <a:buNone/>
            </a:pPr>
            <a:r>
              <a:rPr lang="zh-TW" altLang="en-US" sz="2800" b="1" dirty="0">
                <a:solidFill>
                  <a:srgbClr val="C00000"/>
                </a:solidFill>
              </a:rPr>
              <a:t>症狀：</a:t>
            </a:r>
            <a:endParaRPr lang="en-US" altLang="zh-TW" sz="2800" b="1" dirty="0">
              <a:solidFill>
                <a:srgbClr val="C00000"/>
              </a:solidFill>
            </a:endParaRPr>
          </a:p>
          <a:p>
            <a:pPr>
              <a:lnSpc>
                <a:spcPts val="2000"/>
              </a:lnSpc>
              <a:spcBef>
                <a:spcPts val="600"/>
              </a:spcBef>
            </a:pPr>
            <a:r>
              <a:rPr lang="zh-TW" altLang="en-US" sz="2200" dirty="0"/>
              <a:t>高燒</a:t>
            </a:r>
            <a:r>
              <a:rPr lang="en-US" altLang="zh-TW" sz="2200" dirty="0"/>
              <a:t>(</a:t>
            </a:r>
            <a:r>
              <a:rPr lang="zh-TW" altLang="en-US" sz="2200" dirty="0"/>
              <a:t>高於</a:t>
            </a:r>
            <a:r>
              <a:rPr lang="en-US" altLang="zh-TW" sz="2200" dirty="0"/>
              <a:t>39°C)</a:t>
            </a:r>
            <a:r>
              <a:rPr lang="zh-TW" altLang="en-US" sz="2200" dirty="0"/>
              <a:t>、寒顫</a:t>
            </a:r>
            <a:r>
              <a:rPr lang="en-US" altLang="zh-TW" sz="2200" dirty="0"/>
              <a:t>(</a:t>
            </a:r>
            <a:r>
              <a:rPr lang="zh-TW" altLang="en-US" sz="2200" dirty="0"/>
              <a:t>低於</a:t>
            </a:r>
            <a:r>
              <a:rPr lang="en-US" altLang="zh-TW" sz="2200" dirty="0"/>
              <a:t>36°C) </a:t>
            </a:r>
            <a:r>
              <a:rPr lang="zh-TW" altLang="en-US" sz="2200" dirty="0"/>
              <a:t>、活力</a:t>
            </a:r>
            <a:r>
              <a:rPr lang="en-US" altLang="zh-TW" sz="2200" dirty="0"/>
              <a:t>(</a:t>
            </a:r>
            <a:r>
              <a:rPr lang="zh-TW" altLang="en-US" sz="2200" dirty="0"/>
              <a:t>精神</a:t>
            </a:r>
            <a:r>
              <a:rPr lang="en-US" altLang="zh-TW" sz="2200" dirty="0"/>
              <a:t>)</a:t>
            </a:r>
            <a:r>
              <a:rPr lang="zh-TW" altLang="en-US" sz="2200" dirty="0"/>
              <a:t>不好</a:t>
            </a:r>
          </a:p>
          <a:p>
            <a:pPr>
              <a:lnSpc>
                <a:spcPts val="2000"/>
              </a:lnSpc>
              <a:spcBef>
                <a:spcPts val="600"/>
              </a:spcBef>
            </a:pPr>
            <a:r>
              <a:rPr lang="zh-TW" altLang="en-US" sz="2200" dirty="0">
                <a:solidFill>
                  <a:srgbClr val="C00000"/>
                </a:solidFill>
              </a:rPr>
              <a:t>肺</a:t>
            </a:r>
            <a:r>
              <a:rPr lang="zh-TW" altLang="en-US" sz="2200" dirty="0"/>
              <a:t>：呼吸急促</a:t>
            </a:r>
            <a:r>
              <a:rPr lang="en-US" altLang="zh-TW" sz="2200" dirty="0"/>
              <a:t>(</a:t>
            </a:r>
            <a:r>
              <a:rPr lang="zh-TW" altLang="en-US" sz="2200" dirty="0"/>
              <a:t>每分鐘大於</a:t>
            </a:r>
            <a:r>
              <a:rPr lang="en-US" altLang="zh-TW" sz="2200" dirty="0"/>
              <a:t>90</a:t>
            </a:r>
            <a:r>
              <a:rPr lang="zh-TW" altLang="en-US" sz="2200" dirty="0"/>
              <a:t>下</a:t>
            </a:r>
            <a:r>
              <a:rPr lang="en-US" altLang="zh-TW" sz="2200" dirty="0"/>
              <a:t>)</a:t>
            </a:r>
            <a:r>
              <a:rPr lang="zh-TW" altLang="en-US" sz="2200" dirty="0"/>
              <a:t>、心搏過速</a:t>
            </a:r>
            <a:r>
              <a:rPr lang="en-US" altLang="zh-TW" sz="2200" dirty="0"/>
              <a:t>(</a:t>
            </a:r>
            <a:r>
              <a:rPr lang="zh-TW" altLang="en-US" sz="2200" dirty="0"/>
              <a:t>每分鐘多於</a:t>
            </a:r>
            <a:r>
              <a:rPr lang="en-US" altLang="zh-TW" sz="2200" dirty="0"/>
              <a:t>20</a:t>
            </a:r>
            <a:r>
              <a:rPr lang="zh-TW" altLang="en-US" sz="2200" dirty="0"/>
              <a:t>次</a:t>
            </a:r>
            <a:r>
              <a:rPr lang="en-US" altLang="zh-TW" sz="2200" dirty="0"/>
              <a:t>)</a:t>
            </a:r>
            <a:endParaRPr lang="zh-TW" altLang="en-US" sz="2200" dirty="0"/>
          </a:p>
          <a:p>
            <a:pPr>
              <a:lnSpc>
                <a:spcPts val="2000"/>
              </a:lnSpc>
              <a:spcBef>
                <a:spcPts val="600"/>
              </a:spcBef>
            </a:pPr>
            <a:r>
              <a:rPr lang="zh-TW" altLang="en-US" sz="2200" dirty="0">
                <a:solidFill>
                  <a:srgbClr val="C00000"/>
                </a:solidFill>
              </a:rPr>
              <a:t>心</a:t>
            </a:r>
            <a:r>
              <a:rPr lang="zh-TW" altLang="en-US" sz="2200" dirty="0"/>
              <a:t>：血壓下降、嚴重呼吸困難</a:t>
            </a:r>
          </a:p>
          <a:p>
            <a:pPr>
              <a:lnSpc>
                <a:spcPts val="2000"/>
              </a:lnSpc>
              <a:spcBef>
                <a:spcPts val="600"/>
              </a:spcBef>
            </a:pPr>
            <a:r>
              <a:rPr lang="zh-TW" altLang="en-US" sz="2200" dirty="0">
                <a:solidFill>
                  <a:srgbClr val="C00000"/>
                </a:solidFill>
              </a:rPr>
              <a:t>腎</a:t>
            </a:r>
            <a:r>
              <a:rPr lang="zh-TW" altLang="en-US" sz="2200" dirty="0"/>
              <a:t>：小便減少</a:t>
            </a:r>
          </a:p>
          <a:p>
            <a:pPr>
              <a:lnSpc>
                <a:spcPts val="2000"/>
              </a:lnSpc>
              <a:spcBef>
                <a:spcPts val="600"/>
              </a:spcBef>
            </a:pPr>
            <a:r>
              <a:rPr lang="zh-TW" altLang="en-US" sz="2200" dirty="0">
                <a:solidFill>
                  <a:srgbClr val="C00000"/>
                </a:solidFill>
              </a:rPr>
              <a:t>腦</a:t>
            </a:r>
            <a:r>
              <a:rPr lang="zh-TW" altLang="en-US" sz="2200" dirty="0"/>
              <a:t>：嗜睡、神智不清、頭暈、頭痛、噁心、嘔吐</a:t>
            </a:r>
          </a:p>
          <a:p>
            <a:pPr>
              <a:lnSpc>
                <a:spcPts val="2000"/>
              </a:lnSpc>
              <a:spcBef>
                <a:spcPts val="600"/>
              </a:spcBef>
            </a:pPr>
            <a:r>
              <a:rPr lang="zh-TW" altLang="en-US" sz="2200" dirty="0">
                <a:solidFill>
                  <a:srgbClr val="C00000"/>
                </a:solidFill>
              </a:rPr>
              <a:t>腸胃</a:t>
            </a:r>
            <a:r>
              <a:rPr lang="zh-TW" altLang="en-US" sz="2200" dirty="0"/>
              <a:t>：腹脹、吃不下</a:t>
            </a:r>
          </a:p>
        </p:txBody>
      </p:sp>
      <p:grpSp>
        <p:nvGrpSpPr>
          <p:cNvPr id="4" name="群組 3">
            <a:extLst>
              <a:ext uri="{FF2B5EF4-FFF2-40B4-BE49-F238E27FC236}">
                <a16:creationId xmlns:a16="http://schemas.microsoft.com/office/drawing/2014/main" xmlns="" id="{178FAA1B-FD46-4A81-ACC9-149A43CA7437}"/>
              </a:ext>
            </a:extLst>
          </p:cNvPr>
          <p:cNvGrpSpPr/>
          <p:nvPr/>
        </p:nvGrpSpPr>
        <p:grpSpPr>
          <a:xfrm>
            <a:off x="3707904" y="4725144"/>
            <a:ext cx="4464496" cy="1584176"/>
            <a:chOff x="175861" y="609600"/>
            <a:chExt cx="7048500" cy="3686175"/>
          </a:xfrm>
        </p:grpSpPr>
        <p:pic>
          <p:nvPicPr>
            <p:cNvPr id="5" name="圖片 4">
              <a:extLst>
                <a:ext uri="{FF2B5EF4-FFF2-40B4-BE49-F238E27FC236}">
                  <a16:creationId xmlns:a16="http://schemas.microsoft.com/office/drawing/2014/main" xmlns="" id="{45FAE165-4C69-4964-B99F-DE385A9B2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61" y="609600"/>
              <a:ext cx="7048500" cy="3686175"/>
            </a:xfrm>
            <a:prstGeom prst="rect">
              <a:avLst/>
            </a:prstGeom>
          </p:spPr>
        </p:pic>
        <p:pic>
          <p:nvPicPr>
            <p:cNvPr id="6" name="圖片 5">
              <a:extLst>
                <a:ext uri="{FF2B5EF4-FFF2-40B4-BE49-F238E27FC236}">
                  <a16:creationId xmlns:a16="http://schemas.microsoft.com/office/drawing/2014/main" xmlns="" id="{4EA55C8B-06CF-461D-AA08-B2D1BF9ED142}"/>
                </a:ext>
              </a:extLst>
            </p:cNvPr>
            <p:cNvPicPr>
              <a:picLocks noChangeAspect="1"/>
            </p:cNvPicPr>
            <p:nvPr/>
          </p:nvPicPr>
          <p:blipFill rotWithShape="1">
            <a:blip r:embed="rId2">
              <a:extLst>
                <a:ext uri="{28A0092B-C50C-407E-A947-70E740481C1C}">
                  <a14:useLocalDpi xmlns:a14="http://schemas.microsoft.com/office/drawing/2010/main" val="0"/>
                </a:ext>
              </a:extLst>
            </a:blip>
            <a:srcRect l="65693" t="-176" r="21026" b="82595"/>
            <a:stretch/>
          </p:blipFill>
          <p:spPr>
            <a:xfrm>
              <a:off x="5724128" y="609600"/>
              <a:ext cx="936104" cy="648072"/>
            </a:xfrm>
            <a:prstGeom prst="rect">
              <a:avLst/>
            </a:prstGeom>
          </p:spPr>
        </p:pic>
        <p:pic>
          <p:nvPicPr>
            <p:cNvPr id="7" name="圖片 6">
              <a:extLst>
                <a:ext uri="{FF2B5EF4-FFF2-40B4-BE49-F238E27FC236}">
                  <a16:creationId xmlns:a16="http://schemas.microsoft.com/office/drawing/2014/main" xmlns="" id="{F1FCCF28-4FF2-49C4-AC0A-94325C8FEE16}"/>
                </a:ext>
              </a:extLst>
            </p:cNvPr>
            <p:cNvPicPr>
              <a:picLocks noChangeAspect="1"/>
            </p:cNvPicPr>
            <p:nvPr/>
          </p:nvPicPr>
          <p:blipFill rotWithShape="1">
            <a:blip r:embed="rId2">
              <a:extLst>
                <a:ext uri="{28A0092B-C50C-407E-A947-70E740481C1C}">
                  <a14:useLocalDpi xmlns:a14="http://schemas.microsoft.com/office/drawing/2010/main" val="0"/>
                </a:ext>
              </a:extLst>
            </a:blip>
            <a:srcRect l="65693" t="-176" r="21026" b="82595"/>
            <a:stretch/>
          </p:blipFill>
          <p:spPr>
            <a:xfrm>
              <a:off x="6288257" y="609600"/>
              <a:ext cx="936104" cy="648072"/>
            </a:xfrm>
            <a:prstGeom prst="rect">
              <a:avLst/>
            </a:prstGeom>
          </p:spPr>
        </p:pic>
      </p:grpSp>
    </p:spTree>
    <p:extLst>
      <p:ext uri="{BB962C8B-B14F-4D97-AF65-F5344CB8AC3E}">
        <p14:creationId xmlns:p14="http://schemas.microsoft.com/office/powerpoint/2010/main" val="4221133766"/>
      </p:ext>
    </p:extLst>
  </p:cSld>
  <p:clrMapOvr>
    <a:masterClrMapping/>
  </p:clrMapOvr>
  <p:transition spd="slow"/>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lstStyle/>
          <a:p>
            <a:pPr indent="0" eaLnBrk="1" hangingPunct="1"/>
            <a:r>
              <a:rPr lang="en-US" altLang="zh-TW" sz="3600"/>
              <a:t>Umbilical cord blood</a:t>
            </a:r>
          </a:p>
        </p:txBody>
      </p:sp>
      <p:sp>
        <p:nvSpPr>
          <p:cNvPr id="76803" name="Rectangle 3"/>
          <p:cNvSpPr>
            <a:spLocks noGrp="1" noChangeArrowheads="1"/>
          </p:cNvSpPr>
          <p:nvPr>
            <p:ph idx="1"/>
          </p:nvPr>
        </p:nvSpPr>
        <p:spPr>
          <a:xfrm>
            <a:off x="805681" y="1628056"/>
            <a:ext cx="7798767" cy="4393232"/>
          </a:xfrm>
        </p:spPr>
        <p:txBody>
          <a:bodyPr/>
          <a:lstStyle/>
          <a:p>
            <a:pPr eaLnBrk="1" hangingPunct="1">
              <a:buSzPct val="60000"/>
            </a:pPr>
            <a:r>
              <a:rPr lang="en-US" altLang="zh-TW" sz="2600" dirty="0"/>
              <a:t>Collection, Process, Cryopreservation, Bank, Infusion.</a:t>
            </a:r>
          </a:p>
          <a:p>
            <a:pPr eaLnBrk="1" hangingPunct="1">
              <a:buSzPct val="60000"/>
            </a:pPr>
            <a:r>
              <a:rPr lang="en-US" altLang="zh-TW" sz="2600" dirty="0"/>
              <a:t>Advantage: </a:t>
            </a:r>
          </a:p>
          <a:p>
            <a:pPr lvl="1" eaLnBrk="1" hangingPunct="1">
              <a:buSzPct val="50000"/>
            </a:pPr>
            <a:r>
              <a:rPr lang="en-US" altLang="zh-TW" sz="2000" dirty="0"/>
              <a:t>usually being discarded</a:t>
            </a:r>
          </a:p>
          <a:p>
            <a:pPr lvl="1" eaLnBrk="1" hangingPunct="1">
              <a:buSzPct val="50000"/>
            </a:pPr>
            <a:r>
              <a:rPr lang="en-US" altLang="zh-TW" sz="2000" dirty="0"/>
              <a:t>more potential</a:t>
            </a:r>
          </a:p>
          <a:p>
            <a:pPr lvl="1" eaLnBrk="1" hangingPunct="1">
              <a:buSzPct val="50000"/>
            </a:pPr>
            <a:r>
              <a:rPr lang="en-US" altLang="zh-TW" sz="2000" dirty="0"/>
              <a:t>less immunocompetence (less GVHD)</a:t>
            </a:r>
          </a:p>
          <a:p>
            <a:pPr lvl="1" eaLnBrk="1" hangingPunct="1">
              <a:buSzPct val="50000"/>
            </a:pPr>
            <a:r>
              <a:rPr lang="en-US" altLang="zh-TW" sz="2000" dirty="0"/>
              <a:t>tolerance of larger histocompatibility mismatch.</a:t>
            </a:r>
          </a:p>
          <a:p>
            <a:pPr lvl="1" eaLnBrk="1" hangingPunct="1">
              <a:buSzPct val="50000"/>
            </a:pPr>
            <a:r>
              <a:rPr lang="en-US" altLang="zh-TW" sz="2000" dirty="0"/>
              <a:t>less infection</a:t>
            </a:r>
          </a:p>
          <a:p>
            <a:pPr eaLnBrk="1" hangingPunct="1">
              <a:buSzPct val="60000"/>
            </a:pPr>
            <a:r>
              <a:rPr lang="en-US" altLang="zh-TW" sz="2600" dirty="0"/>
              <a:t>Disadvantage:</a:t>
            </a:r>
          </a:p>
          <a:p>
            <a:pPr lvl="1" eaLnBrk="1" hangingPunct="1">
              <a:buSzPct val="50000"/>
            </a:pPr>
            <a:r>
              <a:rPr lang="en-US" altLang="zh-TW" sz="2000" dirty="0"/>
              <a:t>small size (longer time to engraftment)</a:t>
            </a:r>
          </a:p>
          <a:p>
            <a:pPr lvl="1" eaLnBrk="1" hangingPunct="1">
              <a:buSzPct val="50000"/>
            </a:pPr>
            <a:r>
              <a:rPr lang="en-US" altLang="zh-TW" sz="2000" dirty="0"/>
              <a:t>less graft versus tumor effect ?</a:t>
            </a:r>
          </a:p>
          <a:p>
            <a:pPr lvl="1" eaLnBrk="1" hangingPunct="1">
              <a:buSzPct val="50000"/>
            </a:pPr>
            <a:r>
              <a:rPr lang="en-US" altLang="zh-TW" sz="2000" dirty="0"/>
              <a:t>congenital disease?  </a:t>
            </a:r>
          </a:p>
        </p:txBody>
      </p:sp>
    </p:spTree>
    <p:extLst>
      <p:ext uri="{BB962C8B-B14F-4D97-AF65-F5344CB8AC3E}">
        <p14:creationId xmlns:p14="http://schemas.microsoft.com/office/powerpoint/2010/main" val="159736047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xmlns="" id="{D854D223-8AB1-4B3E-AC3C-A98F6C52A4A2}"/>
              </a:ext>
            </a:extLst>
          </p:cNvPr>
          <p:cNvSpPr>
            <a:spLocks noGrp="1"/>
          </p:cNvSpPr>
          <p:nvPr>
            <p:ph type="title"/>
          </p:nvPr>
        </p:nvSpPr>
        <p:spPr>
          <a:xfrm>
            <a:off x="395536" y="619336"/>
            <a:ext cx="8540750" cy="1143000"/>
          </a:xfrm>
        </p:spPr>
        <p:txBody>
          <a:bodyPr/>
          <a:lstStyle/>
          <a:p>
            <a:r>
              <a:rPr lang="zh-TW" altLang="en-US" sz="3200" b="1" dirty="0">
                <a:latin typeface="標楷體" panose="03000509000000000000" pitchFamily="65" charset="-120"/>
              </a:rPr>
              <a:t>自體臍帶血移植治療高惡性度神經母細胞瘤</a:t>
            </a:r>
            <a:endParaRPr lang="zh-TW" altLang="en-US" dirty="0"/>
          </a:p>
        </p:txBody>
      </p:sp>
      <p:sp>
        <p:nvSpPr>
          <p:cNvPr id="86019" name="Text Box 3"/>
          <p:cNvSpPr txBox="1">
            <a:spLocks noChangeArrowheads="1"/>
          </p:cNvSpPr>
          <p:nvPr/>
        </p:nvSpPr>
        <p:spPr bwMode="auto">
          <a:xfrm>
            <a:off x="1332880" y="1840830"/>
            <a:ext cx="6767512" cy="4108450"/>
          </a:xfrm>
          <a:prstGeom prst="rect">
            <a:avLst/>
          </a:prstGeom>
          <a:noFill/>
          <a:ln w="9525" algn="ctr">
            <a:noFill/>
            <a:miter lim="800000"/>
            <a:headEnd/>
            <a:tailEnd/>
          </a:ln>
        </p:spPr>
        <p:txBody>
          <a:bodyPr>
            <a:spAutoFit/>
          </a:bodyPr>
          <a:lstStyle/>
          <a:p>
            <a:pPr eaLnBrk="1" hangingPunct="1"/>
            <a:r>
              <a:rPr kumimoji="0" lang="en-US" altLang="zh-TW" sz="2400" dirty="0">
                <a:solidFill>
                  <a:srgbClr val="000000"/>
                </a:solidFill>
                <a:latin typeface="Times New Roman" pitchFamily="18" charset="0"/>
              </a:rPr>
              <a:t>Bone Marrow Transplant. 2012 Jul 30. </a:t>
            </a:r>
          </a:p>
          <a:p>
            <a:pPr eaLnBrk="1" hangingPunct="1"/>
            <a:endParaRPr kumimoji="0" lang="en-US" altLang="zh-TW" sz="2400" dirty="0">
              <a:solidFill>
                <a:srgbClr val="000000"/>
              </a:solidFill>
              <a:latin typeface="Times New Roman" pitchFamily="18" charset="0"/>
            </a:endParaRPr>
          </a:p>
          <a:p>
            <a:pPr eaLnBrk="1" hangingPunct="1"/>
            <a:r>
              <a:rPr kumimoji="0" lang="en-US" altLang="zh-TW" sz="2400" dirty="0">
                <a:solidFill>
                  <a:srgbClr val="000000"/>
                </a:solidFill>
                <a:latin typeface="Times New Roman" pitchFamily="18" charset="0"/>
              </a:rPr>
              <a:t>Autologous cord blood transplantation in a child with stage 4 neuroblastoma.</a:t>
            </a:r>
          </a:p>
          <a:p>
            <a:pPr eaLnBrk="1" hangingPunct="1"/>
            <a:endParaRPr kumimoji="0" lang="en-US" altLang="zh-TW" sz="2400" dirty="0">
              <a:solidFill>
                <a:srgbClr val="000000"/>
              </a:solidFill>
              <a:latin typeface="Times New Roman" pitchFamily="18" charset="0"/>
            </a:endParaRPr>
          </a:p>
          <a:p>
            <a:pPr eaLnBrk="1" hangingPunct="1"/>
            <a:r>
              <a:rPr kumimoji="0" lang="en-US" altLang="zh-TW" sz="2400" dirty="0">
                <a:solidFill>
                  <a:srgbClr val="000000"/>
                </a:solidFill>
                <a:latin typeface="Times New Roman" pitchFamily="18" charset="0"/>
              </a:rPr>
              <a:t>Wu KH, Wang SM, Wu HP, Weng T, Peng CT, Chao</a:t>
            </a:r>
          </a:p>
          <a:p>
            <a:pPr eaLnBrk="1" hangingPunct="1"/>
            <a:endParaRPr kumimoji="0" lang="en-US" altLang="zh-TW" sz="2400" dirty="0">
              <a:solidFill>
                <a:srgbClr val="000000"/>
              </a:solidFill>
              <a:latin typeface="Times New Roman" pitchFamily="18" charset="0"/>
            </a:endParaRPr>
          </a:p>
          <a:p>
            <a:pPr eaLnBrk="1" hangingPunct="1"/>
            <a:r>
              <a:rPr kumimoji="0" lang="en-US" altLang="zh-TW" sz="2400" dirty="0">
                <a:solidFill>
                  <a:srgbClr val="000000"/>
                </a:solidFill>
                <a:latin typeface="Times New Roman" pitchFamily="18" charset="0"/>
              </a:rPr>
              <a:t>Department of Pediatrics, China Medical University Hospital, Taichung, Taiwan School of Chinese Medicine, China Medical University, Taichung, Taiwan</a:t>
            </a:r>
            <a:endParaRPr kumimoji="0" lang="zh-TW" altLang="en-US" sz="2400" dirty="0">
              <a:solidFill>
                <a:srgbClr val="000000"/>
              </a:solidFill>
              <a:latin typeface="Times New Roman" pitchFamily="18" charset="0"/>
            </a:endParaRPr>
          </a:p>
        </p:txBody>
      </p:sp>
    </p:spTree>
    <p:extLst>
      <p:ext uri="{BB962C8B-B14F-4D97-AF65-F5344CB8AC3E}">
        <p14:creationId xmlns:p14="http://schemas.microsoft.com/office/powerpoint/2010/main" val="2902186751"/>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r>
              <a:rPr lang="zh-TW" altLang="en-US"/>
              <a:t>病人發病及治療過程</a:t>
            </a:r>
          </a:p>
        </p:txBody>
      </p:sp>
      <p:sp>
        <p:nvSpPr>
          <p:cNvPr id="87043" name="Rectangle 3"/>
          <p:cNvSpPr>
            <a:spLocks noGrp="1" noRot="1" noChangeArrowheads="1"/>
          </p:cNvSpPr>
          <p:nvPr>
            <p:ph idx="1"/>
          </p:nvPr>
        </p:nvSpPr>
        <p:spPr>
          <a:xfrm>
            <a:off x="589657" y="1700808"/>
            <a:ext cx="8446839" cy="4437856"/>
          </a:xfrm>
        </p:spPr>
        <p:txBody>
          <a:bodyPr/>
          <a:lstStyle/>
          <a:p>
            <a:pPr>
              <a:lnSpc>
                <a:spcPts val="3500"/>
              </a:lnSpc>
              <a:spcBef>
                <a:spcPts val="600"/>
              </a:spcBef>
            </a:pPr>
            <a:r>
              <a:rPr lang="zh-TW" altLang="en-US" sz="2600" dirty="0"/>
              <a:t>發病過程：張小妹妹在前年兩歲多時，因肚子痛和發燒就醫後發現腹部有個腫瘤，之後轉診至我們醫院，經過仔細檢驗後，確定診斷為第四期的惡性度神經母細胞癌，這時腫瘤不但達十多公分，且已有骨頭和骨髓的轉移。 </a:t>
            </a:r>
          </a:p>
          <a:p>
            <a:pPr>
              <a:lnSpc>
                <a:spcPts val="3500"/>
              </a:lnSpc>
              <a:spcBef>
                <a:spcPts val="600"/>
              </a:spcBef>
            </a:pPr>
            <a:r>
              <a:rPr lang="zh-TW" altLang="en-US" sz="2600" dirty="0"/>
              <a:t>治療過程：化學治療，開刀切除腫瘤，自存臍帶血移植，放射治療，維他命Ａ酸。</a:t>
            </a:r>
          </a:p>
          <a:p>
            <a:pPr>
              <a:lnSpc>
                <a:spcPts val="3500"/>
              </a:lnSpc>
              <a:spcBef>
                <a:spcPts val="600"/>
              </a:spcBef>
            </a:pPr>
            <a:r>
              <a:rPr lang="zh-TW" altLang="en-US" sz="2600" dirty="0"/>
              <a:t>目前狀況：成功恢復造血功能，持續追蹤也沒有發現癌細胞，活潑可愛的模樣。 </a:t>
            </a:r>
            <a:endParaRPr lang="en-US" altLang="zh-TW" sz="2600" dirty="0"/>
          </a:p>
        </p:txBody>
      </p:sp>
    </p:spTree>
    <p:extLst>
      <p:ext uri="{BB962C8B-B14F-4D97-AF65-F5344CB8AC3E}">
        <p14:creationId xmlns:p14="http://schemas.microsoft.com/office/powerpoint/2010/main" val="420778980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圖片 3" descr="1.2.840.113619.2.55.3.671771670.900.1262244461.529.129-103-129.jpg"/>
          <p:cNvPicPr>
            <a:picLocks noChangeAspect="1"/>
          </p:cNvPicPr>
          <p:nvPr/>
        </p:nvPicPr>
        <p:blipFill>
          <a:blip r:embed="rId2" cstate="print"/>
          <a:srcRect/>
          <a:stretch>
            <a:fillRect/>
          </a:stretch>
        </p:blipFill>
        <p:spPr bwMode="auto">
          <a:xfrm>
            <a:off x="179388" y="1700213"/>
            <a:ext cx="4392612" cy="3744912"/>
          </a:xfrm>
          <a:prstGeom prst="rect">
            <a:avLst/>
          </a:prstGeom>
          <a:noFill/>
          <a:ln w="9525">
            <a:noFill/>
            <a:miter lim="800000"/>
            <a:headEnd/>
            <a:tailEnd/>
          </a:ln>
        </p:spPr>
      </p:pic>
      <p:sp>
        <p:nvSpPr>
          <p:cNvPr id="6" name="向右箭號 5"/>
          <p:cNvSpPr/>
          <p:nvPr/>
        </p:nvSpPr>
        <p:spPr>
          <a:xfrm rot="1330555">
            <a:off x="2124075" y="2636838"/>
            <a:ext cx="358775" cy="2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prstClr val="white"/>
              </a:solidFill>
            </a:endParaRPr>
          </a:p>
        </p:txBody>
      </p:sp>
      <p:sp>
        <p:nvSpPr>
          <p:cNvPr id="9" name="向右箭號 8"/>
          <p:cNvSpPr>
            <a:spLocks noChangeArrowheads="1"/>
          </p:cNvSpPr>
          <p:nvPr/>
        </p:nvSpPr>
        <p:spPr bwMode="auto">
          <a:xfrm rot="5145996">
            <a:off x="3563144" y="2637631"/>
            <a:ext cx="358775" cy="214313"/>
          </a:xfrm>
          <a:prstGeom prst="rightArrow">
            <a:avLst>
              <a:gd name="adj1" fmla="val 50000"/>
              <a:gd name="adj2" fmla="val 49959"/>
            </a:avLst>
          </a:prstGeom>
          <a:solidFill>
            <a:srgbClr val="FF0000"/>
          </a:solidFill>
          <a:ln w="25400" algn="ctr">
            <a:solidFill>
              <a:srgbClr val="FF0000"/>
            </a:solidFill>
            <a:miter lim="800000"/>
            <a:headEnd/>
            <a:tailEnd/>
          </a:ln>
        </p:spPr>
        <p:txBody>
          <a:bodyPr rot="10800000" vert="eaVert" anchor="ctr"/>
          <a:lstStyle/>
          <a:p>
            <a:pPr algn="ctr" eaLnBrk="1" fontAlgn="auto" hangingPunct="1">
              <a:spcBef>
                <a:spcPts val="0"/>
              </a:spcBef>
              <a:spcAft>
                <a:spcPts val="0"/>
              </a:spcAft>
              <a:defRPr/>
            </a:pPr>
            <a:endParaRPr kumimoji="0" lang="zh-TW" altLang="en-US" sz="1800" dirty="0">
              <a:solidFill>
                <a:prstClr val="white"/>
              </a:solidFill>
              <a:latin typeface="Times New Roman"/>
              <a:ea typeface="標楷體"/>
            </a:endParaRPr>
          </a:p>
        </p:txBody>
      </p:sp>
      <p:sp>
        <p:nvSpPr>
          <p:cNvPr id="10" name="向右箭號 9"/>
          <p:cNvSpPr/>
          <p:nvPr/>
        </p:nvSpPr>
        <p:spPr>
          <a:xfrm rot="18970237">
            <a:off x="2268538" y="4437063"/>
            <a:ext cx="360362" cy="214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prstClr val="white"/>
              </a:solidFill>
            </a:endParaRPr>
          </a:p>
        </p:txBody>
      </p:sp>
      <p:sp>
        <p:nvSpPr>
          <p:cNvPr id="11" name="向右箭號 10"/>
          <p:cNvSpPr>
            <a:spLocks noChangeArrowheads="1"/>
          </p:cNvSpPr>
          <p:nvPr/>
        </p:nvSpPr>
        <p:spPr bwMode="auto">
          <a:xfrm rot="14684363">
            <a:off x="3852862" y="4652963"/>
            <a:ext cx="358775" cy="215900"/>
          </a:xfrm>
          <a:prstGeom prst="rightArrow">
            <a:avLst>
              <a:gd name="adj1" fmla="val 50000"/>
              <a:gd name="adj2" fmla="val 49591"/>
            </a:avLst>
          </a:prstGeom>
          <a:solidFill>
            <a:srgbClr val="FF0000"/>
          </a:solidFill>
          <a:ln w="25400" algn="ctr">
            <a:solidFill>
              <a:srgbClr val="FF0000"/>
            </a:solidFill>
            <a:miter lim="800000"/>
            <a:headEnd/>
            <a:tailEnd/>
          </a:ln>
        </p:spPr>
        <p:txBody>
          <a:bodyPr vert="eaVert" anchor="ctr"/>
          <a:lstStyle/>
          <a:p>
            <a:pPr algn="ctr" eaLnBrk="1" fontAlgn="auto" hangingPunct="1">
              <a:spcBef>
                <a:spcPts val="0"/>
              </a:spcBef>
              <a:spcAft>
                <a:spcPts val="0"/>
              </a:spcAft>
              <a:defRPr/>
            </a:pPr>
            <a:endParaRPr kumimoji="0" lang="zh-TW" altLang="en-US" sz="1800" dirty="0">
              <a:solidFill>
                <a:prstClr val="white"/>
              </a:solidFill>
              <a:latin typeface="Times New Roman"/>
              <a:ea typeface="標楷體"/>
            </a:endParaRPr>
          </a:p>
        </p:txBody>
      </p:sp>
      <p:pic>
        <p:nvPicPr>
          <p:cNvPr id="88071" name="圖片 2" descr="1.2.840.113619.2.55.3.671771670.485.1297040997.249.13-102-13.jpg"/>
          <p:cNvPicPr>
            <a:picLocks noChangeAspect="1"/>
          </p:cNvPicPr>
          <p:nvPr/>
        </p:nvPicPr>
        <p:blipFill>
          <a:blip r:embed="rId3" cstate="print"/>
          <a:srcRect/>
          <a:stretch>
            <a:fillRect/>
          </a:stretch>
        </p:blipFill>
        <p:spPr bwMode="auto">
          <a:xfrm>
            <a:off x="4679950" y="1700213"/>
            <a:ext cx="4284663" cy="3744912"/>
          </a:xfrm>
          <a:prstGeom prst="rect">
            <a:avLst/>
          </a:prstGeom>
          <a:noFill/>
          <a:ln w="9525">
            <a:noFill/>
            <a:miter lim="800000"/>
            <a:headEnd/>
            <a:tailEnd/>
          </a:ln>
        </p:spPr>
      </p:pic>
      <p:sp>
        <p:nvSpPr>
          <p:cNvPr id="88072" name="Line 8"/>
          <p:cNvSpPr>
            <a:spLocks noChangeShapeType="1"/>
          </p:cNvSpPr>
          <p:nvPr/>
        </p:nvSpPr>
        <p:spPr bwMode="auto">
          <a:xfrm>
            <a:off x="2484438" y="2852738"/>
            <a:ext cx="1511300" cy="1728787"/>
          </a:xfrm>
          <a:prstGeom prst="line">
            <a:avLst/>
          </a:prstGeom>
          <a:noFill/>
          <a:ln w="9525">
            <a:solidFill>
              <a:srgbClr val="FF0000"/>
            </a:solidFill>
            <a:round/>
            <a:headEnd/>
            <a:tailEnd/>
          </a:ln>
        </p:spPr>
        <p:txBody>
          <a:bodyPr/>
          <a:lstStyle/>
          <a:p>
            <a:pPr eaLnBrk="1" hangingPunct="1"/>
            <a:endParaRPr kumimoji="0" lang="zh-TW" altLang="en-US" sz="2400">
              <a:solidFill>
                <a:prstClr val="black"/>
              </a:solidFill>
              <a:latin typeface="Times New Roman" pitchFamily="18" charset="0"/>
            </a:endParaRPr>
          </a:p>
        </p:txBody>
      </p:sp>
      <p:sp>
        <p:nvSpPr>
          <p:cNvPr id="88073" name="Text Box 9"/>
          <p:cNvSpPr txBox="1">
            <a:spLocks noChangeArrowheads="1"/>
          </p:cNvSpPr>
          <p:nvPr/>
        </p:nvSpPr>
        <p:spPr bwMode="auto">
          <a:xfrm>
            <a:off x="2627313" y="3429000"/>
            <a:ext cx="1223962" cy="366713"/>
          </a:xfrm>
          <a:prstGeom prst="rect">
            <a:avLst/>
          </a:prstGeom>
          <a:noFill/>
          <a:ln w="9525">
            <a:noFill/>
            <a:miter lim="800000"/>
            <a:headEnd/>
            <a:tailEnd/>
          </a:ln>
        </p:spPr>
        <p:txBody>
          <a:bodyPr>
            <a:spAutoFit/>
          </a:bodyPr>
          <a:lstStyle/>
          <a:p>
            <a:pPr eaLnBrk="1" hangingPunct="1">
              <a:spcBef>
                <a:spcPct val="50000"/>
              </a:spcBef>
            </a:pPr>
            <a:r>
              <a:rPr kumimoji="0" lang="en-US" altLang="zh-TW" sz="1800" b="1">
                <a:solidFill>
                  <a:srgbClr val="FF0000"/>
                </a:solidFill>
                <a:latin typeface="標楷體" pitchFamily="65" charset="-120"/>
                <a:ea typeface="標楷體" pitchFamily="65" charset="-120"/>
              </a:rPr>
              <a:t>&gt;10</a:t>
            </a:r>
            <a:r>
              <a:rPr kumimoji="0" lang="zh-TW" altLang="en-US" sz="1800" b="1">
                <a:solidFill>
                  <a:srgbClr val="FF0000"/>
                </a:solidFill>
                <a:latin typeface="標楷體" pitchFamily="65" charset="-120"/>
                <a:ea typeface="標楷體" pitchFamily="65" charset="-120"/>
              </a:rPr>
              <a:t>公分</a:t>
            </a:r>
          </a:p>
        </p:txBody>
      </p:sp>
      <p:sp>
        <p:nvSpPr>
          <p:cNvPr id="88074" name="Text Box 10"/>
          <p:cNvSpPr txBox="1">
            <a:spLocks noChangeArrowheads="1"/>
          </p:cNvSpPr>
          <p:nvPr/>
        </p:nvSpPr>
        <p:spPr bwMode="auto">
          <a:xfrm>
            <a:off x="5292228" y="1171600"/>
            <a:ext cx="3024188" cy="457200"/>
          </a:xfrm>
          <a:prstGeom prst="rect">
            <a:avLst/>
          </a:prstGeom>
          <a:noFill/>
          <a:ln w="9525">
            <a:noFill/>
            <a:miter lim="800000"/>
            <a:headEnd/>
            <a:tailEnd/>
          </a:ln>
        </p:spPr>
        <p:txBody>
          <a:bodyPr>
            <a:spAutoFit/>
          </a:bodyPr>
          <a:lstStyle/>
          <a:p>
            <a:pPr algn="ctr" eaLnBrk="1" hangingPunct="1">
              <a:spcBef>
                <a:spcPct val="50000"/>
              </a:spcBef>
            </a:pPr>
            <a:r>
              <a:rPr kumimoji="0" lang="zh-TW" altLang="en-US" sz="2400" b="1" dirty="0">
                <a:solidFill>
                  <a:srgbClr val="323232"/>
                </a:solidFill>
                <a:latin typeface="Times New Roman" pitchFamily="18" charset="0"/>
                <a:ea typeface="標楷體" pitchFamily="65" charset="-120"/>
              </a:rPr>
              <a:t>移植後，腫瘤消失</a:t>
            </a:r>
          </a:p>
        </p:txBody>
      </p:sp>
      <p:sp>
        <p:nvSpPr>
          <p:cNvPr id="88075" name="Text Box 11"/>
          <p:cNvSpPr txBox="1">
            <a:spLocks noChangeArrowheads="1"/>
          </p:cNvSpPr>
          <p:nvPr/>
        </p:nvSpPr>
        <p:spPr bwMode="auto">
          <a:xfrm>
            <a:off x="323850" y="1171600"/>
            <a:ext cx="4248150" cy="457200"/>
          </a:xfrm>
          <a:prstGeom prst="rect">
            <a:avLst/>
          </a:prstGeom>
          <a:noFill/>
          <a:ln w="9525">
            <a:noFill/>
            <a:miter lim="800000"/>
            <a:headEnd/>
            <a:tailEnd/>
          </a:ln>
        </p:spPr>
        <p:txBody>
          <a:bodyPr>
            <a:spAutoFit/>
          </a:bodyPr>
          <a:lstStyle/>
          <a:p>
            <a:pPr algn="ctr" eaLnBrk="1" hangingPunct="1">
              <a:spcBef>
                <a:spcPct val="50000"/>
              </a:spcBef>
            </a:pPr>
            <a:r>
              <a:rPr kumimoji="0" lang="zh-TW" altLang="en-US" sz="2400" b="1" dirty="0">
                <a:solidFill>
                  <a:srgbClr val="323232"/>
                </a:solidFill>
                <a:latin typeface="標楷體" pitchFamily="65" charset="-120"/>
                <a:ea typeface="標楷體" pitchFamily="65" charset="-120"/>
              </a:rPr>
              <a:t>治療前</a:t>
            </a:r>
            <a:r>
              <a:rPr kumimoji="0" lang="en-US" altLang="zh-TW" sz="2400" b="1" dirty="0">
                <a:solidFill>
                  <a:srgbClr val="323232"/>
                </a:solidFill>
                <a:latin typeface="標楷體" pitchFamily="65" charset="-120"/>
                <a:ea typeface="標楷體" pitchFamily="65" charset="-120"/>
              </a:rPr>
              <a:t>: </a:t>
            </a:r>
            <a:r>
              <a:rPr kumimoji="0" lang="zh-TW" altLang="en-US" sz="2400" b="1" dirty="0">
                <a:solidFill>
                  <a:srgbClr val="323232"/>
                </a:solidFill>
                <a:latin typeface="標楷體" pitchFamily="65" charset="-120"/>
                <a:ea typeface="標楷體" pitchFamily="65" charset="-120"/>
              </a:rPr>
              <a:t>腫瘤大於</a:t>
            </a:r>
            <a:r>
              <a:rPr kumimoji="0" lang="en-US" altLang="zh-TW" sz="2400" b="1" dirty="0">
                <a:solidFill>
                  <a:srgbClr val="323232"/>
                </a:solidFill>
                <a:latin typeface="標楷體" pitchFamily="65" charset="-120"/>
                <a:ea typeface="標楷體" pitchFamily="65" charset="-120"/>
              </a:rPr>
              <a:t>10</a:t>
            </a:r>
            <a:r>
              <a:rPr kumimoji="0" lang="zh-TW" altLang="en-US" sz="2400" b="1" dirty="0">
                <a:solidFill>
                  <a:srgbClr val="323232"/>
                </a:solidFill>
                <a:latin typeface="標楷體" pitchFamily="65" charset="-120"/>
                <a:ea typeface="標楷體" pitchFamily="65" charset="-120"/>
              </a:rPr>
              <a:t>公分</a:t>
            </a:r>
          </a:p>
        </p:txBody>
      </p:sp>
    </p:spTree>
    <p:extLst>
      <p:ext uri="{BB962C8B-B14F-4D97-AF65-F5344CB8AC3E}">
        <p14:creationId xmlns:p14="http://schemas.microsoft.com/office/powerpoint/2010/main" val="47685686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utoBMT"/>
          <p:cNvPicPr>
            <a:picLocks noGrp="1" noChangeAspect="1" noChangeArrowheads="1"/>
          </p:cNvPicPr>
          <p:nvPr>
            <p:ph/>
          </p:nvPr>
        </p:nvPicPr>
        <p:blipFill rotWithShape="1">
          <a:blip r:embed="rId2" cstate="print">
            <a:extLst>
              <a:ext uri="{28A0092B-C50C-407E-A947-70E740481C1C}">
                <a14:useLocalDpi xmlns:a14="http://schemas.microsoft.com/office/drawing/2010/main" val="0"/>
              </a:ext>
            </a:extLst>
          </a:blip>
          <a:srcRect r="9686" b="2576"/>
          <a:stretch/>
        </p:blipFill>
        <p:spPr>
          <a:xfrm>
            <a:off x="395536" y="1861340"/>
            <a:ext cx="4120142" cy="41200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Text Box 3"/>
          <p:cNvSpPr txBox="1">
            <a:spLocks noChangeArrowheads="1"/>
          </p:cNvSpPr>
          <p:nvPr/>
        </p:nvSpPr>
        <p:spPr bwMode="auto">
          <a:xfrm>
            <a:off x="2124075" y="404813"/>
            <a:ext cx="5040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None/>
            </a:pPr>
            <a:endParaRPr lang="zh-TW" altLang="zh-TW" sz="1800">
              <a:solidFill>
                <a:srgbClr val="007A77"/>
              </a:solidFill>
              <a:latin typeface="Arial" panose="020B0604020202020204" pitchFamily="34" charset="0"/>
            </a:endParaRPr>
          </a:p>
        </p:txBody>
      </p:sp>
      <p:sp>
        <p:nvSpPr>
          <p:cNvPr id="35844" name="Text Box 4"/>
          <p:cNvSpPr txBox="1">
            <a:spLocks noChangeArrowheads="1"/>
          </p:cNvSpPr>
          <p:nvPr/>
        </p:nvSpPr>
        <p:spPr bwMode="auto">
          <a:xfrm>
            <a:off x="4403725" y="188913"/>
            <a:ext cx="4889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None/>
            </a:pPr>
            <a:endParaRPr lang="zh-TW" altLang="zh-TW" sz="2400">
              <a:solidFill>
                <a:srgbClr val="007A77"/>
              </a:solidFill>
            </a:endParaRPr>
          </a:p>
        </p:txBody>
      </p:sp>
      <p:sp>
        <p:nvSpPr>
          <p:cNvPr id="35845" name="Text Box 5"/>
          <p:cNvSpPr txBox="1">
            <a:spLocks noChangeArrowheads="1"/>
          </p:cNvSpPr>
          <p:nvPr/>
        </p:nvSpPr>
        <p:spPr bwMode="auto">
          <a:xfrm>
            <a:off x="1155060" y="2060599"/>
            <a:ext cx="1569660" cy="26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None/>
            </a:pPr>
            <a:r>
              <a:rPr lang="zh-TW" altLang="en-US" sz="3600" b="1" dirty="0">
                <a:solidFill>
                  <a:srgbClr val="000000"/>
                </a:solidFill>
                <a:latin typeface="標楷體" panose="03000509000000000000" pitchFamily="65" charset="-120"/>
                <a:ea typeface="標楷體" panose="03000509000000000000" pitchFamily="65" charset="-120"/>
              </a:rPr>
              <a:t>自 體 移 植</a:t>
            </a:r>
          </a:p>
          <a:p>
            <a:pPr eaLnBrk="1" hangingPunct="1">
              <a:spcBef>
                <a:spcPct val="50000"/>
              </a:spcBef>
              <a:buFontTx/>
              <a:buNone/>
            </a:pPr>
            <a:endParaRPr lang="en-US" altLang="zh-TW" sz="3600" dirty="0">
              <a:solidFill>
                <a:srgbClr val="C0C0C0"/>
              </a:solidFill>
            </a:endParaRPr>
          </a:p>
        </p:txBody>
      </p:sp>
      <p:pic>
        <p:nvPicPr>
          <p:cNvPr id="6" name="Picture 2" descr="alloBM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1" t="1191" r="6461" b="-1"/>
          <a:stretch/>
        </p:blipFill>
        <p:spPr bwMode="auto">
          <a:xfrm>
            <a:off x="4694537" y="1868349"/>
            <a:ext cx="4053927" cy="411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6345336" y="2060599"/>
            <a:ext cx="738664"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har char="–"/>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har char="–"/>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None/>
            </a:pPr>
            <a:r>
              <a:rPr lang="zh-TW" altLang="en-US" sz="3600" b="1" dirty="0">
                <a:solidFill>
                  <a:srgbClr val="C00000"/>
                </a:solidFill>
                <a:latin typeface="標楷體" panose="03000509000000000000" pitchFamily="65" charset="-120"/>
                <a:ea typeface="標楷體" panose="03000509000000000000" pitchFamily="65" charset="-120"/>
              </a:rPr>
              <a:t>異 體 移 植</a:t>
            </a:r>
          </a:p>
        </p:txBody>
      </p:sp>
      <p:sp>
        <p:nvSpPr>
          <p:cNvPr id="9" name="標題 1"/>
          <p:cNvSpPr txBox="1">
            <a:spLocks/>
          </p:cNvSpPr>
          <p:nvPr/>
        </p:nvSpPr>
        <p:spPr bwMode="auto">
          <a:xfrm>
            <a:off x="301625" y="588169"/>
            <a:ext cx="854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cs typeface="+mj-cs"/>
              </a:defRPr>
            </a:lvl1pPr>
            <a:lvl2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2pPr>
            <a:lvl3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3pPr>
            <a:lvl4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4pPr>
            <a:lvl5pPr algn="ctr" rtl="0" eaLnBrk="0" fontAlgn="base" hangingPunct="0">
              <a:spcBef>
                <a:spcPct val="0"/>
              </a:spcBef>
              <a:spcAft>
                <a:spcPct val="0"/>
              </a:spcAft>
              <a:defRPr kumimoji="1" sz="4000" b="1">
                <a:solidFill>
                  <a:schemeClr val="tx2"/>
                </a:solidFill>
                <a:latin typeface="Times New Roman" panose="02020603050405020304" pitchFamily="18" charset="0"/>
                <a:ea typeface="標楷體" panose="03000509000000000000"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r>
              <a:rPr lang="zh-TW" altLang="en-US" kern="0" dirty="0">
                <a:solidFill>
                  <a:srgbClr val="003399"/>
                </a:solidFill>
              </a:rPr>
              <a:t>自體骨髓移植 </a:t>
            </a:r>
            <a:r>
              <a:rPr lang="en-US" altLang="zh-TW" kern="0" dirty="0">
                <a:solidFill>
                  <a:srgbClr val="003399"/>
                </a:solidFill>
              </a:rPr>
              <a:t>vs</a:t>
            </a:r>
            <a:r>
              <a:rPr lang="zh-TW" altLang="en-US" kern="0" dirty="0">
                <a:solidFill>
                  <a:srgbClr val="003399"/>
                </a:solidFill>
              </a:rPr>
              <a:t> 異體骨髓移植</a:t>
            </a:r>
          </a:p>
        </p:txBody>
      </p:sp>
    </p:spTree>
    <p:extLst>
      <p:ext uri="{BB962C8B-B14F-4D97-AF65-F5344CB8AC3E}">
        <p14:creationId xmlns:p14="http://schemas.microsoft.com/office/powerpoint/2010/main" val="16755640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obs.line-scdn.net/0hnytYLS5aMVZJIBmHRuxOAXN2Mjl6TCJVLRZgVQpOb2IwQ3EBdk4tOGpwZmdsRHYIIEd6MGokKmc3R3UDfU8t/w644"/>
          <p:cNvPicPr>
            <a:picLocks noChangeAspect="1" noChangeArrowheads="1"/>
          </p:cNvPicPr>
          <p:nvPr/>
        </p:nvPicPr>
        <p:blipFill rotWithShape="1">
          <a:blip r:embed="rId2">
            <a:extLst>
              <a:ext uri="{28A0092B-C50C-407E-A947-70E740481C1C}">
                <a14:useLocalDpi xmlns:a14="http://schemas.microsoft.com/office/drawing/2010/main" val="0"/>
              </a:ext>
            </a:extLst>
          </a:blip>
          <a:srcRect b="13163"/>
          <a:stretch/>
        </p:blipFill>
        <p:spPr bwMode="auto">
          <a:xfrm>
            <a:off x="755576" y="2132856"/>
            <a:ext cx="7776864" cy="38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p:cNvSpPr>
            <a:spLocks noGrp="1"/>
          </p:cNvSpPr>
          <p:nvPr>
            <p:ph type="title"/>
          </p:nvPr>
        </p:nvSpPr>
        <p:spPr>
          <a:xfrm>
            <a:off x="741027" y="620688"/>
            <a:ext cx="7869560" cy="1584176"/>
          </a:xfrm>
        </p:spPr>
        <p:txBody>
          <a:bodyPr/>
          <a:lstStyle/>
          <a:p>
            <a:r>
              <a:rPr lang="zh-TW" altLang="en-US" sz="3600" dirty="0"/>
              <a:t>等骨髓救命　</a:t>
            </a:r>
            <a:r>
              <a:rPr lang="en-US" altLang="zh-TW" sz="3600" dirty="0"/>
              <a:t>5</a:t>
            </a:r>
            <a:r>
              <a:rPr lang="zh-TW" altLang="en-US" sz="3600" dirty="0"/>
              <a:t>歲血癌童：想長大</a:t>
            </a:r>
            <a:r>
              <a:rPr lang="en-US" altLang="zh-TW" sz="3600" dirty="0"/>
              <a:t/>
            </a:r>
            <a:br>
              <a:rPr lang="en-US" altLang="zh-TW" sz="3600" dirty="0"/>
            </a:br>
            <a:r>
              <a:rPr lang="zh-TW" altLang="en-US" sz="3600" dirty="0"/>
              <a:t>                                    </a:t>
            </a:r>
            <a:r>
              <a:rPr lang="zh-TW" altLang="en-US" sz="2800" b="0" dirty="0">
                <a:solidFill>
                  <a:srgbClr val="000000"/>
                </a:solidFill>
              </a:rPr>
              <a:t>新聞 </a:t>
            </a:r>
            <a:r>
              <a:rPr lang="en-US" altLang="zh-TW" sz="2800" b="0" dirty="0">
                <a:solidFill>
                  <a:srgbClr val="000000"/>
                </a:solidFill>
              </a:rPr>
              <a:t>2020</a:t>
            </a:r>
            <a:r>
              <a:rPr lang="zh-TW" altLang="en-US" sz="2800" b="0" dirty="0">
                <a:solidFill>
                  <a:srgbClr val="000000"/>
                </a:solidFill>
              </a:rPr>
              <a:t>年</a:t>
            </a:r>
            <a:r>
              <a:rPr lang="en-US" altLang="zh-TW" sz="2800" b="0" dirty="0">
                <a:solidFill>
                  <a:srgbClr val="000000"/>
                </a:solidFill>
              </a:rPr>
              <a:t>05</a:t>
            </a:r>
            <a:r>
              <a:rPr lang="zh-TW" altLang="en-US" sz="2800" b="0" dirty="0">
                <a:solidFill>
                  <a:srgbClr val="000000"/>
                </a:solidFill>
              </a:rPr>
              <a:t>月</a:t>
            </a:r>
            <a:r>
              <a:rPr lang="en-US" altLang="zh-TW" sz="2800" b="0" dirty="0">
                <a:solidFill>
                  <a:srgbClr val="000000"/>
                </a:solidFill>
              </a:rPr>
              <a:t>09</a:t>
            </a:r>
            <a:r>
              <a:rPr lang="zh-TW" altLang="en-US" sz="2800" b="0" dirty="0">
                <a:solidFill>
                  <a:srgbClr val="000000"/>
                </a:solidFill>
              </a:rPr>
              <a:t>日</a:t>
            </a:r>
            <a:endParaRPr lang="zh-TW" altLang="en-US" sz="2800" dirty="0">
              <a:solidFill>
                <a:srgbClr val="000000"/>
              </a:solidFill>
            </a:endParaRPr>
          </a:p>
        </p:txBody>
      </p:sp>
    </p:spTree>
    <p:extLst>
      <p:ext uri="{BB962C8B-B14F-4D97-AF65-F5344CB8AC3E}">
        <p14:creationId xmlns:p14="http://schemas.microsoft.com/office/powerpoint/2010/main" val="1628947572"/>
      </p:ext>
    </p:extLst>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557808"/>
            <a:ext cx="8540750" cy="1143000"/>
          </a:xfrm>
        </p:spPr>
        <p:txBody>
          <a:bodyPr/>
          <a:lstStyle/>
          <a:p>
            <a:r>
              <a:rPr lang="zh-TW" altLang="zh-TW" dirty="0"/>
              <a:t>什麼是半吻合骨髓移植</a:t>
            </a:r>
            <a:endParaRPr lang="zh-TW" altLang="en-US" dirty="0"/>
          </a:p>
        </p:txBody>
      </p:sp>
      <p:sp>
        <p:nvSpPr>
          <p:cNvPr id="3" name="內容版面配置區 2"/>
          <p:cNvSpPr>
            <a:spLocks noGrp="1"/>
          </p:cNvSpPr>
          <p:nvPr>
            <p:ph idx="1"/>
          </p:nvPr>
        </p:nvSpPr>
        <p:spPr>
          <a:xfrm>
            <a:off x="589657" y="1628800"/>
            <a:ext cx="8158807" cy="4608512"/>
          </a:xfrm>
        </p:spPr>
        <p:txBody>
          <a:bodyPr/>
          <a:lstStyle/>
          <a:p>
            <a:pPr lvl="0">
              <a:lnSpc>
                <a:spcPts val="3000"/>
              </a:lnSpc>
              <a:spcBef>
                <a:spcPts val="600"/>
              </a:spcBef>
            </a:pPr>
            <a:r>
              <a:rPr lang="zh-TW" altLang="zh-TW" dirty="0"/>
              <a:t>目前骨髓移植大多不用抽骨髓，而是用周邊造血幹細胞來做移植，所以也稱造血幹細胞移植</a:t>
            </a:r>
            <a:r>
              <a:rPr lang="zh-TW" altLang="en-US" dirty="0"/>
              <a:t>。</a:t>
            </a:r>
            <a:endParaRPr lang="zh-TW" altLang="zh-TW" dirty="0"/>
          </a:p>
          <a:p>
            <a:pPr lvl="0">
              <a:lnSpc>
                <a:spcPts val="3000"/>
              </a:lnSpc>
              <a:spcBef>
                <a:spcPts val="600"/>
              </a:spcBef>
            </a:pPr>
            <a:r>
              <a:rPr lang="zh-TW" altLang="zh-TW" dirty="0"/>
              <a:t>而血癌通常做</a:t>
            </a:r>
            <a:r>
              <a:rPr lang="zh-TW" altLang="zh-TW" b="1" u="sng" dirty="0"/>
              <a:t>異體</a:t>
            </a:r>
            <a:r>
              <a:rPr lang="zh-TW" altLang="zh-TW" dirty="0"/>
              <a:t>的骨髓移植，異體的骨髓移植需要配對，有時會找不到吻合度適合的捐者</a:t>
            </a:r>
            <a:r>
              <a:rPr lang="zh-TW" altLang="en-US" dirty="0"/>
              <a:t>。</a:t>
            </a:r>
            <a:endParaRPr lang="zh-TW" altLang="zh-TW" dirty="0"/>
          </a:p>
          <a:p>
            <a:pPr lvl="0">
              <a:lnSpc>
                <a:spcPts val="3000"/>
              </a:lnSpc>
              <a:spcBef>
                <a:spcPts val="600"/>
              </a:spcBef>
            </a:pPr>
            <a:r>
              <a:rPr lang="zh-TW" altLang="zh-TW" dirty="0"/>
              <a:t>近年來由父母提供造血幹細胞的半吻合造血幹細胞移植，且因捐者是父母，所以幾乎不會有找不到捐贈者的問題，且可快速執行移植</a:t>
            </a:r>
            <a:r>
              <a:rPr lang="zh-TW" altLang="en-US" dirty="0"/>
              <a:t>。</a:t>
            </a:r>
            <a:endParaRPr lang="zh-TW" altLang="zh-TW" dirty="0"/>
          </a:p>
          <a:p>
            <a:pPr lvl="0">
              <a:lnSpc>
                <a:spcPts val="3000"/>
              </a:lnSpc>
              <a:spcBef>
                <a:spcPts val="600"/>
              </a:spcBef>
            </a:pPr>
            <a:r>
              <a:rPr lang="zh-TW" altLang="zh-TW" dirty="0"/>
              <a:t>這種移植方式困難度較高，如為了減少排斥的問題，會使用</a:t>
            </a:r>
            <a:r>
              <a:rPr lang="zh-TW" altLang="zh-TW" b="1" u="sng" dirty="0"/>
              <a:t>較高的免疫抑制藥物</a:t>
            </a:r>
            <a:r>
              <a:rPr lang="zh-TW" altLang="zh-TW" dirty="0"/>
              <a:t>，這將增加感染的併發症。</a:t>
            </a:r>
          </a:p>
          <a:p>
            <a:pPr lvl="0">
              <a:lnSpc>
                <a:spcPts val="3000"/>
              </a:lnSpc>
              <a:spcBef>
                <a:spcPts val="600"/>
              </a:spcBef>
            </a:pPr>
            <a:r>
              <a:rPr lang="zh-TW" altLang="zh-TW" dirty="0"/>
              <a:t>個案雖也面臨過這些困難，但在團隊的努力之下，也都成功克服了。</a:t>
            </a:r>
          </a:p>
          <a:p>
            <a:pPr>
              <a:lnSpc>
                <a:spcPts val="3000"/>
              </a:lnSpc>
              <a:spcBef>
                <a:spcPts val="600"/>
              </a:spcBef>
            </a:pPr>
            <a:endParaRPr lang="zh-TW" altLang="en-US" dirty="0"/>
          </a:p>
        </p:txBody>
      </p:sp>
    </p:spTree>
    <p:extLst>
      <p:ext uri="{BB962C8B-B14F-4D97-AF65-F5344CB8AC3E}">
        <p14:creationId xmlns:p14="http://schemas.microsoft.com/office/powerpoint/2010/main" val="2524423012"/>
      </p:ext>
    </p:extLst>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xmlns="" id="{5FB67B19-0FED-45C5-91BA-C57F12089F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276872"/>
            <a:ext cx="8118842" cy="2948276"/>
          </a:xfrm>
        </p:spPr>
      </p:pic>
    </p:spTree>
    <p:extLst>
      <p:ext uri="{BB962C8B-B14F-4D97-AF65-F5344CB8AC3E}">
        <p14:creationId xmlns:p14="http://schemas.microsoft.com/office/powerpoint/2010/main" val="4098707812"/>
      </p:ext>
    </p:extLst>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548680"/>
            <a:ext cx="8540750" cy="1143000"/>
          </a:xfrm>
        </p:spPr>
        <p:txBody>
          <a:bodyPr/>
          <a:lstStyle/>
          <a:p>
            <a:r>
              <a:rPr lang="zh-TW" altLang="en-US" dirty="0"/>
              <a:t>病</a:t>
            </a:r>
            <a:r>
              <a:rPr lang="zh-TW" altLang="zh-TW" dirty="0"/>
              <a:t>患發病和治療經過</a:t>
            </a:r>
            <a:endParaRPr lang="zh-TW" altLang="en-US" dirty="0"/>
          </a:p>
        </p:txBody>
      </p:sp>
      <p:sp>
        <p:nvSpPr>
          <p:cNvPr id="3" name="內容版面配置區 2"/>
          <p:cNvSpPr>
            <a:spLocks noGrp="1"/>
          </p:cNvSpPr>
          <p:nvPr>
            <p:ph idx="1"/>
          </p:nvPr>
        </p:nvSpPr>
        <p:spPr>
          <a:xfrm>
            <a:off x="395536" y="1628800"/>
            <a:ext cx="8496944" cy="4464496"/>
          </a:xfrm>
        </p:spPr>
        <p:txBody>
          <a:bodyPr/>
          <a:lstStyle/>
          <a:p>
            <a:pPr lvl="0">
              <a:lnSpc>
                <a:spcPts val="3500"/>
              </a:lnSpc>
              <a:spcBef>
                <a:spcPts val="600"/>
              </a:spcBef>
            </a:pPr>
            <a:r>
              <a:rPr lang="en-US" altLang="zh-TW" dirty="0"/>
              <a:t>11</a:t>
            </a:r>
            <a:r>
              <a:rPr lang="zh-TW" altLang="zh-TW" dirty="0"/>
              <a:t>歲劉小弟弟，身上莫名瘀青，轉診至台中中山醫學大學附設醫院</a:t>
            </a:r>
            <a:r>
              <a:rPr lang="en-US" altLang="zh-TW" dirty="0"/>
              <a:t>(</a:t>
            </a:r>
            <a:r>
              <a:rPr lang="zh-TW" altLang="zh-TW" dirty="0"/>
              <a:t>以下簡稱本院</a:t>
            </a:r>
            <a:r>
              <a:rPr lang="en-US" altLang="zh-TW" dirty="0"/>
              <a:t>)</a:t>
            </a:r>
            <a:r>
              <a:rPr lang="zh-TW" altLang="zh-TW" dirty="0"/>
              <a:t>，經本院診斷為急性淋巴性白血病。</a:t>
            </a:r>
          </a:p>
          <a:p>
            <a:pPr lvl="0">
              <a:lnSpc>
                <a:spcPts val="3500"/>
              </a:lnSpc>
              <a:spcBef>
                <a:spcPts val="600"/>
              </a:spcBef>
            </a:pPr>
            <a:r>
              <a:rPr lang="zh-TW" altLang="zh-TW" dirty="0"/>
              <a:t>病患的血癌有預後非常不好的染色體和基因，屬於高危險族群的血癌</a:t>
            </a:r>
            <a:r>
              <a:rPr lang="zh-TW" altLang="en-US" dirty="0"/>
              <a:t>。</a:t>
            </a:r>
            <a:endParaRPr lang="zh-TW" altLang="zh-TW" dirty="0"/>
          </a:p>
          <a:p>
            <a:pPr lvl="0">
              <a:lnSpc>
                <a:spcPts val="3500"/>
              </a:lnSpc>
              <a:spcBef>
                <a:spcPts val="600"/>
              </a:spcBef>
            </a:pPr>
            <a:r>
              <a:rPr lang="zh-TW" altLang="zh-TW" dirty="0"/>
              <a:t>在經過化學治療和標靶藥物治療後，殘餘血癌細胞的比例</a:t>
            </a:r>
            <a:r>
              <a:rPr lang="en-US" altLang="zh-TW" dirty="0"/>
              <a:t>(minimal residual disease, MRD)</a:t>
            </a:r>
            <a:r>
              <a:rPr lang="zh-TW" altLang="zh-TW" dirty="0"/>
              <a:t>下降不理想</a:t>
            </a:r>
            <a:r>
              <a:rPr lang="zh-TW" altLang="en-US" dirty="0"/>
              <a:t>。</a:t>
            </a:r>
            <a:endParaRPr lang="zh-TW" altLang="zh-TW" dirty="0"/>
          </a:p>
          <a:p>
            <a:pPr lvl="0">
              <a:lnSpc>
                <a:spcPts val="3500"/>
              </a:lnSpc>
              <a:spcBef>
                <a:spcPts val="600"/>
              </a:spcBef>
            </a:pPr>
            <a:r>
              <a:rPr lang="zh-TW" altLang="zh-TW" dirty="0"/>
              <a:t>故提早做異體造血幹細胞移植，可提高治癒機會。</a:t>
            </a:r>
          </a:p>
          <a:p>
            <a:pPr lvl="0">
              <a:lnSpc>
                <a:spcPts val="3500"/>
              </a:lnSpc>
              <a:spcBef>
                <a:spcPts val="600"/>
              </a:spcBef>
            </a:pPr>
            <a:r>
              <a:rPr lang="zh-TW" altLang="zh-TW" dirty="0"/>
              <a:t>病患父親捐造血幹細胞進行半吻合骨髓移植，經過治療，成功度過感染的危險，目前個案身上已沒有癌細胞的存在。</a:t>
            </a:r>
          </a:p>
          <a:p>
            <a:endParaRPr lang="zh-TW" altLang="en-US" dirty="0"/>
          </a:p>
        </p:txBody>
      </p:sp>
    </p:spTree>
    <p:extLst>
      <p:ext uri="{BB962C8B-B14F-4D97-AF65-F5344CB8AC3E}">
        <p14:creationId xmlns:p14="http://schemas.microsoft.com/office/powerpoint/2010/main" val="3241441930"/>
      </p:ext>
    </p:extLst>
  </p:cSld>
  <p:clrMapOvr>
    <a:masterClrMapping/>
  </p:clrMapOvr>
  <p:transition spd="slow"/>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兒童最常見的癌症</a:t>
            </a:r>
            <a:r>
              <a:rPr lang="en-US" altLang="zh-TW" dirty="0"/>
              <a:t>: </a:t>
            </a:r>
            <a:r>
              <a:rPr lang="zh-TW" altLang="zh-TW" dirty="0"/>
              <a:t>血癌</a:t>
            </a:r>
            <a:r>
              <a:rPr lang="en-US" altLang="zh-TW" dirty="0"/>
              <a:t> (</a:t>
            </a:r>
            <a:r>
              <a:rPr lang="zh-TW" altLang="zh-TW" dirty="0"/>
              <a:t>白血病</a:t>
            </a:r>
            <a:r>
              <a:rPr lang="en-US" altLang="zh-TW" dirty="0"/>
              <a:t>)</a:t>
            </a:r>
            <a:endParaRPr lang="zh-TW" altLang="en-US" dirty="0"/>
          </a:p>
        </p:txBody>
      </p:sp>
      <p:sp>
        <p:nvSpPr>
          <p:cNvPr id="3" name="內容版面配置區 2"/>
          <p:cNvSpPr>
            <a:spLocks noGrp="1"/>
          </p:cNvSpPr>
          <p:nvPr>
            <p:ph idx="1"/>
          </p:nvPr>
        </p:nvSpPr>
        <p:spPr>
          <a:xfrm>
            <a:off x="517649" y="1765987"/>
            <a:ext cx="8374831" cy="4331568"/>
          </a:xfrm>
        </p:spPr>
        <p:txBody>
          <a:bodyPr/>
          <a:lstStyle/>
          <a:p>
            <a:pPr marL="0" indent="0">
              <a:buNone/>
            </a:pPr>
            <a:r>
              <a:rPr lang="zh-TW" altLang="en-US" dirty="0"/>
              <a:t>血癌又稱白血病，是兒童最常見的癌症，通常可分四種：</a:t>
            </a:r>
            <a:endParaRPr lang="en-US" altLang="zh-TW" dirty="0"/>
          </a:p>
          <a:p>
            <a:r>
              <a:rPr lang="zh-TW" altLang="en-US" dirty="0"/>
              <a:t>急性淋巴性白血病，只用化學治癒率，雖然治癒率不低，但有些情況需考慮做骨髓移植，以提高治預率：</a:t>
            </a:r>
            <a:endParaRPr lang="en-US" altLang="zh-TW" dirty="0"/>
          </a:p>
          <a:p>
            <a:pPr lvl="1"/>
            <a:r>
              <a:rPr lang="zh-TW" altLang="en-US" dirty="0">
                <a:solidFill>
                  <a:srgbClr val="C00000"/>
                </a:solidFill>
              </a:rPr>
              <a:t>預後非常不好的染色體或基因。</a:t>
            </a:r>
            <a:endParaRPr lang="en-US" altLang="zh-TW" dirty="0">
              <a:solidFill>
                <a:srgbClr val="C00000"/>
              </a:solidFill>
            </a:endParaRPr>
          </a:p>
          <a:p>
            <a:pPr lvl="1"/>
            <a:r>
              <a:rPr lang="zh-TW" altLang="en-US" dirty="0">
                <a:solidFill>
                  <a:srgbClr val="C00000"/>
                </a:solidFill>
              </a:rPr>
              <a:t>在經過治療後，殘餘血癌細胞的比例</a:t>
            </a:r>
            <a:r>
              <a:rPr lang="en-US" altLang="zh-TW" dirty="0">
                <a:solidFill>
                  <a:srgbClr val="C00000"/>
                </a:solidFill>
              </a:rPr>
              <a:t>(minimal residual   disease, MRD)</a:t>
            </a:r>
            <a:r>
              <a:rPr lang="zh-TW" altLang="en-US" dirty="0">
                <a:solidFill>
                  <a:srgbClr val="C00000"/>
                </a:solidFill>
              </a:rPr>
              <a:t>下降不理想。</a:t>
            </a:r>
          </a:p>
          <a:p>
            <a:r>
              <a:rPr lang="zh-TW" altLang="en-US" dirty="0"/>
              <a:t>急性骨髓性白血病：除特別情況，一般做骨髓移植會有較高的治癒率。</a:t>
            </a:r>
          </a:p>
          <a:p>
            <a:r>
              <a:rPr lang="zh-TW" altLang="en-US" dirty="0"/>
              <a:t>慢性骨髓性白血病：有很好的標靶藥。</a:t>
            </a:r>
          </a:p>
          <a:p>
            <a:r>
              <a:rPr lang="zh-TW" altLang="en-US" dirty="0"/>
              <a:t>慢性淋巴性白血病：兒童少見</a:t>
            </a:r>
          </a:p>
        </p:txBody>
      </p:sp>
    </p:spTree>
    <p:extLst>
      <p:ext uri="{BB962C8B-B14F-4D97-AF65-F5344CB8AC3E}">
        <p14:creationId xmlns:p14="http://schemas.microsoft.com/office/powerpoint/2010/main" val="200685619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5FCD044-88D4-4BF1-9057-A754E39CC7CE}"/>
              </a:ext>
            </a:extLst>
          </p:cNvPr>
          <p:cNvSpPr>
            <a:spLocks noGrp="1"/>
          </p:cNvSpPr>
          <p:nvPr>
            <p:ph type="title"/>
          </p:nvPr>
        </p:nvSpPr>
        <p:spPr/>
        <p:txBody>
          <a:bodyPr/>
          <a:lstStyle/>
          <a:p>
            <a:r>
              <a:rPr lang="zh-TW" altLang="en-US" dirty="0"/>
              <a:t>新冠病毒感染緊急就醫的狀況</a:t>
            </a:r>
          </a:p>
        </p:txBody>
      </p:sp>
      <p:pic>
        <p:nvPicPr>
          <p:cNvPr id="5" name="內容版面配置區 4">
            <a:extLst>
              <a:ext uri="{FF2B5EF4-FFF2-40B4-BE49-F238E27FC236}">
                <a16:creationId xmlns:a16="http://schemas.microsoft.com/office/drawing/2014/main" xmlns="" id="{30078FAA-A598-4D28-A049-8597E0594D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210" b="28963"/>
          <a:stretch/>
        </p:blipFill>
        <p:spPr>
          <a:xfrm>
            <a:off x="899592" y="4077072"/>
            <a:ext cx="7327536" cy="1892424"/>
          </a:xfrm>
        </p:spPr>
      </p:pic>
      <p:pic>
        <p:nvPicPr>
          <p:cNvPr id="7" name="圖片 6">
            <a:extLst>
              <a:ext uri="{FF2B5EF4-FFF2-40B4-BE49-F238E27FC236}">
                <a16:creationId xmlns:a16="http://schemas.microsoft.com/office/drawing/2014/main" xmlns="" id="{A92E5CDB-9962-4FEF-A888-24FA6742874E}"/>
              </a:ext>
            </a:extLst>
          </p:cNvPr>
          <p:cNvPicPr>
            <a:picLocks noChangeAspect="1"/>
          </p:cNvPicPr>
          <p:nvPr/>
        </p:nvPicPr>
        <p:blipFill rotWithShape="1">
          <a:blip r:embed="rId3">
            <a:extLst>
              <a:ext uri="{28A0092B-C50C-407E-A947-70E740481C1C}">
                <a14:useLocalDpi xmlns:a14="http://schemas.microsoft.com/office/drawing/2010/main" val="0"/>
              </a:ext>
            </a:extLst>
          </a:blip>
          <a:srcRect l="3150" t="67539" r="3402" b="8312"/>
          <a:stretch/>
        </p:blipFill>
        <p:spPr>
          <a:xfrm>
            <a:off x="899592" y="1844824"/>
            <a:ext cx="7322858" cy="1892424"/>
          </a:xfrm>
          <a:prstGeom prst="rect">
            <a:avLst/>
          </a:prstGeom>
        </p:spPr>
      </p:pic>
    </p:spTree>
    <p:extLst>
      <p:ext uri="{BB962C8B-B14F-4D97-AF65-F5344CB8AC3E}">
        <p14:creationId xmlns:p14="http://schemas.microsoft.com/office/powerpoint/2010/main" val="1192316168"/>
      </p:ext>
    </p:extLst>
  </p:cSld>
  <p:clrMapOvr>
    <a:masterClrMapping/>
  </p:clrMapOvr>
  <p:transition spd="slow"/>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圖片 51">
            <a:extLst>
              <a:ext uri="{FF2B5EF4-FFF2-40B4-BE49-F238E27FC236}">
                <a16:creationId xmlns:a16="http://schemas.microsoft.com/office/drawing/2014/main" xmlns="" id="{45DC634D-43D6-4456-9E5D-F3E7EEBB8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43" y="1844824"/>
            <a:ext cx="8421313" cy="4031021"/>
          </a:xfrm>
          <a:prstGeom prst="rect">
            <a:avLst/>
          </a:prstGeom>
        </p:spPr>
      </p:pic>
      <p:sp>
        <p:nvSpPr>
          <p:cNvPr id="53" name="標題 1">
            <a:extLst>
              <a:ext uri="{FF2B5EF4-FFF2-40B4-BE49-F238E27FC236}">
                <a16:creationId xmlns:a16="http://schemas.microsoft.com/office/drawing/2014/main" xmlns="" id="{3521002F-70AB-4A8A-BF77-766DE3355C66}"/>
              </a:ext>
            </a:extLst>
          </p:cNvPr>
          <p:cNvSpPr>
            <a:spLocks noGrp="1"/>
          </p:cNvSpPr>
          <p:nvPr>
            <p:ph type="title"/>
          </p:nvPr>
        </p:nvSpPr>
        <p:spPr>
          <a:xfrm>
            <a:off x="301625" y="609600"/>
            <a:ext cx="8540750" cy="1143000"/>
          </a:xfrm>
        </p:spPr>
        <p:txBody>
          <a:bodyPr/>
          <a:lstStyle/>
          <a:p>
            <a:r>
              <a:rPr lang="zh-TW" altLang="zh-TW" dirty="0"/>
              <a:t>半吻合骨髓移植</a:t>
            </a:r>
            <a:r>
              <a:rPr lang="zh-TW" altLang="en-US" dirty="0"/>
              <a:t>過程</a:t>
            </a:r>
          </a:p>
        </p:txBody>
      </p:sp>
    </p:spTree>
    <p:extLst>
      <p:ext uri="{BB962C8B-B14F-4D97-AF65-F5344CB8AC3E}">
        <p14:creationId xmlns:p14="http://schemas.microsoft.com/office/powerpoint/2010/main" val="2757619250"/>
      </p:ext>
    </p:extLst>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a:srcRect t="1" b="27850"/>
          <a:stretch/>
        </p:blipFill>
        <p:spPr>
          <a:xfrm>
            <a:off x="613985" y="692696"/>
            <a:ext cx="8229600" cy="2952328"/>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r="3627"/>
          <a:stretch/>
        </p:blipFill>
        <p:spPr>
          <a:xfrm>
            <a:off x="613985" y="3789040"/>
            <a:ext cx="7653536" cy="1008112"/>
          </a:xfrm>
          <a:prstGeom prst="rect">
            <a:avLst/>
          </a:prstGeom>
          <a:solidFill>
            <a:srgbClr val="FFFFFF"/>
          </a:solidFill>
        </p:spPr>
      </p:pic>
      <p:sp>
        <p:nvSpPr>
          <p:cNvPr id="6" name="文字方塊 5"/>
          <p:cNvSpPr txBox="1"/>
          <p:nvPr/>
        </p:nvSpPr>
        <p:spPr>
          <a:xfrm>
            <a:off x="613985" y="4852317"/>
            <a:ext cx="7802402" cy="1384995"/>
          </a:xfrm>
          <a:prstGeom prst="rect">
            <a:avLst/>
          </a:prstGeom>
          <a:noFill/>
        </p:spPr>
        <p:txBody>
          <a:bodyPr wrap="square" rtlCol="0">
            <a:spAutoFit/>
          </a:bodyPr>
          <a:lstStyle/>
          <a:p>
            <a:r>
              <a:rPr lang="zh-TW" altLang="en-US" sz="2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這是全世界第一篇</a:t>
            </a:r>
            <a:r>
              <a:rPr lang="zh-TW" altLang="en-US"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，在兒童半吻合造血幹細胞移植時，使用「抗胸腺細胞免疫球蛋白」</a:t>
            </a:r>
            <a:r>
              <a:rPr lang="en-US" altLang="zh-TW"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(ATG) </a:t>
            </a:r>
            <a:r>
              <a:rPr lang="zh-TW" altLang="en-US"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加上「移植後環磷醯胺」</a:t>
            </a:r>
            <a:r>
              <a:rPr lang="en-US" altLang="zh-TW"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1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PTCy</a:t>
            </a:r>
            <a:r>
              <a:rPr lang="en-US" altLang="zh-TW"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，預防兒童移植物抗宿主疾病</a:t>
            </a:r>
            <a:r>
              <a:rPr lang="en-US" altLang="zh-TW"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(GVHD)</a:t>
            </a:r>
            <a:r>
              <a:rPr lang="zh-TW" altLang="en-US"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的發生，</a:t>
            </a:r>
            <a:r>
              <a:rPr lang="en-US" altLang="zh-TW"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成功植入</a:t>
            </a:r>
            <a:r>
              <a:rPr lang="en-US" altLang="zh-TW"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(engraftment)</a:t>
            </a:r>
            <a:r>
              <a:rPr lang="zh-TW" altLang="en-US"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，沒有一位病患死於移植物抗宿主疾病</a:t>
            </a:r>
            <a:r>
              <a:rPr lang="en-US" altLang="zh-TW"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(GVHD)</a:t>
            </a:r>
            <a:endParaRPr lang="zh-TW" altLang="en-US" sz="2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29647908"/>
      </p:ext>
    </p:extLst>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66" y="476636"/>
            <a:ext cx="8784922" cy="5858088"/>
          </a:xfrm>
          <a:prstGeom prst="rect">
            <a:avLst/>
          </a:prstGeom>
        </p:spPr>
      </p:pic>
    </p:spTree>
    <p:extLst>
      <p:ext uri="{BB962C8B-B14F-4D97-AF65-F5344CB8AC3E}">
        <p14:creationId xmlns:p14="http://schemas.microsoft.com/office/powerpoint/2010/main" val="2367716653"/>
      </p:ext>
    </p:extLst>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3635896" y="908447"/>
            <a:ext cx="2373067" cy="1368425"/>
          </a:xfrm>
        </p:spPr>
        <p:txBody>
          <a:bodyPr/>
          <a:lstStyle/>
          <a:p>
            <a:pPr eaLnBrk="1" hangingPunct="1">
              <a:defRPr/>
            </a:pPr>
            <a:r>
              <a:rPr lang="zh-TW" altLang="en-US" sz="6000" dirty="0"/>
              <a:t>謝謝！</a:t>
            </a:r>
          </a:p>
        </p:txBody>
      </p:sp>
      <p:pic>
        <p:nvPicPr>
          <p:cNvPr id="5" name="圖片 4">
            <a:extLst>
              <a:ext uri="{FF2B5EF4-FFF2-40B4-BE49-F238E27FC236}">
                <a16:creationId xmlns:a16="http://schemas.microsoft.com/office/drawing/2014/main" xmlns="" id="{A321B6BA-2C99-4DB2-9FB9-72A21019B14C}"/>
              </a:ext>
            </a:extLst>
          </p:cNvPr>
          <p:cNvPicPr>
            <a:picLocks noChangeAspect="1"/>
          </p:cNvPicPr>
          <p:nvPr/>
        </p:nvPicPr>
        <p:blipFill rotWithShape="1">
          <a:blip r:embed="rId2">
            <a:extLst>
              <a:ext uri="{28A0092B-C50C-407E-A947-70E740481C1C}">
                <a14:useLocalDpi xmlns:a14="http://schemas.microsoft.com/office/drawing/2010/main" val="0"/>
              </a:ext>
            </a:extLst>
          </a:blip>
          <a:srcRect l="13204" t="16480" r="15501" b="52198"/>
          <a:stretch/>
        </p:blipFill>
        <p:spPr>
          <a:xfrm>
            <a:off x="971600" y="2276871"/>
            <a:ext cx="7234346" cy="2664297"/>
          </a:xfrm>
          <a:prstGeom prst="rect">
            <a:avLst/>
          </a:prstGeom>
        </p:spPr>
      </p:pic>
      <p:sp>
        <p:nvSpPr>
          <p:cNvPr id="2" name="文字方塊 1"/>
          <p:cNvSpPr txBox="1"/>
          <p:nvPr/>
        </p:nvSpPr>
        <p:spPr>
          <a:xfrm>
            <a:off x="827584" y="4941168"/>
            <a:ext cx="7522378" cy="830997"/>
          </a:xfrm>
          <a:prstGeom prst="rect">
            <a:avLst/>
          </a:prstGeom>
          <a:noFill/>
        </p:spPr>
        <p:txBody>
          <a:bodyPr wrap="square" rtlCol="0">
            <a:spAutoFit/>
          </a:bodyPr>
          <a:lstStyle/>
          <a:p>
            <a:r>
              <a:rPr lang="en-US" altLang="zh-TW" sz="24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Google</a:t>
            </a:r>
            <a:r>
              <a:rPr lang="zh-TW" altLang="en-US" sz="24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輸入巫康熙，即可找到如上的網頁，網頁中可找到我們團隊的聯絡方式，有任何問題可和我們聯絡。</a:t>
            </a:r>
          </a:p>
        </p:txBody>
      </p:sp>
      <p:cxnSp>
        <p:nvCxnSpPr>
          <p:cNvPr id="7" name="直線單箭頭接點 6"/>
          <p:cNvCxnSpPr/>
          <p:nvPr/>
        </p:nvCxnSpPr>
        <p:spPr bwMode="auto">
          <a:xfrm flipV="1">
            <a:off x="6516216" y="5229200"/>
            <a:ext cx="0" cy="216024"/>
          </a:xfrm>
          <a:prstGeom prst="straightConnector1">
            <a:avLst/>
          </a:prstGeom>
          <a:ln>
            <a:solidFill>
              <a:srgbClr val="C0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5618651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腸病毒感染</a:t>
            </a:r>
          </a:p>
        </p:txBody>
      </p:sp>
      <p:pic>
        <p:nvPicPr>
          <p:cNvPr id="4" name="內容版面配置區 3"/>
          <p:cNvPicPr>
            <a:picLocks noGrp="1" noChangeAspect="1"/>
          </p:cNvPicPr>
          <p:nvPr>
            <p:ph idx="1"/>
          </p:nvPr>
        </p:nvPicPr>
        <p:blipFill>
          <a:blip r:embed="rId2"/>
          <a:stretch>
            <a:fillRect/>
          </a:stretch>
        </p:blipFill>
        <p:spPr>
          <a:xfrm>
            <a:off x="301649" y="2060848"/>
            <a:ext cx="4176839" cy="3144725"/>
          </a:xfrm>
          <a:prstGeom prst="rect">
            <a:avLst/>
          </a:prstGeom>
        </p:spPr>
      </p:pic>
      <p:pic>
        <p:nvPicPr>
          <p:cNvPr id="5" name="圖片 4"/>
          <p:cNvPicPr>
            <a:picLocks noChangeAspect="1"/>
          </p:cNvPicPr>
          <p:nvPr/>
        </p:nvPicPr>
        <p:blipFill>
          <a:blip r:embed="rId3"/>
          <a:stretch>
            <a:fillRect/>
          </a:stretch>
        </p:blipFill>
        <p:spPr>
          <a:xfrm>
            <a:off x="4716016" y="2060848"/>
            <a:ext cx="3853003" cy="3153869"/>
          </a:xfrm>
          <a:prstGeom prst="rect">
            <a:avLst/>
          </a:prstGeom>
        </p:spPr>
      </p:pic>
      <p:sp>
        <p:nvSpPr>
          <p:cNvPr id="6" name="文字方塊 5"/>
          <p:cNvSpPr txBox="1"/>
          <p:nvPr/>
        </p:nvSpPr>
        <p:spPr>
          <a:xfrm>
            <a:off x="5796136" y="5230577"/>
            <a:ext cx="1415772" cy="584775"/>
          </a:xfrm>
          <a:prstGeom prst="rect">
            <a:avLst/>
          </a:prstGeom>
          <a:noFill/>
        </p:spPr>
        <p:txBody>
          <a:bodyPr wrap="none" rtlCol="0">
            <a:spAutoFit/>
          </a:bodyPr>
          <a:lstStyle/>
          <a:p>
            <a:r>
              <a:rPr lang="zh-TW" altLang="en-US" sz="3200" dirty="0">
                <a:solidFill>
                  <a:srgbClr val="000000"/>
                </a:solidFill>
                <a:latin typeface="標楷體" panose="03000509000000000000" pitchFamily="65" charset="-120"/>
                <a:ea typeface="標楷體" panose="03000509000000000000" pitchFamily="65" charset="-120"/>
              </a:rPr>
              <a:t>咽峽炎</a:t>
            </a:r>
          </a:p>
        </p:txBody>
      </p:sp>
      <p:sp>
        <p:nvSpPr>
          <p:cNvPr id="7" name="文字方塊 6"/>
          <p:cNvSpPr txBox="1"/>
          <p:nvPr/>
        </p:nvSpPr>
        <p:spPr>
          <a:xfrm>
            <a:off x="1331640" y="5224070"/>
            <a:ext cx="1826141" cy="584775"/>
          </a:xfrm>
          <a:prstGeom prst="rect">
            <a:avLst/>
          </a:prstGeom>
          <a:noFill/>
        </p:spPr>
        <p:txBody>
          <a:bodyPr wrap="none" rtlCol="0">
            <a:spAutoFit/>
          </a:bodyPr>
          <a:lstStyle/>
          <a:p>
            <a:r>
              <a:rPr lang="zh-TW" altLang="en-US" sz="3200" dirty="0">
                <a:solidFill>
                  <a:srgbClr val="000000"/>
                </a:solidFill>
                <a:latin typeface="標楷體" panose="03000509000000000000" pitchFamily="65" charset="-120"/>
                <a:ea typeface="標楷體" panose="03000509000000000000" pitchFamily="65" charset="-120"/>
              </a:rPr>
              <a:t>手口足症</a:t>
            </a:r>
          </a:p>
        </p:txBody>
      </p:sp>
    </p:spTree>
    <p:extLst>
      <p:ext uri="{BB962C8B-B14F-4D97-AF65-F5344CB8AC3E}">
        <p14:creationId xmlns:p14="http://schemas.microsoft.com/office/powerpoint/2010/main" val="219592493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5067B83-DDB1-4277-B3DC-8709C55726E3}"/>
              </a:ext>
            </a:extLst>
          </p:cNvPr>
          <p:cNvSpPr>
            <a:spLocks noGrp="1"/>
          </p:cNvSpPr>
          <p:nvPr>
            <p:ph type="title"/>
          </p:nvPr>
        </p:nvSpPr>
        <p:spPr>
          <a:xfrm>
            <a:off x="301625" y="548680"/>
            <a:ext cx="8540750" cy="1143000"/>
          </a:xfrm>
        </p:spPr>
        <p:txBody>
          <a:bodyPr/>
          <a:lstStyle/>
          <a:p>
            <a:r>
              <a:rPr lang="zh-TW" altLang="en-US" dirty="0"/>
              <a:t>腸病毒重症的前兆</a:t>
            </a:r>
          </a:p>
        </p:txBody>
      </p:sp>
      <p:pic>
        <p:nvPicPr>
          <p:cNvPr id="7" name="圖片 6">
            <a:extLst>
              <a:ext uri="{FF2B5EF4-FFF2-40B4-BE49-F238E27FC236}">
                <a16:creationId xmlns:a16="http://schemas.microsoft.com/office/drawing/2014/main" xmlns="" id="{4A43EE42-64F7-40A3-9D79-ED3C259E4A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4" t="2226" r="5274" b="5382"/>
          <a:stretch/>
        </p:blipFill>
        <p:spPr>
          <a:xfrm>
            <a:off x="1331640" y="1628800"/>
            <a:ext cx="6480720" cy="4614180"/>
          </a:xfrm>
          <a:prstGeom prst="rect">
            <a:avLst/>
          </a:prstGeom>
        </p:spPr>
      </p:pic>
    </p:spTree>
    <p:extLst>
      <p:ext uri="{BB962C8B-B14F-4D97-AF65-F5344CB8AC3E}">
        <p14:creationId xmlns:p14="http://schemas.microsoft.com/office/powerpoint/2010/main" val="199024369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上課大網</a:t>
            </a:r>
          </a:p>
        </p:txBody>
      </p:sp>
      <p:sp>
        <p:nvSpPr>
          <p:cNvPr id="3" name="內容版面配置區 2"/>
          <p:cNvSpPr>
            <a:spLocks noGrp="1"/>
          </p:cNvSpPr>
          <p:nvPr>
            <p:ph idx="1"/>
          </p:nvPr>
        </p:nvSpPr>
        <p:spPr>
          <a:xfrm>
            <a:off x="683567" y="1844824"/>
            <a:ext cx="7992889" cy="4194175"/>
          </a:xfrm>
        </p:spPr>
        <p:txBody>
          <a:bodyPr/>
          <a:lstStyle/>
          <a:p>
            <a:pPr marL="457200" indent="-457200">
              <a:lnSpc>
                <a:spcPct val="150000"/>
              </a:lnSpc>
              <a:buFont typeface="+mj-lt"/>
              <a:buAutoNum type="arabicPeriod"/>
            </a:pPr>
            <a:r>
              <a:rPr lang="zh-TW" altLang="en-US" sz="3200" b="1" dirty="0"/>
              <a:t>兒童和青少年急重症的</a:t>
            </a:r>
            <a:r>
              <a:rPr lang="zh-TW" altLang="en-US" sz="3200" b="1" dirty="0">
                <a:solidFill>
                  <a:srgbClr val="C00000"/>
                </a:solidFill>
              </a:rPr>
              <a:t>疾病</a:t>
            </a:r>
            <a:r>
              <a:rPr lang="zh-TW" altLang="en-US" sz="3200" b="1" dirty="0"/>
              <a:t>和警訊</a:t>
            </a:r>
            <a:endParaRPr lang="en-US" altLang="zh-TW" sz="3200" b="1" dirty="0"/>
          </a:p>
          <a:p>
            <a:pPr marL="457200" indent="-457200">
              <a:lnSpc>
                <a:spcPct val="150000"/>
              </a:lnSpc>
              <a:buFont typeface="+mj-lt"/>
              <a:buAutoNum type="arabicPeriod"/>
            </a:pPr>
            <a:r>
              <a:rPr lang="zh-TW" altLang="en-US" sz="3200" b="1" dirty="0"/>
              <a:t>造成兒童和青少年死亡的重症：</a:t>
            </a:r>
            <a:r>
              <a:rPr lang="zh-TW" altLang="en-US" sz="3200" b="1" dirty="0">
                <a:solidFill>
                  <a:srgbClr val="C00000"/>
                </a:solidFill>
              </a:rPr>
              <a:t>癌症</a:t>
            </a:r>
            <a:endParaRPr lang="en-US" altLang="zh-TW" sz="3200" b="1" dirty="0">
              <a:solidFill>
                <a:srgbClr val="C00000"/>
              </a:solidFill>
            </a:endParaRPr>
          </a:p>
          <a:p>
            <a:pPr marL="457200" indent="-457200">
              <a:lnSpc>
                <a:spcPct val="150000"/>
              </a:lnSpc>
              <a:buFont typeface="+mj-lt"/>
              <a:buAutoNum type="arabicPeriod"/>
            </a:pPr>
            <a:r>
              <a:rPr lang="zh-TW" altLang="en-US" sz="3200" b="1" dirty="0"/>
              <a:t>常見兒童和青少年</a:t>
            </a:r>
            <a:r>
              <a:rPr lang="zh-TW" altLang="en-US" sz="3200" b="1" dirty="0">
                <a:solidFill>
                  <a:srgbClr val="C00000"/>
                </a:solidFill>
              </a:rPr>
              <a:t>抽血異常</a:t>
            </a:r>
            <a:r>
              <a:rPr lang="zh-TW" altLang="en-US" sz="3200" b="1" dirty="0"/>
              <a:t>的原因</a:t>
            </a:r>
            <a:endParaRPr lang="en-US" altLang="zh-TW" sz="3200" b="1" dirty="0"/>
          </a:p>
          <a:p>
            <a:pPr marL="457200" indent="-457200">
              <a:lnSpc>
                <a:spcPct val="150000"/>
              </a:lnSpc>
              <a:buFont typeface="+mj-lt"/>
              <a:buAutoNum type="arabicPeriod"/>
            </a:pPr>
            <a:r>
              <a:rPr lang="zh-TW" altLang="en-US" sz="3200" b="1" dirty="0"/>
              <a:t>治療兒童和青少年重症的利器：</a:t>
            </a:r>
            <a:r>
              <a:rPr lang="zh-TW" altLang="en-US" sz="3200" b="1" dirty="0">
                <a:solidFill>
                  <a:srgbClr val="C00000"/>
                </a:solidFill>
              </a:rPr>
              <a:t>骨髓移植</a:t>
            </a:r>
          </a:p>
          <a:p>
            <a:endParaRPr lang="zh-TW" altLang="en-US" dirty="0"/>
          </a:p>
        </p:txBody>
      </p:sp>
    </p:spTree>
    <p:extLst>
      <p:ext uri="{BB962C8B-B14F-4D97-AF65-F5344CB8AC3E}">
        <p14:creationId xmlns:p14="http://schemas.microsoft.com/office/powerpoint/2010/main" val="338470262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99392"/>
            <a:ext cx="9144000" cy="6957392"/>
          </a:xfrm>
          <a:prstGeom prst="rect">
            <a:avLst/>
          </a:prstGeom>
          <a:noFill/>
          <a:ln w="9525">
            <a:noFill/>
            <a:miter lim="800000"/>
            <a:headEnd/>
            <a:tailEnd/>
          </a:ln>
        </p:spPr>
      </p:pic>
    </p:spTree>
    <p:extLst>
      <p:ext uri="{BB962C8B-B14F-4D97-AF65-F5344CB8AC3E}">
        <p14:creationId xmlns:p14="http://schemas.microsoft.com/office/powerpoint/2010/main" val="3973100447"/>
      </p:ext>
    </p:extLst>
  </p:cSld>
  <p:clrMapOvr>
    <a:masterClrMapping/>
  </p:clrMapOvr>
  <p:transition>
    <p:cover dir="r"/>
    <p:sndAc>
      <p:stSnd>
        <p:snd r:embed="rId2" name="CAMERA.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1268760"/>
            <a:ext cx="7848873" cy="4194175"/>
          </a:xfrm>
        </p:spPr>
        <p:txBody>
          <a:bodyPr/>
          <a:lstStyle/>
          <a:p>
            <a:pPr marL="457200" indent="-457200">
              <a:lnSpc>
                <a:spcPct val="150000"/>
              </a:lnSpc>
              <a:buFont typeface="+mj-lt"/>
              <a:buAutoNum type="arabicPeriod"/>
            </a:pPr>
            <a:r>
              <a:rPr lang="zh-TW" altLang="en-US" sz="3200" b="1" dirty="0">
                <a:solidFill>
                  <a:schemeClr val="bg2"/>
                </a:solidFill>
              </a:rPr>
              <a:t>兒童和青少年急重症的疾病和警訊</a:t>
            </a:r>
            <a:endParaRPr lang="en-US" altLang="zh-TW" sz="3200" b="1" dirty="0">
              <a:solidFill>
                <a:schemeClr val="bg2"/>
              </a:solidFill>
            </a:endParaRPr>
          </a:p>
          <a:p>
            <a:pPr marL="457200" indent="-457200">
              <a:lnSpc>
                <a:spcPct val="150000"/>
              </a:lnSpc>
              <a:buFont typeface="+mj-lt"/>
              <a:buAutoNum type="arabicPeriod"/>
            </a:pPr>
            <a:r>
              <a:rPr lang="zh-TW" altLang="en-US" sz="3200" b="1" u="sng" dirty="0">
                <a:solidFill>
                  <a:srgbClr val="C00000"/>
                </a:solidFill>
              </a:rPr>
              <a:t>造成兒童和青少年死亡的重症</a:t>
            </a:r>
            <a:r>
              <a:rPr lang="en-US" altLang="zh-TW" sz="3200" b="1" u="sng" dirty="0">
                <a:solidFill>
                  <a:srgbClr val="C00000"/>
                </a:solidFill>
              </a:rPr>
              <a:t>: </a:t>
            </a:r>
            <a:r>
              <a:rPr lang="zh-TW" altLang="en-US" sz="3200" b="1" u="sng" dirty="0">
                <a:solidFill>
                  <a:srgbClr val="C00000"/>
                </a:solidFill>
              </a:rPr>
              <a:t>癌症</a:t>
            </a:r>
            <a:endParaRPr lang="en-US" altLang="zh-TW" sz="3200" b="1" u="sng" dirty="0">
              <a:solidFill>
                <a:srgbClr val="C00000"/>
              </a:solidFill>
            </a:endParaRPr>
          </a:p>
          <a:p>
            <a:pPr marL="457200" indent="-457200">
              <a:lnSpc>
                <a:spcPct val="150000"/>
              </a:lnSpc>
              <a:buFont typeface="+mj-lt"/>
              <a:buAutoNum type="arabicPeriod"/>
            </a:pPr>
            <a:r>
              <a:rPr lang="zh-TW" altLang="en-US" sz="3200" b="1" dirty="0">
                <a:solidFill>
                  <a:schemeClr val="bg2"/>
                </a:solidFill>
              </a:rPr>
              <a:t>常見兒童和青少年抽血異常的原因</a:t>
            </a:r>
            <a:endParaRPr lang="en-US" altLang="zh-TW" sz="3200" b="1" dirty="0">
              <a:solidFill>
                <a:schemeClr val="bg2"/>
              </a:solidFill>
            </a:endParaRPr>
          </a:p>
          <a:p>
            <a:pPr marL="457200" indent="-457200">
              <a:lnSpc>
                <a:spcPct val="150000"/>
              </a:lnSpc>
              <a:buFont typeface="+mj-lt"/>
              <a:buAutoNum type="arabicPeriod"/>
            </a:pPr>
            <a:r>
              <a:rPr lang="zh-TW" altLang="en-US" sz="3200" b="1" dirty="0">
                <a:solidFill>
                  <a:schemeClr val="bg2"/>
                </a:solidFill>
              </a:rPr>
              <a:t>治療兒童和青少年重症的利器</a:t>
            </a:r>
            <a:r>
              <a:rPr lang="en-US" altLang="zh-TW" sz="3200" b="1" dirty="0">
                <a:solidFill>
                  <a:schemeClr val="bg2"/>
                </a:solidFill>
              </a:rPr>
              <a:t>: </a:t>
            </a:r>
            <a:r>
              <a:rPr lang="zh-TW" altLang="en-US" sz="3200" b="1" dirty="0">
                <a:solidFill>
                  <a:schemeClr val="bg2"/>
                </a:solidFill>
              </a:rPr>
              <a:t>骨髓移植</a:t>
            </a:r>
          </a:p>
          <a:p>
            <a:endParaRPr lang="zh-TW" altLang="en-US" dirty="0"/>
          </a:p>
        </p:txBody>
      </p:sp>
    </p:spTree>
    <p:extLst>
      <p:ext uri="{BB962C8B-B14F-4D97-AF65-F5344CB8AC3E}">
        <p14:creationId xmlns:p14="http://schemas.microsoft.com/office/powerpoint/2010/main" val="229760661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0" indent="0" algn="ctr">
              <a:buNone/>
            </a:pPr>
            <a:r>
              <a:rPr lang="zh-TW" altLang="en-US" sz="4400" b="1" dirty="0">
                <a:solidFill>
                  <a:srgbClr val="C00000"/>
                </a:solidFill>
              </a:rPr>
              <a:t>兒童癌症是造成兒童和青少年</a:t>
            </a:r>
            <a:endParaRPr lang="en-US" altLang="zh-TW" sz="4400" b="1" dirty="0">
              <a:solidFill>
                <a:srgbClr val="C00000"/>
              </a:solidFill>
            </a:endParaRPr>
          </a:p>
          <a:p>
            <a:pPr marL="0" indent="0" algn="ctr">
              <a:buNone/>
            </a:pPr>
            <a:r>
              <a:rPr lang="zh-TW" altLang="en-US" sz="4400" b="1" dirty="0">
                <a:solidFill>
                  <a:srgbClr val="C00000"/>
                </a:solidFill>
              </a:rPr>
              <a:t>死亡的第二原因</a:t>
            </a:r>
            <a:r>
              <a:rPr lang="en-US" altLang="zh-TW" sz="4400" b="1" dirty="0">
                <a:solidFill>
                  <a:srgbClr val="C00000"/>
                </a:solidFill>
              </a:rPr>
              <a:t>!!</a:t>
            </a:r>
          </a:p>
          <a:p>
            <a:pPr marL="0" indent="0">
              <a:buNone/>
            </a:pPr>
            <a:endParaRPr lang="en-US" altLang="zh-TW" dirty="0"/>
          </a:p>
          <a:p>
            <a:pPr marL="0" indent="0" algn="ctr">
              <a:buNone/>
            </a:pPr>
            <a:r>
              <a:rPr lang="zh-TW" altLang="en-US" sz="2800" b="1" dirty="0"/>
              <a:t>第一死亡原因是意外</a:t>
            </a:r>
          </a:p>
        </p:txBody>
      </p:sp>
    </p:spTree>
    <p:extLst>
      <p:ext uri="{BB962C8B-B14F-4D97-AF65-F5344CB8AC3E}">
        <p14:creationId xmlns:p14="http://schemas.microsoft.com/office/powerpoint/2010/main" val="43963512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B549448-C74F-46C2-833F-026BD3342686}"/>
              </a:ext>
            </a:extLst>
          </p:cNvPr>
          <p:cNvSpPr>
            <a:spLocks noGrp="1"/>
          </p:cNvSpPr>
          <p:nvPr>
            <p:ph type="title"/>
          </p:nvPr>
        </p:nvSpPr>
        <p:spPr/>
        <p:txBody>
          <a:bodyPr/>
          <a:lstStyle/>
          <a:p>
            <a:r>
              <a:rPr lang="zh-TW" altLang="en-US" dirty="0"/>
              <a:t>何謂癌症</a:t>
            </a:r>
          </a:p>
        </p:txBody>
      </p:sp>
      <p:sp>
        <p:nvSpPr>
          <p:cNvPr id="3" name="內容版面配置區 2">
            <a:extLst>
              <a:ext uri="{FF2B5EF4-FFF2-40B4-BE49-F238E27FC236}">
                <a16:creationId xmlns:a16="http://schemas.microsoft.com/office/drawing/2014/main" xmlns="" id="{BF2DEDD9-48EA-44D9-A4DD-7C49FA38790A}"/>
              </a:ext>
            </a:extLst>
          </p:cNvPr>
          <p:cNvSpPr>
            <a:spLocks noGrp="1"/>
          </p:cNvSpPr>
          <p:nvPr>
            <p:ph idx="1"/>
          </p:nvPr>
        </p:nvSpPr>
        <p:spPr>
          <a:xfrm>
            <a:off x="683569" y="1916832"/>
            <a:ext cx="7992888" cy="4194175"/>
          </a:xfrm>
        </p:spPr>
        <p:txBody>
          <a:bodyPr/>
          <a:lstStyle/>
          <a:p>
            <a:pPr>
              <a:lnSpc>
                <a:spcPct val="150000"/>
              </a:lnSpc>
            </a:pPr>
            <a:r>
              <a:rPr lang="zh-TW" altLang="en-US" dirty="0"/>
              <a:t>癌症就是惡性腫瘤，指某一變形細胞無限制增生，進而擴散。</a:t>
            </a:r>
          </a:p>
          <a:p>
            <a:pPr>
              <a:lnSpc>
                <a:spcPct val="150000"/>
              </a:lnSpc>
            </a:pPr>
            <a:r>
              <a:rPr lang="zh-TW" altLang="en-US" dirty="0"/>
              <a:t>兒童癌症可區分為：</a:t>
            </a:r>
          </a:p>
          <a:p>
            <a:pPr lvl="1">
              <a:lnSpc>
                <a:spcPct val="150000"/>
              </a:lnSpc>
            </a:pPr>
            <a:r>
              <a:rPr lang="zh-TW" altLang="en-US" dirty="0"/>
              <a:t>液體性惡性疾病：包 括了白血病、淋巴癌等。</a:t>
            </a:r>
          </a:p>
          <a:p>
            <a:pPr lvl="1">
              <a:lnSpc>
                <a:spcPct val="150000"/>
              </a:lnSpc>
            </a:pPr>
            <a:r>
              <a:rPr lang="zh-TW" altLang="en-US" dirty="0"/>
              <a:t>固態瘤：包括惡性腦瘤、神經母細胞瘤、骨癌等。</a:t>
            </a:r>
          </a:p>
          <a:p>
            <a:endParaRPr lang="zh-TW" altLang="en-US" dirty="0"/>
          </a:p>
        </p:txBody>
      </p:sp>
    </p:spTree>
    <p:extLst>
      <p:ext uri="{BB962C8B-B14F-4D97-AF65-F5344CB8AC3E}">
        <p14:creationId xmlns:p14="http://schemas.microsoft.com/office/powerpoint/2010/main" val="127724254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BE1936D-4F55-44DE-907D-A44C2186F924}"/>
              </a:ext>
            </a:extLst>
          </p:cNvPr>
          <p:cNvSpPr>
            <a:spLocks noGrp="1"/>
          </p:cNvSpPr>
          <p:nvPr>
            <p:ph type="title"/>
          </p:nvPr>
        </p:nvSpPr>
        <p:spPr/>
        <p:txBody>
          <a:bodyPr/>
          <a:lstStyle/>
          <a:p>
            <a:r>
              <a:rPr lang="zh-TW" altLang="en-US" sz="3600" dirty="0"/>
              <a:t>兒童癌症與成人癌症的原因不同</a:t>
            </a:r>
          </a:p>
        </p:txBody>
      </p:sp>
      <p:sp>
        <p:nvSpPr>
          <p:cNvPr id="3" name="內容版面配置區 2">
            <a:extLst>
              <a:ext uri="{FF2B5EF4-FFF2-40B4-BE49-F238E27FC236}">
                <a16:creationId xmlns:a16="http://schemas.microsoft.com/office/drawing/2014/main" xmlns="" id="{04E525E5-19BA-4022-91AC-29E34CFF20A5}"/>
              </a:ext>
            </a:extLst>
          </p:cNvPr>
          <p:cNvSpPr>
            <a:spLocks noGrp="1"/>
          </p:cNvSpPr>
          <p:nvPr>
            <p:ph idx="1"/>
          </p:nvPr>
        </p:nvSpPr>
        <p:spPr>
          <a:xfrm>
            <a:off x="301625" y="1611089"/>
            <a:ext cx="8446839" cy="4194175"/>
          </a:xfrm>
        </p:spPr>
        <p:txBody>
          <a:bodyPr/>
          <a:lstStyle/>
          <a:p>
            <a:pPr>
              <a:lnSpc>
                <a:spcPts val="3500"/>
              </a:lnSpc>
              <a:spcBef>
                <a:spcPts val="600"/>
              </a:spcBef>
            </a:pPr>
            <a:r>
              <a:rPr lang="zh-TW" altLang="en-US" dirty="0"/>
              <a:t>兒童癌症與成人癌症天差地遠，關於癌症發生的</a:t>
            </a:r>
            <a:r>
              <a:rPr lang="zh-TW" altLang="en-US" dirty="0">
                <a:solidFill>
                  <a:srgbClr val="C00000"/>
                </a:solidFill>
              </a:rPr>
              <a:t>種類</a:t>
            </a:r>
            <a:r>
              <a:rPr lang="zh-TW" altLang="en-US" dirty="0"/>
              <a:t>、原因、</a:t>
            </a:r>
            <a:r>
              <a:rPr lang="zh-TW" altLang="en-US" dirty="0">
                <a:solidFill>
                  <a:srgbClr val="C00000"/>
                </a:solidFill>
              </a:rPr>
              <a:t>治療的方針</a:t>
            </a:r>
            <a:r>
              <a:rPr lang="zh-TW" altLang="en-US" dirty="0"/>
              <a:t>、對化療的承受程度與副作用、治療的風險和成效，在兒童癌症與成人癌症都有相當大的差別。</a:t>
            </a:r>
          </a:p>
          <a:p>
            <a:pPr>
              <a:lnSpc>
                <a:spcPts val="3500"/>
              </a:lnSpc>
              <a:spcBef>
                <a:spcPts val="600"/>
              </a:spcBef>
            </a:pPr>
            <a:r>
              <a:rPr lang="zh-TW" altLang="en-US" dirty="0"/>
              <a:t>成人癌症的</a:t>
            </a:r>
            <a:r>
              <a:rPr lang="zh-TW" altLang="en-US" dirty="0">
                <a:solidFill>
                  <a:srgbClr val="C00000"/>
                </a:solidFill>
              </a:rPr>
              <a:t>原因</a:t>
            </a:r>
            <a:r>
              <a:rPr lang="zh-TW" altLang="en-US" dirty="0"/>
              <a:t>：成人癌症可能與環境的影響或生活的習慣密切相關，成年人好發的癌症常是實質性的固態腫瘤， 包括：大腸癌、肝癌、肺癌、乳癌、胃癌等，成人常發生的癌症很少發生在小朋友身上。</a:t>
            </a:r>
            <a:endParaRPr lang="en-US" altLang="zh-TW" dirty="0"/>
          </a:p>
          <a:p>
            <a:pPr>
              <a:lnSpc>
                <a:spcPts val="3500"/>
              </a:lnSpc>
              <a:spcBef>
                <a:spcPts val="600"/>
              </a:spcBef>
            </a:pPr>
            <a:r>
              <a:rPr lang="zh-TW" altLang="en-US" dirty="0"/>
              <a:t>兒童癌症的</a:t>
            </a:r>
            <a:r>
              <a:rPr lang="zh-TW" altLang="en-US" dirty="0">
                <a:solidFill>
                  <a:srgbClr val="C00000"/>
                </a:solidFill>
              </a:rPr>
              <a:t>原因</a:t>
            </a:r>
            <a:r>
              <a:rPr lang="zh-TW" altLang="en-US" dirty="0"/>
              <a:t>：通常不會遺傳，更不會傳染</a:t>
            </a:r>
            <a:r>
              <a:rPr lang="en-US" altLang="zh-TW" dirty="0"/>
              <a:t>! </a:t>
            </a:r>
            <a:r>
              <a:rPr lang="zh-TW" altLang="en-US" dirty="0"/>
              <a:t>大都是兒童自己的細胞産生所造成，和父母沒有關系</a:t>
            </a:r>
            <a:r>
              <a:rPr lang="en-US" altLang="zh-TW" dirty="0"/>
              <a:t>!</a:t>
            </a:r>
          </a:p>
        </p:txBody>
      </p:sp>
    </p:spTree>
    <p:extLst>
      <p:ext uri="{BB962C8B-B14F-4D97-AF65-F5344CB8AC3E}">
        <p14:creationId xmlns:p14="http://schemas.microsoft.com/office/powerpoint/2010/main" val="389413845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兒童癌症與成人癌症的種類不同</a:t>
            </a:r>
          </a:p>
        </p:txBody>
      </p:sp>
      <p:sp>
        <p:nvSpPr>
          <p:cNvPr id="3" name="內容版面配置區 2"/>
          <p:cNvSpPr>
            <a:spLocks noGrp="1"/>
          </p:cNvSpPr>
          <p:nvPr>
            <p:ph idx="1"/>
          </p:nvPr>
        </p:nvSpPr>
        <p:spPr>
          <a:xfrm>
            <a:off x="589657" y="1905000"/>
            <a:ext cx="8086799" cy="4194175"/>
          </a:xfrm>
        </p:spPr>
        <p:txBody>
          <a:bodyPr/>
          <a:lstStyle/>
          <a:p>
            <a:pPr>
              <a:lnSpc>
                <a:spcPts val="3500"/>
              </a:lnSpc>
              <a:spcBef>
                <a:spcPts val="600"/>
              </a:spcBef>
            </a:pPr>
            <a:r>
              <a:rPr lang="zh-TW" altLang="en-US" dirty="0"/>
              <a:t>兒童癌症是血液方面的惡性疾病，包括白血病（血癌）與惡性淋巴瘤，這兩者就占了全部兒童癌症病例數的四成以上</a:t>
            </a:r>
          </a:p>
          <a:p>
            <a:pPr>
              <a:lnSpc>
                <a:spcPts val="3500"/>
              </a:lnSpc>
              <a:spcBef>
                <a:spcPts val="600"/>
              </a:spcBef>
            </a:pPr>
            <a:r>
              <a:rPr lang="zh-TW" altLang="en-US" dirty="0"/>
              <a:t>兒童常見的實質性固態腫瘤包括：腦瘤、神經母細胞瘤、生殖細胞瘤、惡性骨肉瘤、 惡性軟 組織肉瘤、威爾姆氏腫瘤、肝母細胞瘤等</a:t>
            </a:r>
            <a:endParaRPr lang="en-US" altLang="zh-TW" dirty="0"/>
          </a:p>
          <a:p>
            <a:pPr>
              <a:lnSpc>
                <a:spcPts val="3500"/>
              </a:lnSpc>
              <a:spcBef>
                <a:spcPts val="600"/>
              </a:spcBef>
            </a:pPr>
            <a:r>
              <a:rPr lang="zh-TW" altLang="en-US" dirty="0"/>
              <a:t>噬血症候群</a:t>
            </a:r>
            <a:r>
              <a:rPr lang="en-US" altLang="zh-TW" dirty="0"/>
              <a:t>(</a:t>
            </a:r>
            <a:r>
              <a:rPr lang="zh-TW" altLang="en-US" dirty="0"/>
              <a:t>東方人較多</a:t>
            </a:r>
            <a:r>
              <a:rPr lang="en-US" altLang="zh-TW" dirty="0"/>
              <a:t>) </a:t>
            </a:r>
          </a:p>
          <a:p>
            <a:pPr>
              <a:lnSpc>
                <a:spcPts val="3500"/>
              </a:lnSpc>
              <a:spcBef>
                <a:spcPts val="600"/>
              </a:spcBef>
            </a:pPr>
            <a:r>
              <a:rPr lang="zh-TW" altLang="en-US" dirty="0"/>
              <a:t>蘭格罕組織增生症</a:t>
            </a:r>
            <a:r>
              <a:rPr lang="en-US" altLang="zh-TW" dirty="0"/>
              <a:t>(</a:t>
            </a:r>
            <a:r>
              <a:rPr lang="zh-TW" altLang="en-US" dirty="0"/>
              <a:t>介於良性和惡性之間</a:t>
            </a:r>
            <a:r>
              <a:rPr lang="en-US" altLang="zh-TW" dirty="0"/>
              <a:t>) </a:t>
            </a:r>
            <a:endParaRPr lang="zh-TW" altLang="en-US" dirty="0">
              <a:solidFill>
                <a:srgbClr val="C00000"/>
              </a:solidFill>
            </a:endParaRPr>
          </a:p>
          <a:p>
            <a:endParaRPr lang="zh-TW" altLang="en-US" dirty="0"/>
          </a:p>
        </p:txBody>
      </p:sp>
    </p:spTree>
    <p:extLst>
      <p:ext uri="{BB962C8B-B14F-4D97-AF65-F5344CB8AC3E}">
        <p14:creationId xmlns:p14="http://schemas.microsoft.com/office/powerpoint/2010/main" val="5646169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C231212-3BEC-4722-9B54-6E83B26B2E45}"/>
              </a:ext>
            </a:extLst>
          </p:cNvPr>
          <p:cNvSpPr>
            <a:spLocks noGrp="1"/>
          </p:cNvSpPr>
          <p:nvPr>
            <p:ph type="title"/>
          </p:nvPr>
        </p:nvSpPr>
        <p:spPr>
          <a:xfrm>
            <a:off x="301625" y="773832"/>
            <a:ext cx="8540750" cy="1143000"/>
          </a:xfrm>
        </p:spPr>
        <p:txBody>
          <a:bodyPr/>
          <a:lstStyle/>
          <a:p>
            <a:r>
              <a:rPr lang="zh-TW" altLang="en-US" dirty="0"/>
              <a:t>台灣發生率</a:t>
            </a:r>
          </a:p>
        </p:txBody>
      </p:sp>
      <p:sp>
        <p:nvSpPr>
          <p:cNvPr id="3" name="內容版面配置區 2">
            <a:extLst>
              <a:ext uri="{FF2B5EF4-FFF2-40B4-BE49-F238E27FC236}">
                <a16:creationId xmlns:a16="http://schemas.microsoft.com/office/drawing/2014/main" xmlns="" id="{EEB17DD7-6998-4BEF-A654-FEFCE68D174D}"/>
              </a:ext>
            </a:extLst>
          </p:cNvPr>
          <p:cNvSpPr>
            <a:spLocks noGrp="1"/>
          </p:cNvSpPr>
          <p:nvPr>
            <p:ph idx="1"/>
          </p:nvPr>
        </p:nvSpPr>
        <p:spPr>
          <a:xfrm>
            <a:off x="827584" y="1988840"/>
            <a:ext cx="7798767" cy="4194175"/>
          </a:xfrm>
        </p:spPr>
        <p:txBody>
          <a:bodyPr/>
          <a:lstStyle/>
          <a:p>
            <a:pPr>
              <a:lnSpc>
                <a:spcPct val="200000"/>
              </a:lnSpc>
            </a:pPr>
            <a:r>
              <a:rPr lang="zh-TW" altLang="en-US" dirty="0"/>
              <a:t>兒童癌症是</a:t>
            </a:r>
            <a:r>
              <a:rPr lang="en-US" altLang="zh-TW" dirty="0"/>
              <a:t>1</a:t>
            </a:r>
            <a:r>
              <a:rPr lang="zh-TW" altLang="en-US" dirty="0"/>
              <a:t>歲以上兒童死亡的第二原因</a:t>
            </a:r>
          </a:p>
          <a:p>
            <a:pPr>
              <a:lnSpc>
                <a:spcPct val="200000"/>
              </a:lnSpc>
            </a:pPr>
            <a:r>
              <a:rPr lang="zh-TW" altLang="en-US" dirty="0"/>
              <a:t>每年台灣有</a:t>
            </a:r>
            <a:r>
              <a:rPr lang="en-US" altLang="zh-TW" dirty="0"/>
              <a:t>500</a:t>
            </a:r>
            <a:r>
              <a:rPr lang="zh-TW" altLang="en-US" dirty="0"/>
              <a:t>多個新病例</a:t>
            </a:r>
          </a:p>
          <a:p>
            <a:pPr>
              <a:lnSpc>
                <a:spcPct val="200000"/>
              </a:lnSpc>
            </a:pPr>
            <a:r>
              <a:rPr lang="zh-TW" altLang="en-US" dirty="0"/>
              <a:t>大約每</a:t>
            </a:r>
            <a:r>
              <a:rPr lang="en-US" altLang="zh-TW" dirty="0"/>
              <a:t>1</a:t>
            </a:r>
            <a:r>
              <a:rPr lang="zh-TW" altLang="en-US" dirty="0"/>
              <a:t>萬個小於</a:t>
            </a:r>
            <a:r>
              <a:rPr lang="en-US" altLang="zh-TW" dirty="0"/>
              <a:t>15</a:t>
            </a:r>
            <a:r>
              <a:rPr lang="zh-TW" altLang="en-US" dirty="0"/>
              <a:t>歲的兒童，每年只發生</a:t>
            </a:r>
            <a:r>
              <a:rPr lang="en-US" altLang="zh-TW" dirty="0"/>
              <a:t>1</a:t>
            </a:r>
            <a:r>
              <a:rPr lang="zh-TW" altLang="en-US" dirty="0"/>
              <a:t>個新病例</a:t>
            </a:r>
          </a:p>
          <a:p>
            <a:pPr>
              <a:lnSpc>
                <a:spcPct val="200000"/>
              </a:lnSpc>
            </a:pPr>
            <a:r>
              <a:rPr lang="zh-TW" altLang="en-US" dirty="0"/>
              <a:t>兒童癌症包括十多種較常見的癌症</a:t>
            </a:r>
            <a:r>
              <a:rPr lang="en-US" altLang="zh-TW" dirty="0"/>
              <a:t>(</a:t>
            </a:r>
            <a:r>
              <a:rPr lang="zh-TW" altLang="en-US" dirty="0"/>
              <a:t>和大人不同</a:t>
            </a:r>
            <a:r>
              <a:rPr lang="en-US" altLang="zh-TW" dirty="0"/>
              <a:t>)</a:t>
            </a:r>
          </a:p>
        </p:txBody>
      </p:sp>
    </p:spTree>
    <p:extLst>
      <p:ext uri="{BB962C8B-B14F-4D97-AF65-F5344CB8AC3E}">
        <p14:creationId xmlns:p14="http://schemas.microsoft.com/office/powerpoint/2010/main" val="119599259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xmlns="" id="{9E13F003-E35E-4794-A608-8C9A50E3304F}"/>
              </a:ext>
            </a:extLst>
          </p:cNvPr>
          <p:cNvPicPr>
            <a:picLocks noGrp="1" noChangeAspect="1"/>
          </p:cNvPicPr>
          <p:nvPr>
            <p:ph idx="1"/>
          </p:nvPr>
        </p:nvPicPr>
        <p:blipFill>
          <a:blip r:embed="rId2"/>
          <a:stretch>
            <a:fillRect/>
          </a:stretch>
        </p:blipFill>
        <p:spPr>
          <a:xfrm>
            <a:off x="718042" y="620688"/>
            <a:ext cx="7707915" cy="5702779"/>
          </a:xfrm>
          <a:prstGeom prst="rect">
            <a:avLst/>
          </a:prstGeom>
        </p:spPr>
      </p:pic>
    </p:spTree>
    <p:extLst>
      <p:ext uri="{BB962C8B-B14F-4D97-AF65-F5344CB8AC3E}">
        <p14:creationId xmlns:p14="http://schemas.microsoft.com/office/powerpoint/2010/main" val="734381635"/>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6D41BED-18A6-4D34-800D-7782F1DA1D91}"/>
              </a:ext>
            </a:extLst>
          </p:cNvPr>
          <p:cNvSpPr>
            <a:spLocks noGrp="1"/>
          </p:cNvSpPr>
          <p:nvPr>
            <p:ph type="title"/>
          </p:nvPr>
        </p:nvSpPr>
        <p:spPr>
          <a:xfrm>
            <a:off x="301624" y="752872"/>
            <a:ext cx="8540750" cy="1143000"/>
          </a:xfrm>
        </p:spPr>
        <p:txBody>
          <a:bodyPr/>
          <a:lstStyle/>
          <a:p>
            <a:r>
              <a:rPr lang="zh-TW" altLang="en-US" dirty="0"/>
              <a:t>兒童癌症的診斷</a:t>
            </a:r>
          </a:p>
        </p:txBody>
      </p:sp>
      <p:sp>
        <p:nvSpPr>
          <p:cNvPr id="3" name="內容版面配置區 2">
            <a:extLst>
              <a:ext uri="{FF2B5EF4-FFF2-40B4-BE49-F238E27FC236}">
                <a16:creationId xmlns:a16="http://schemas.microsoft.com/office/drawing/2014/main" xmlns="" id="{37ECC290-F157-41A6-B05F-0769EA234F94}"/>
              </a:ext>
            </a:extLst>
          </p:cNvPr>
          <p:cNvSpPr>
            <a:spLocks noGrp="1"/>
          </p:cNvSpPr>
          <p:nvPr>
            <p:ph idx="1"/>
          </p:nvPr>
        </p:nvSpPr>
        <p:spPr>
          <a:xfrm>
            <a:off x="661665" y="1740024"/>
            <a:ext cx="8086799" cy="4281264"/>
          </a:xfrm>
        </p:spPr>
        <p:txBody>
          <a:bodyPr/>
          <a:lstStyle/>
          <a:p>
            <a:pPr>
              <a:lnSpc>
                <a:spcPct val="150000"/>
              </a:lnSpc>
              <a:spcBef>
                <a:spcPts val="600"/>
              </a:spcBef>
            </a:pPr>
            <a:r>
              <a:rPr lang="zh-TW" altLang="en-US" dirty="0"/>
              <a:t>早期檢測的重要性：由於大多數兒童癌症是可以治癒的，因此早期檢測至關重要</a:t>
            </a:r>
            <a:endParaRPr lang="en-US" altLang="zh-TW" dirty="0"/>
          </a:p>
          <a:p>
            <a:pPr lvl="1">
              <a:lnSpc>
                <a:spcPct val="150000"/>
              </a:lnSpc>
              <a:spcBef>
                <a:spcPts val="600"/>
              </a:spcBef>
            </a:pPr>
            <a:r>
              <a:rPr lang="zh-TW" altLang="en-US" dirty="0">
                <a:solidFill>
                  <a:srgbClr val="C00000"/>
                </a:solidFill>
              </a:rPr>
              <a:t>症狀</a:t>
            </a:r>
            <a:r>
              <a:rPr lang="en-US" altLang="zh-TW" dirty="0">
                <a:solidFill>
                  <a:srgbClr val="C00000"/>
                </a:solidFill>
              </a:rPr>
              <a:t>:</a:t>
            </a:r>
          </a:p>
          <a:p>
            <a:pPr lvl="1">
              <a:lnSpc>
                <a:spcPct val="150000"/>
              </a:lnSpc>
              <a:spcBef>
                <a:spcPts val="600"/>
              </a:spcBef>
            </a:pPr>
            <a:r>
              <a:rPr lang="zh-TW" altLang="en-US" dirty="0">
                <a:solidFill>
                  <a:srgbClr val="C00000"/>
                </a:solidFill>
              </a:rPr>
              <a:t>組織病理學</a:t>
            </a:r>
            <a:r>
              <a:rPr lang="en-US" altLang="zh-TW" dirty="0">
                <a:solidFill>
                  <a:srgbClr val="C00000"/>
                </a:solidFill>
              </a:rPr>
              <a:t>(</a:t>
            </a:r>
            <a:r>
              <a:rPr lang="zh-TW" altLang="en-US" dirty="0">
                <a:solidFill>
                  <a:srgbClr val="C00000"/>
                </a:solidFill>
              </a:rPr>
              <a:t>切片</a:t>
            </a:r>
            <a:r>
              <a:rPr lang="en-US" altLang="zh-TW" dirty="0">
                <a:solidFill>
                  <a:srgbClr val="C00000"/>
                </a:solidFill>
              </a:rPr>
              <a:t>)</a:t>
            </a:r>
            <a:r>
              <a:rPr lang="zh-TW" altLang="en-US" dirty="0"/>
              <a:t>：任何腫瘤診斷的核心是標本的組織學檢查，包括特殊的組織化學染色和免疫染色</a:t>
            </a:r>
          </a:p>
          <a:p>
            <a:pPr lvl="1">
              <a:lnSpc>
                <a:spcPct val="150000"/>
              </a:lnSpc>
              <a:spcBef>
                <a:spcPts val="600"/>
              </a:spcBef>
            </a:pPr>
            <a:r>
              <a:rPr lang="zh-TW" altLang="en-US" dirty="0">
                <a:solidFill>
                  <a:srgbClr val="C00000"/>
                </a:solidFill>
              </a:rPr>
              <a:t>分期</a:t>
            </a:r>
            <a:r>
              <a:rPr lang="zh-TW" altLang="en-US" dirty="0"/>
              <a:t>：</a:t>
            </a:r>
            <a:r>
              <a:rPr lang="en-US" altLang="zh-TW" dirty="0"/>
              <a:t>X </a:t>
            </a:r>
            <a:r>
              <a:rPr lang="zh-TW" altLang="en-US" dirty="0"/>
              <a:t>光、超音波、</a:t>
            </a:r>
            <a:r>
              <a:rPr lang="en-US" altLang="zh-TW" dirty="0"/>
              <a:t>CT/MRI</a:t>
            </a:r>
            <a:r>
              <a:rPr lang="zh-TW" altLang="en-US" dirty="0"/>
              <a:t>、正子</a:t>
            </a:r>
            <a:endParaRPr lang="en-US" altLang="zh-TW" dirty="0"/>
          </a:p>
        </p:txBody>
      </p:sp>
    </p:spTree>
    <p:extLst>
      <p:ext uri="{BB962C8B-B14F-4D97-AF65-F5344CB8AC3E}">
        <p14:creationId xmlns:p14="http://schemas.microsoft.com/office/powerpoint/2010/main" val="205386460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075E213-AA0B-4864-AE9F-AAABBAB91944}"/>
              </a:ext>
            </a:extLst>
          </p:cNvPr>
          <p:cNvSpPr>
            <a:spLocks noGrp="1"/>
          </p:cNvSpPr>
          <p:nvPr>
            <p:ph type="title"/>
          </p:nvPr>
        </p:nvSpPr>
        <p:spPr>
          <a:xfrm>
            <a:off x="251520" y="701824"/>
            <a:ext cx="8540750" cy="1143000"/>
          </a:xfrm>
        </p:spPr>
        <p:txBody>
          <a:bodyPr/>
          <a:lstStyle/>
          <a:p>
            <a:r>
              <a:rPr lang="en-US" altLang="zh-TW" dirty="0"/>
              <a:t>(</a:t>
            </a:r>
            <a:r>
              <a:rPr lang="zh-TW" altLang="en-US" dirty="0"/>
              <a:t>兒童</a:t>
            </a:r>
            <a:r>
              <a:rPr lang="en-US" altLang="zh-TW" dirty="0"/>
              <a:t>)</a:t>
            </a:r>
            <a:r>
              <a:rPr lang="zh-TW" altLang="en-US" dirty="0"/>
              <a:t>癌症的治療</a:t>
            </a:r>
          </a:p>
        </p:txBody>
      </p:sp>
      <p:sp>
        <p:nvSpPr>
          <p:cNvPr id="3" name="內容版面配置區 2">
            <a:extLst>
              <a:ext uri="{FF2B5EF4-FFF2-40B4-BE49-F238E27FC236}">
                <a16:creationId xmlns:a16="http://schemas.microsoft.com/office/drawing/2014/main" xmlns="" id="{EF08A49A-DF3F-4DE0-932E-7AE01261F371}"/>
              </a:ext>
            </a:extLst>
          </p:cNvPr>
          <p:cNvSpPr>
            <a:spLocks noGrp="1"/>
          </p:cNvSpPr>
          <p:nvPr>
            <p:ph idx="1"/>
          </p:nvPr>
        </p:nvSpPr>
        <p:spPr>
          <a:xfrm>
            <a:off x="935596" y="1844824"/>
            <a:ext cx="7272808" cy="4343400"/>
          </a:xfrm>
        </p:spPr>
        <p:txBody>
          <a:bodyPr/>
          <a:lstStyle/>
          <a:p>
            <a:r>
              <a:rPr lang="zh-TW" altLang="en-US" dirty="0">
                <a:solidFill>
                  <a:srgbClr val="C00000"/>
                </a:solidFill>
              </a:rPr>
              <a:t>準確的診斷和檢測</a:t>
            </a:r>
            <a:endParaRPr lang="en-US" altLang="zh-TW" dirty="0">
              <a:solidFill>
                <a:srgbClr val="C00000"/>
              </a:solidFill>
            </a:endParaRPr>
          </a:p>
          <a:p>
            <a:r>
              <a:rPr lang="zh-TW" altLang="en-US" b="1" dirty="0"/>
              <a:t>多方式治療</a:t>
            </a:r>
            <a:endParaRPr lang="en-US" altLang="zh-TW" b="1" dirty="0"/>
          </a:p>
          <a:p>
            <a:pPr marL="0" indent="0">
              <a:buNone/>
            </a:pPr>
            <a:r>
              <a:rPr lang="zh-TW" altLang="en-US" dirty="0"/>
              <a:t>     </a:t>
            </a:r>
            <a:r>
              <a:rPr lang="en-US" altLang="zh-TW" dirty="0"/>
              <a:t>1. </a:t>
            </a:r>
            <a:r>
              <a:rPr lang="zh-TW" altLang="en-US" dirty="0"/>
              <a:t>藥物：化療、標靶藥物</a:t>
            </a:r>
            <a:r>
              <a:rPr lang="en-US" altLang="zh-TW" dirty="0"/>
              <a:t>…</a:t>
            </a:r>
          </a:p>
          <a:p>
            <a:pPr marL="0" indent="0">
              <a:buNone/>
            </a:pPr>
            <a:r>
              <a:rPr lang="en-US" altLang="zh-TW" dirty="0"/>
              <a:t>              </a:t>
            </a:r>
            <a:r>
              <a:rPr lang="zh-TW" altLang="en-US" dirty="0"/>
              <a:t>      </a:t>
            </a:r>
            <a:r>
              <a:rPr lang="en-US" altLang="zh-TW" dirty="0"/>
              <a:t> </a:t>
            </a:r>
            <a:r>
              <a:rPr lang="zh-TW" altLang="en-US" dirty="0"/>
              <a:t>化療兒童耐受性更好，兒童癌症反應更敏</a:t>
            </a:r>
          </a:p>
          <a:p>
            <a:pPr marL="0" indent="0">
              <a:buNone/>
            </a:pPr>
            <a:r>
              <a:rPr lang="zh-TW" altLang="en-US" dirty="0"/>
              <a:t>     </a:t>
            </a:r>
            <a:r>
              <a:rPr lang="en-US" altLang="zh-TW" dirty="0"/>
              <a:t>2. </a:t>
            </a:r>
            <a:r>
              <a:rPr lang="zh-TW" altLang="en-US" dirty="0"/>
              <a:t>手術</a:t>
            </a:r>
          </a:p>
          <a:p>
            <a:pPr marL="0" indent="0">
              <a:buNone/>
            </a:pPr>
            <a:r>
              <a:rPr lang="zh-TW" altLang="en-US" dirty="0"/>
              <a:t>     </a:t>
            </a:r>
            <a:r>
              <a:rPr lang="en-US" altLang="zh-TW" dirty="0"/>
              <a:t>3. </a:t>
            </a:r>
            <a:r>
              <a:rPr lang="zh-TW" altLang="en-US" dirty="0"/>
              <a:t>放射治療</a:t>
            </a:r>
            <a:endParaRPr lang="en-US" altLang="zh-TW" dirty="0"/>
          </a:p>
          <a:p>
            <a:r>
              <a:rPr lang="zh-TW" altLang="en-US" b="1" dirty="0"/>
              <a:t>多團隊整合</a:t>
            </a:r>
          </a:p>
          <a:p>
            <a:endParaRPr lang="en-US" altLang="zh-TW" dirty="0"/>
          </a:p>
          <a:p>
            <a:endParaRPr lang="en-US" altLang="zh-TW" dirty="0"/>
          </a:p>
          <a:p>
            <a:endParaRPr lang="en-US" altLang="zh-TW" dirty="0"/>
          </a:p>
          <a:p>
            <a:endParaRPr lang="en-US" altLang="zh-TW" dirty="0"/>
          </a:p>
          <a:p>
            <a:pPr marL="457200" lvl="1" indent="0">
              <a:buNone/>
            </a:pPr>
            <a:endParaRPr lang="en-US" altLang="zh-TW" dirty="0"/>
          </a:p>
        </p:txBody>
      </p:sp>
    </p:spTree>
    <p:extLst>
      <p:ext uri="{BB962C8B-B14F-4D97-AF65-F5344CB8AC3E}">
        <p14:creationId xmlns:p14="http://schemas.microsoft.com/office/powerpoint/2010/main" val="93341617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1268760"/>
            <a:ext cx="7848873" cy="4194175"/>
          </a:xfrm>
        </p:spPr>
        <p:txBody>
          <a:bodyPr/>
          <a:lstStyle/>
          <a:p>
            <a:pPr marL="457200" indent="-457200">
              <a:lnSpc>
                <a:spcPct val="150000"/>
              </a:lnSpc>
              <a:buFont typeface="+mj-lt"/>
              <a:buAutoNum type="arabicPeriod"/>
            </a:pPr>
            <a:r>
              <a:rPr lang="zh-TW" altLang="en-US" sz="3200" b="1" u="sng" dirty="0">
                <a:solidFill>
                  <a:srgbClr val="C00000"/>
                </a:solidFill>
              </a:rPr>
              <a:t>兒童和青少年急重症的疾病和警訊</a:t>
            </a:r>
            <a:endParaRPr lang="en-US" altLang="zh-TW" sz="3200" b="1" u="sng" dirty="0">
              <a:solidFill>
                <a:srgbClr val="C00000"/>
              </a:solidFill>
            </a:endParaRPr>
          </a:p>
          <a:p>
            <a:pPr marL="457200" indent="-457200">
              <a:lnSpc>
                <a:spcPct val="150000"/>
              </a:lnSpc>
              <a:buFont typeface="+mj-lt"/>
              <a:buAutoNum type="arabicPeriod"/>
            </a:pPr>
            <a:r>
              <a:rPr lang="zh-TW" altLang="en-US" sz="3200" b="1" dirty="0">
                <a:solidFill>
                  <a:schemeClr val="bg2"/>
                </a:solidFill>
              </a:rPr>
              <a:t>造成兒童和青少年死亡的重症</a:t>
            </a:r>
            <a:r>
              <a:rPr lang="en-US" altLang="zh-TW" sz="3200" b="1" dirty="0">
                <a:solidFill>
                  <a:schemeClr val="bg2"/>
                </a:solidFill>
              </a:rPr>
              <a:t>: </a:t>
            </a:r>
            <a:r>
              <a:rPr lang="zh-TW" altLang="en-US" sz="3200" b="1" dirty="0">
                <a:solidFill>
                  <a:schemeClr val="bg2"/>
                </a:solidFill>
              </a:rPr>
              <a:t>癌症</a:t>
            </a:r>
            <a:endParaRPr lang="en-US" altLang="zh-TW" sz="3200" b="1" dirty="0">
              <a:solidFill>
                <a:schemeClr val="bg2"/>
              </a:solidFill>
            </a:endParaRPr>
          </a:p>
          <a:p>
            <a:pPr marL="457200" indent="-457200">
              <a:lnSpc>
                <a:spcPct val="150000"/>
              </a:lnSpc>
              <a:buFont typeface="+mj-lt"/>
              <a:buAutoNum type="arabicPeriod"/>
            </a:pPr>
            <a:r>
              <a:rPr lang="zh-TW" altLang="en-US" sz="3200" b="1" dirty="0">
                <a:solidFill>
                  <a:schemeClr val="bg2"/>
                </a:solidFill>
              </a:rPr>
              <a:t>常見兒童和青少年抽血異常的原因</a:t>
            </a:r>
            <a:endParaRPr lang="en-US" altLang="zh-TW" sz="3200" b="1" dirty="0">
              <a:solidFill>
                <a:schemeClr val="bg2"/>
              </a:solidFill>
            </a:endParaRPr>
          </a:p>
          <a:p>
            <a:pPr marL="457200" indent="-457200">
              <a:lnSpc>
                <a:spcPct val="150000"/>
              </a:lnSpc>
              <a:buFont typeface="+mj-lt"/>
              <a:buAutoNum type="arabicPeriod"/>
            </a:pPr>
            <a:r>
              <a:rPr lang="zh-TW" altLang="en-US" sz="3200" b="1" dirty="0">
                <a:solidFill>
                  <a:schemeClr val="bg2"/>
                </a:solidFill>
              </a:rPr>
              <a:t>治療兒童和青少年重症的利器</a:t>
            </a:r>
            <a:r>
              <a:rPr lang="en-US" altLang="zh-TW" sz="3200" b="1" dirty="0">
                <a:solidFill>
                  <a:schemeClr val="bg2"/>
                </a:solidFill>
              </a:rPr>
              <a:t>: </a:t>
            </a:r>
            <a:r>
              <a:rPr lang="zh-TW" altLang="en-US" sz="3200" b="1" dirty="0">
                <a:solidFill>
                  <a:schemeClr val="bg2"/>
                </a:solidFill>
              </a:rPr>
              <a:t>骨髓移植</a:t>
            </a:r>
          </a:p>
          <a:p>
            <a:endParaRPr lang="zh-TW" altLang="en-US" dirty="0"/>
          </a:p>
        </p:txBody>
      </p:sp>
    </p:spTree>
    <p:extLst>
      <p:ext uri="{BB962C8B-B14F-4D97-AF65-F5344CB8AC3E}">
        <p14:creationId xmlns:p14="http://schemas.microsoft.com/office/powerpoint/2010/main" val="381332703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B20D2BA-D6C5-4657-86A4-402D7A307F2A}"/>
              </a:ext>
            </a:extLst>
          </p:cNvPr>
          <p:cNvSpPr>
            <a:spLocks noGrp="1"/>
          </p:cNvSpPr>
          <p:nvPr>
            <p:ph type="title"/>
          </p:nvPr>
        </p:nvSpPr>
        <p:spPr/>
        <p:txBody>
          <a:bodyPr/>
          <a:lstStyle/>
          <a:p>
            <a:r>
              <a:rPr lang="zh-TW" altLang="en-US" sz="3600" dirty="0"/>
              <a:t>癌症需要很多的團隊，一同治療和照顧</a:t>
            </a:r>
          </a:p>
        </p:txBody>
      </p:sp>
      <p:pic>
        <p:nvPicPr>
          <p:cNvPr id="5" name="內容版面配置區 4">
            <a:extLst>
              <a:ext uri="{FF2B5EF4-FFF2-40B4-BE49-F238E27FC236}">
                <a16:creationId xmlns:a16="http://schemas.microsoft.com/office/drawing/2014/main" xmlns="" id="{46CDC4E9-D71F-41DA-AF3C-F4751185983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326" b="-1"/>
          <a:stretch/>
        </p:blipFill>
        <p:spPr>
          <a:xfrm>
            <a:off x="827584" y="1700808"/>
            <a:ext cx="7416824" cy="3888390"/>
          </a:xfrm>
        </p:spPr>
      </p:pic>
      <p:sp>
        <p:nvSpPr>
          <p:cNvPr id="7" name="文字方塊 6">
            <a:extLst>
              <a:ext uri="{FF2B5EF4-FFF2-40B4-BE49-F238E27FC236}">
                <a16:creationId xmlns:a16="http://schemas.microsoft.com/office/drawing/2014/main" xmlns="" id="{DC2F3670-7B81-43BC-971F-D8409EBA2D74}"/>
              </a:ext>
            </a:extLst>
          </p:cNvPr>
          <p:cNvSpPr txBox="1"/>
          <p:nvPr/>
        </p:nvSpPr>
        <p:spPr>
          <a:xfrm>
            <a:off x="899592" y="5733256"/>
            <a:ext cx="7848872" cy="605294"/>
          </a:xfrm>
          <a:prstGeom prst="rect">
            <a:avLst/>
          </a:prstGeom>
          <a:noFill/>
        </p:spPr>
        <p:txBody>
          <a:bodyPr wrap="square">
            <a:spAutoFit/>
          </a:bodyPr>
          <a:lstStyle/>
          <a:p>
            <a:pPr eaLnBrk="1" hangingPunct="1">
              <a:lnSpc>
                <a:spcPts val="2000"/>
              </a:lnSpc>
              <a:spcBef>
                <a:spcPts val="0"/>
              </a:spcBef>
            </a:pPr>
            <a:r>
              <a:rPr lang="en-US" altLang="zh-TW" sz="2000" dirty="0">
                <a:solidFill>
                  <a:prstClr val="black"/>
                </a:solidFill>
                <a:latin typeface="Times New Roman" panose="02020603050405020304" pitchFamily="18" charset="0"/>
                <a:cs typeface="Times New Roman" panose="02020603050405020304" pitchFamily="18" charset="0"/>
              </a:rPr>
              <a:t>Inner circle designates primary modalities </a:t>
            </a:r>
          </a:p>
          <a:p>
            <a:pPr eaLnBrk="1" hangingPunct="1">
              <a:lnSpc>
                <a:spcPts val="2000"/>
              </a:lnSpc>
              <a:spcBef>
                <a:spcPts val="0"/>
              </a:spcBef>
            </a:pPr>
            <a:r>
              <a:rPr lang="en-US" altLang="zh-TW" sz="2000" dirty="0">
                <a:solidFill>
                  <a:prstClr val="black"/>
                </a:solidFill>
                <a:latin typeface="Times New Roman" panose="02020603050405020304" pitchFamily="18" charset="0"/>
                <a:cs typeface="Times New Roman" panose="02020603050405020304" pitchFamily="18" charset="0"/>
              </a:rPr>
              <a:t>Outer ring identifies supportive care elements</a:t>
            </a:r>
          </a:p>
        </p:txBody>
      </p:sp>
    </p:spTree>
    <p:extLst>
      <p:ext uri="{BB962C8B-B14F-4D97-AF65-F5344CB8AC3E}">
        <p14:creationId xmlns:p14="http://schemas.microsoft.com/office/powerpoint/2010/main" val="184093048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8731CF2-4004-4E06-AAF0-D4399743D966}"/>
              </a:ext>
            </a:extLst>
          </p:cNvPr>
          <p:cNvSpPr>
            <a:spLocks noGrp="1"/>
          </p:cNvSpPr>
          <p:nvPr>
            <p:ph type="title"/>
          </p:nvPr>
        </p:nvSpPr>
        <p:spPr>
          <a:xfrm>
            <a:off x="351730" y="692696"/>
            <a:ext cx="8540750" cy="1143000"/>
          </a:xfrm>
        </p:spPr>
        <p:txBody>
          <a:bodyPr/>
          <a:lstStyle/>
          <a:p>
            <a:r>
              <a:rPr lang="zh-TW" altLang="en-US" dirty="0"/>
              <a:t>化療的副作用為何？要如何克服？</a:t>
            </a:r>
          </a:p>
        </p:txBody>
      </p:sp>
      <p:sp>
        <p:nvSpPr>
          <p:cNvPr id="3" name="內容版面配置區 2">
            <a:extLst>
              <a:ext uri="{FF2B5EF4-FFF2-40B4-BE49-F238E27FC236}">
                <a16:creationId xmlns:a16="http://schemas.microsoft.com/office/drawing/2014/main" xmlns="" id="{DC7D0B67-AF9A-4B98-B92C-2C05138E1053}"/>
              </a:ext>
            </a:extLst>
          </p:cNvPr>
          <p:cNvSpPr>
            <a:spLocks noGrp="1"/>
          </p:cNvSpPr>
          <p:nvPr>
            <p:ph idx="1"/>
          </p:nvPr>
        </p:nvSpPr>
        <p:spPr>
          <a:xfrm>
            <a:off x="827584" y="1772816"/>
            <a:ext cx="7726759" cy="4194175"/>
          </a:xfrm>
        </p:spPr>
        <p:txBody>
          <a:bodyPr/>
          <a:lstStyle/>
          <a:p>
            <a:pPr>
              <a:lnSpc>
                <a:spcPct val="200000"/>
              </a:lnSpc>
            </a:pPr>
            <a:r>
              <a:rPr lang="zh-TW" altLang="en-US" dirty="0"/>
              <a:t>掉髮</a:t>
            </a:r>
          </a:p>
          <a:p>
            <a:pPr>
              <a:lnSpc>
                <a:spcPct val="200000"/>
              </a:lnSpc>
            </a:pPr>
            <a:r>
              <a:rPr lang="zh-TW" altLang="en-US" dirty="0"/>
              <a:t>噁心、嘔吐</a:t>
            </a:r>
          </a:p>
          <a:p>
            <a:pPr>
              <a:lnSpc>
                <a:spcPct val="200000"/>
              </a:lnSpc>
            </a:pPr>
            <a:r>
              <a:rPr lang="zh-TW" altLang="en-US" dirty="0"/>
              <a:t>口腔黏膜發炎</a:t>
            </a:r>
          </a:p>
          <a:p>
            <a:pPr>
              <a:lnSpc>
                <a:spcPct val="200000"/>
              </a:lnSpc>
            </a:pPr>
            <a:r>
              <a:rPr lang="zh-TW" altLang="en-US" dirty="0"/>
              <a:t>血球下降：當白血球太低的時候，如發燒、活動力差、發酣等，一旦有任一種症狀，就馬上就醫</a:t>
            </a:r>
          </a:p>
          <a:p>
            <a:endParaRPr lang="zh-TW" altLang="en-US" dirty="0"/>
          </a:p>
        </p:txBody>
      </p:sp>
    </p:spTree>
    <p:extLst>
      <p:ext uri="{BB962C8B-B14F-4D97-AF65-F5344CB8AC3E}">
        <p14:creationId xmlns:p14="http://schemas.microsoft.com/office/powerpoint/2010/main" val="218936661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814F9EA-B89F-46CB-8BE8-6084D72608D8}"/>
              </a:ext>
            </a:extLst>
          </p:cNvPr>
          <p:cNvSpPr>
            <a:spLocks noGrp="1"/>
          </p:cNvSpPr>
          <p:nvPr>
            <p:ph type="title"/>
          </p:nvPr>
        </p:nvSpPr>
        <p:spPr/>
        <p:txBody>
          <a:bodyPr/>
          <a:lstStyle/>
          <a:p>
            <a:r>
              <a:rPr lang="zh-TW" altLang="en-US" dirty="0"/>
              <a:t>人工血管</a:t>
            </a:r>
          </a:p>
        </p:txBody>
      </p:sp>
      <p:pic>
        <p:nvPicPr>
          <p:cNvPr id="5" name="Picture 3" descr="port A2">
            <a:extLst>
              <a:ext uri="{FF2B5EF4-FFF2-40B4-BE49-F238E27FC236}">
                <a16:creationId xmlns:a16="http://schemas.microsoft.com/office/drawing/2014/main" xmlns="" id="{B2AE696F-408E-4C8D-9249-B8507C8818C5}"/>
              </a:ext>
            </a:extLst>
          </p:cNvPr>
          <p:cNvPicPr>
            <a:picLocks noChangeAspect="1" noChangeArrowheads="1"/>
          </p:cNvPicPr>
          <p:nvPr/>
        </p:nvPicPr>
        <p:blipFill>
          <a:blip r:embed="rId2" cstate="screen"/>
          <a:srcRect/>
          <a:stretch>
            <a:fillRect/>
          </a:stretch>
        </p:blipFill>
        <p:spPr bwMode="auto">
          <a:xfrm>
            <a:off x="1346254" y="1563918"/>
            <a:ext cx="6451491" cy="4684482"/>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1640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301625" y="701824"/>
            <a:ext cx="8540750" cy="1143000"/>
          </a:xfrm>
        </p:spPr>
        <p:txBody>
          <a:bodyPr/>
          <a:lstStyle/>
          <a:p>
            <a:pPr eaLnBrk="1" fontAlgn="auto" hangingPunct="1">
              <a:spcAft>
                <a:spcPts val="0"/>
              </a:spcAft>
              <a:defRPr/>
            </a:pPr>
            <a:r>
              <a:rPr lang="zh-TW" altLang="en-US" dirty="0"/>
              <a:t>預防感染</a:t>
            </a:r>
          </a:p>
        </p:txBody>
      </p:sp>
      <p:sp>
        <p:nvSpPr>
          <p:cNvPr id="157699" name="Rectangle 3"/>
          <p:cNvSpPr>
            <a:spLocks noGrp="1" noChangeArrowheads="1"/>
          </p:cNvSpPr>
          <p:nvPr>
            <p:ph idx="1"/>
          </p:nvPr>
        </p:nvSpPr>
        <p:spPr>
          <a:xfrm>
            <a:off x="1835696" y="1899121"/>
            <a:ext cx="5998567" cy="4194175"/>
          </a:xfrm>
        </p:spPr>
        <p:txBody>
          <a:bodyPr>
            <a:normAutofit/>
          </a:bodyPr>
          <a:lstStyle/>
          <a:p>
            <a:pPr marL="578358" indent="-514350" eaLnBrk="1" fontAlgn="auto" hangingPunct="1">
              <a:lnSpc>
                <a:spcPct val="150000"/>
              </a:lnSpc>
              <a:defRPr/>
            </a:pPr>
            <a:r>
              <a:rPr lang="zh-TW" altLang="en-US" dirty="0"/>
              <a:t>家中須保持清潔</a:t>
            </a:r>
          </a:p>
          <a:p>
            <a:pPr marL="578358" indent="-514350" eaLnBrk="1" fontAlgn="auto" hangingPunct="1">
              <a:lnSpc>
                <a:spcPct val="150000"/>
              </a:lnSpc>
              <a:defRPr/>
            </a:pPr>
            <a:r>
              <a:rPr lang="zh-TW" altLang="en-US" dirty="0"/>
              <a:t>勤洗手</a:t>
            </a:r>
          </a:p>
          <a:p>
            <a:pPr marL="578358" indent="-514350" eaLnBrk="1" fontAlgn="auto" hangingPunct="1">
              <a:lnSpc>
                <a:spcPct val="150000"/>
              </a:lnSpc>
              <a:defRPr/>
            </a:pPr>
            <a:r>
              <a:rPr lang="zh-TW" altLang="en-US" dirty="0"/>
              <a:t>盡量不到公共場所，出門戴口罩</a:t>
            </a:r>
          </a:p>
          <a:p>
            <a:pPr marL="578358" indent="-514350" eaLnBrk="1" fontAlgn="auto" hangingPunct="1">
              <a:lnSpc>
                <a:spcPct val="150000"/>
              </a:lnSpc>
              <a:defRPr/>
            </a:pPr>
            <a:r>
              <a:rPr lang="zh-TW" altLang="en-US" dirty="0"/>
              <a:t>避免與傳染病患接觸</a:t>
            </a:r>
          </a:p>
          <a:p>
            <a:pPr marL="578358" indent="-514350" eaLnBrk="1" fontAlgn="auto" hangingPunct="1">
              <a:lnSpc>
                <a:spcPct val="150000"/>
              </a:lnSpc>
              <a:defRPr/>
            </a:pPr>
            <a:r>
              <a:rPr lang="zh-TW" altLang="en-US" dirty="0"/>
              <a:t>水痘是小兒常見的感染</a:t>
            </a:r>
          </a:p>
          <a:p>
            <a:pPr marL="578358" indent="-514350" eaLnBrk="1" fontAlgn="auto" hangingPunct="1">
              <a:lnSpc>
                <a:spcPct val="150000"/>
              </a:lnSpc>
              <a:defRPr/>
            </a:pPr>
            <a:r>
              <a:rPr lang="zh-TW" altLang="en-US" dirty="0"/>
              <a:t>吃磺胺類藥物，預防肺原蟲感染</a:t>
            </a:r>
          </a:p>
          <a:p>
            <a:pPr marL="448056" indent="-384048" eaLnBrk="1" fontAlgn="auto" hangingPunct="1">
              <a:buFont typeface="Wingdings 2"/>
              <a:buChar char=""/>
              <a:defRPr/>
            </a:pPr>
            <a:endParaRPr lang="en-US" altLang="zh-TW" dirty="0"/>
          </a:p>
        </p:txBody>
      </p:sp>
    </p:spTree>
    <p:extLst>
      <p:ext uri="{BB962C8B-B14F-4D97-AF65-F5344CB8AC3E}">
        <p14:creationId xmlns:p14="http://schemas.microsoft.com/office/powerpoint/2010/main" val="3534217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defRPr/>
            </a:pPr>
            <a:r>
              <a:rPr lang="zh-TW" altLang="en-US" dirty="0"/>
              <a:t>個人衛生</a:t>
            </a:r>
          </a:p>
        </p:txBody>
      </p:sp>
      <p:sp>
        <p:nvSpPr>
          <p:cNvPr id="24579" name="Rectangle 3"/>
          <p:cNvSpPr>
            <a:spLocks noGrp="1" noChangeArrowheads="1"/>
          </p:cNvSpPr>
          <p:nvPr>
            <p:ph idx="1"/>
          </p:nvPr>
        </p:nvSpPr>
        <p:spPr>
          <a:xfrm>
            <a:off x="526368" y="1700808"/>
            <a:ext cx="8222096" cy="4194175"/>
          </a:xfrm>
        </p:spPr>
        <p:txBody>
          <a:bodyPr/>
          <a:lstStyle/>
          <a:p>
            <a:pPr marL="577850" indent="-514350" eaLnBrk="1" hangingPunct="1">
              <a:lnSpc>
                <a:spcPct val="150000"/>
              </a:lnSpc>
            </a:pPr>
            <a:r>
              <a:rPr lang="zh-TW" altLang="en-US" dirty="0"/>
              <a:t>吃東西後</a:t>
            </a:r>
            <a:r>
              <a:rPr lang="en-US" altLang="zh-TW" dirty="0"/>
              <a:t>5</a:t>
            </a:r>
            <a:r>
              <a:rPr lang="zh-TW" altLang="en-US" dirty="0"/>
              <a:t>分鐘內用軟毛牙刷或棉花棒刷牙，或用鹽水漱口</a:t>
            </a:r>
            <a:r>
              <a:rPr lang="en-US" altLang="zh-TW" dirty="0"/>
              <a:t>1</a:t>
            </a:r>
            <a:r>
              <a:rPr lang="zh-TW" altLang="en-US" dirty="0"/>
              <a:t>分鐘</a:t>
            </a:r>
          </a:p>
          <a:p>
            <a:pPr marL="577850" indent="-514350" eaLnBrk="1" hangingPunct="1">
              <a:lnSpc>
                <a:spcPct val="150000"/>
              </a:lnSpc>
            </a:pPr>
            <a:r>
              <a:rPr lang="zh-TW" altLang="en-US" dirty="0"/>
              <a:t>大便後，由前往後擦拭肛門</a:t>
            </a:r>
          </a:p>
          <a:p>
            <a:pPr marL="577850" indent="-514350" eaLnBrk="1" hangingPunct="1">
              <a:lnSpc>
                <a:spcPct val="150000"/>
              </a:lnSpc>
            </a:pPr>
            <a:r>
              <a:rPr lang="zh-TW" altLang="en-US" dirty="0"/>
              <a:t>保持每天排便的習慣</a:t>
            </a:r>
          </a:p>
          <a:p>
            <a:pPr marL="577850" indent="-514350" eaLnBrk="1" hangingPunct="1">
              <a:lnSpc>
                <a:spcPct val="150000"/>
              </a:lnSpc>
            </a:pPr>
            <a:r>
              <a:rPr lang="zh-TW" altLang="en-US" dirty="0"/>
              <a:t>不碰泥土、枯木等。避免到工程進行的場所</a:t>
            </a:r>
          </a:p>
          <a:p>
            <a:pPr marL="577850" indent="-514350" eaLnBrk="1" hangingPunct="1">
              <a:lnSpc>
                <a:spcPct val="150000"/>
              </a:lnSpc>
            </a:pPr>
            <a:r>
              <a:rPr lang="zh-TW" altLang="en-US" dirty="0"/>
              <a:t>不碰生雞蛋，生的魚、肉、烏龜等，因為這些東西可能帶有極可怕的沙門氏菌</a:t>
            </a:r>
          </a:p>
        </p:txBody>
      </p:sp>
    </p:spTree>
    <p:extLst>
      <p:ext uri="{BB962C8B-B14F-4D97-AF65-F5344CB8AC3E}">
        <p14:creationId xmlns:p14="http://schemas.microsoft.com/office/powerpoint/2010/main" val="68087080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r>
              <a:rPr lang="zh-TW" altLang="en-US" dirty="0">
                <a:solidFill>
                  <a:srgbClr val="C00000"/>
                </a:solidFill>
              </a:rPr>
              <a:t>癌症病童感染的處理</a:t>
            </a:r>
          </a:p>
        </p:txBody>
      </p:sp>
      <p:sp>
        <p:nvSpPr>
          <p:cNvPr id="25603" name="Rectangle 3"/>
          <p:cNvSpPr>
            <a:spLocks noGrp="1" noChangeArrowheads="1"/>
          </p:cNvSpPr>
          <p:nvPr>
            <p:ph idx="1"/>
          </p:nvPr>
        </p:nvSpPr>
        <p:spPr>
          <a:xfrm>
            <a:off x="451118" y="1674641"/>
            <a:ext cx="8441362" cy="4490663"/>
          </a:xfrm>
        </p:spPr>
        <p:txBody>
          <a:bodyPr/>
          <a:lstStyle/>
          <a:p>
            <a:pPr eaLnBrk="1" hangingPunct="1">
              <a:lnSpc>
                <a:spcPts val="3500"/>
              </a:lnSpc>
              <a:spcBef>
                <a:spcPts val="600"/>
              </a:spcBef>
            </a:pPr>
            <a:r>
              <a:rPr lang="zh-TW" altLang="en-US" dirty="0">
                <a:solidFill>
                  <a:srgbClr val="C00000"/>
                </a:solidFill>
              </a:rPr>
              <a:t>感染是兒童癌症重要的死亡原因，因此評估和處理發燒的癌症兒童是非常重要和緊急的</a:t>
            </a:r>
          </a:p>
          <a:p>
            <a:pPr eaLnBrk="1" hangingPunct="1">
              <a:lnSpc>
                <a:spcPts val="3500"/>
              </a:lnSpc>
              <a:spcBef>
                <a:spcPts val="600"/>
              </a:spcBef>
            </a:pPr>
            <a:r>
              <a:rPr lang="zh-TW" altLang="en-US" dirty="0"/>
              <a:t>因為在中性球低下的發燒病人有高死亡率，檢查和評估要仔細和完整，經驗廣泛性抗生素要儘早使用</a:t>
            </a:r>
          </a:p>
          <a:p>
            <a:pPr eaLnBrk="1" hangingPunct="1">
              <a:lnSpc>
                <a:spcPts val="3500"/>
              </a:lnSpc>
              <a:spcBef>
                <a:spcPts val="600"/>
              </a:spcBef>
            </a:pPr>
            <a:r>
              <a:rPr lang="zh-TW" altLang="en-US" dirty="0"/>
              <a:t>仔細的病史和理學檢查，特別注意下列地方</a:t>
            </a:r>
            <a:r>
              <a:rPr lang="en-US" altLang="zh-TW" dirty="0"/>
              <a:t>:</a:t>
            </a:r>
            <a:r>
              <a:rPr lang="zh-TW" altLang="en-US" dirty="0"/>
              <a:t>皮膚和血管注射處 、肺部、口腔、肛門周圍</a:t>
            </a:r>
          </a:p>
          <a:p>
            <a:pPr eaLnBrk="1" hangingPunct="1">
              <a:lnSpc>
                <a:spcPts val="3500"/>
              </a:lnSpc>
              <a:spcBef>
                <a:spcPts val="600"/>
              </a:spcBef>
            </a:pPr>
            <a:r>
              <a:rPr lang="zh-TW" altLang="en-US" dirty="0"/>
              <a:t>從所有導管處和周邊做培養血液培養，尿液檢查和培養</a:t>
            </a:r>
          </a:p>
          <a:p>
            <a:pPr eaLnBrk="1" hangingPunct="1">
              <a:lnSpc>
                <a:spcPts val="3500"/>
              </a:lnSpc>
              <a:spcBef>
                <a:spcPts val="600"/>
              </a:spcBef>
            </a:pPr>
            <a:r>
              <a:rPr lang="zh-TW" altLang="en-US" dirty="0"/>
              <a:t>在中性球低下發燒的病人，快速立即使用廣泛性抗生素，降低細感染的死亡率</a:t>
            </a:r>
          </a:p>
        </p:txBody>
      </p:sp>
    </p:spTree>
    <p:extLst>
      <p:ext uri="{BB962C8B-B14F-4D97-AF65-F5344CB8AC3E}">
        <p14:creationId xmlns:p14="http://schemas.microsoft.com/office/powerpoint/2010/main" val="256251511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fontAlgn="auto" hangingPunct="1">
              <a:spcAft>
                <a:spcPts val="0"/>
              </a:spcAft>
              <a:defRPr/>
            </a:pPr>
            <a:r>
              <a:rPr lang="zh-TW" altLang="en-US" dirty="0"/>
              <a:t>輸血問題</a:t>
            </a:r>
          </a:p>
        </p:txBody>
      </p:sp>
      <p:sp>
        <p:nvSpPr>
          <p:cNvPr id="26627" name="Rectangle 3"/>
          <p:cNvSpPr>
            <a:spLocks noGrp="1" noChangeArrowheads="1"/>
          </p:cNvSpPr>
          <p:nvPr>
            <p:ph idx="1"/>
          </p:nvPr>
        </p:nvSpPr>
        <p:spPr>
          <a:xfrm>
            <a:off x="611560" y="1628800"/>
            <a:ext cx="8064896" cy="4536504"/>
          </a:xfrm>
        </p:spPr>
        <p:txBody>
          <a:bodyPr/>
          <a:lstStyle/>
          <a:p>
            <a:pPr eaLnBrk="1" hangingPunct="1">
              <a:lnSpc>
                <a:spcPct val="150000"/>
              </a:lnSpc>
              <a:spcBef>
                <a:spcPts val="600"/>
              </a:spcBef>
            </a:pPr>
            <a:r>
              <a:rPr lang="zh-TW" altLang="en-US" sz="2600" dirty="0"/>
              <a:t>台灣的血液做</a:t>
            </a:r>
            <a:r>
              <a:rPr lang="en-US" altLang="zh-TW" sz="2600" dirty="0"/>
              <a:t>B</a:t>
            </a:r>
            <a:r>
              <a:rPr lang="zh-TW" altLang="en-US" sz="2600" dirty="0"/>
              <a:t>肝、</a:t>
            </a:r>
            <a:r>
              <a:rPr lang="en-US" altLang="zh-TW" sz="2600" dirty="0"/>
              <a:t>C</a:t>
            </a:r>
            <a:r>
              <a:rPr lang="zh-TW" altLang="en-US" sz="2600" dirty="0"/>
              <a:t>肝及愛滋的篩檢，但是因為有空窗期，所以還是會有感染的危險</a:t>
            </a:r>
          </a:p>
          <a:p>
            <a:pPr eaLnBrk="1" hangingPunct="1">
              <a:lnSpc>
                <a:spcPct val="150000"/>
              </a:lnSpc>
              <a:spcBef>
                <a:spcPts val="600"/>
              </a:spcBef>
            </a:pPr>
            <a:r>
              <a:rPr lang="zh-TW" altLang="en-US" sz="2600" dirty="0"/>
              <a:t>每次輸血得</a:t>
            </a:r>
            <a:r>
              <a:rPr lang="en-US" altLang="zh-TW" sz="2600" dirty="0"/>
              <a:t>B</a:t>
            </a:r>
            <a:r>
              <a:rPr lang="zh-TW" altLang="en-US" sz="2600" dirty="0"/>
              <a:t>肝的機率只有</a:t>
            </a:r>
            <a:r>
              <a:rPr lang="en-US" altLang="zh-TW" sz="2600" dirty="0"/>
              <a:t>6</a:t>
            </a:r>
            <a:r>
              <a:rPr lang="zh-TW" altLang="en-US" sz="2600" dirty="0"/>
              <a:t>萬</a:t>
            </a:r>
            <a:r>
              <a:rPr lang="en-US" altLang="zh-TW" sz="2600" dirty="0"/>
              <a:t>3</a:t>
            </a:r>
            <a:r>
              <a:rPr lang="zh-TW" altLang="en-US" sz="2600" dirty="0"/>
              <a:t>千分之一；得愛滋的機率是百萬分之一；得</a:t>
            </a:r>
            <a:r>
              <a:rPr lang="en-US" altLang="zh-TW" sz="2600" dirty="0"/>
              <a:t>C</a:t>
            </a:r>
            <a:r>
              <a:rPr lang="zh-TW" altLang="en-US" sz="2600" dirty="0"/>
              <a:t>肝的機率為</a:t>
            </a:r>
            <a:r>
              <a:rPr lang="en-US" altLang="zh-TW" sz="2600" dirty="0"/>
              <a:t>10</a:t>
            </a:r>
            <a:r>
              <a:rPr lang="zh-TW" altLang="en-US" sz="2600" dirty="0"/>
              <a:t>萬</a:t>
            </a:r>
            <a:r>
              <a:rPr lang="en-US" altLang="zh-TW" sz="2600" dirty="0"/>
              <a:t>3</a:t>
            </a:r>
            <a:r>
              <a:rPr lang="zh-TW" altLang="en-US" sz="2600" dirty="0"/>
              <a:t>千分之一</a:t>
            </a:r>
          </a:p>
          <a:p>
            <a:pPr eaLnBrk="1" hangingPunct="1">
              <a:lnSpc>
                <a:spcPct val="150000"/>
              </a:lnSpc>
              <a:spcBef>
                <a:spcPts val="600"/>
              </a:spcBef>
            </a:pPr>
            <a:r>
              <a:rPr lang="zh-TW" altLang="en-US" sz="2600" dirty="0">
                <a:solidFill>
                  <a:srgbClr val="C00000"/>
                </a:solidFill>
              </a:rPr>
              <a:t>輸血感染的機會微乎其微，父母不必過度擔心</a:t>
            </a:r>
          </a:p>
          <a:p>
            <a:pPr eaLnBrk="1" hangingPunct="1">
              <a:lnSpc>
                <a:spcPct val="150000"/>
              </a:lnSpc>
              <a:spcBef>
                <a:spcPts val="600"/>
              </a:spcBef>
            </a:pPr>
            <a:r>
              <a:rPr lang="zh-TW" altLang="en-US" sz="2600" dirty="0">
                <a:solidFill>
                  <a:srgbClr val="C00000"/>
                </a:solidFill>
              </a:rPr>
              <a:t>用親人的血並不好</a:t>
            </a:r>
            <a:r>
              <a:rPr lang="zh-TW" altLang="en-US" sz="2600" dirty="0"/>
              <a:t>，因為較容易產生各種副作用及排斥</a:t>
            </a:r>
          </a:p>
        </p:txBody>
      </p:sp>
    </p:spTree>
    <p:extLst>
      <p:ext uri="{BB962C8B-B14F-4D97-AF65-F5344CB8AC3E}">
        <p14:creationId xmlns:p14="http://schemas.microsoft.com/office/powerpoint/2010/main" val="105830027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zh-TW" altLang="en-US"/>
              <a:t>出血預防</a:t>
            </a:r>
          </a:p>
        </p:txBody>
      </p:sp>
      <p:sp>
        <p:nvSpPr>
          <p:cNvPr id="27651" name="Rectangle 3"/>
          <p:cNvSpPr>
            <a:spLocks noGrp="1" noChangeArrowheads="1"/>
          </p:cNvSpPr>
          <p:nvPr>
            <p:ph idx="1"/>
          </p:nvPr>
        </p:nvSpPr>
        <p:spPr>
          <a:xfrm>
            <a:off x="755576" y="1700808"/>
            <a:ext cx="8136904" cy="4248472"/>
          </a:xfrm>
        </p:spPr>
        <p:txBody>
          <a:bodyPr/>
          <a:lstStyle/>
          <a:p>
            <a:pPr>
              <a:lnSpc>
                <a:spcPct val="150000"/>
              </a:lnSpc>
              <a:spcBef>
                <a:spcPts val="600"/>
              </a:spcBef>
            </a:pPr>
            <a:r>
              <a:rPr lang="zh-TW" altLang="en-US" dirty="0"/>
              <a:t>避免用手挖鼻孔，以減少鼻出血</a:t>
            </a:r>
          </a:p>
          <a:p>
            <a:pPr>
              <a:lnSpc>
                <a:spcPct val="150000"/>
              </a:lnSpc>
              <a:spcBef>
                <a:spcPts val="600"/>
              </a:spcBef>
            </a:pPr>
            <a:r>
              <a:rPr lang="zh-TW" altLang="en-US" dirty="0"/>
              <a:t>適當的運動，注意居家安全，避免跌傷、碰傷。禁止小孩往高處爬，以免摔傷</a:t>
            </a:r>
          </a:p>
          <a:p>
            <a:pPr>
              <a:lnSpc>
                <a:spcPct val="150000"/>
              </a:lnSpc>
              <a:spcBef>
                <a:spcPts val="600"/>
              </a:spcBef>
            </a:pPr>
            <a:r>
              <a:rPr lang="zh-TW" altLang="en-US" dirty="0"/>
              <a:t>定期修剪指甲，以免抓破皮膚</a:t>
            </a:r>
          </a:p>
          <a:p>
            <a:pPr>
              <a:lnSpc>
                <a:spcPct val="150000"/>
              </a:lnSpc>
              <a:spcBef>
                <a:spcPts val="600"/>
              </a:spcBef>
            </a:pPr>
            <a:r>
              <a:rPr lang="zh-TW" altLang="en-US" dirty="0"/>
              <a:t>若皮膚有血痂，必須讓血痂自行脫落</a:t>
            </a:r>
          </a:p>
          <a:p>
            <a:pPr>
              <a:lnSpc>
                <a:spcPct val="150000"/>
              </a:lnSpc>
              <a:spcBef>
                <a:spcPts val="600"/>
              </a:spcBef>
            </a:pPr>
            <a:r>
              <a:rPr lang="zh-TW" altLang="en-US" dirty="0"/>
              <a:t>搖晃的牙齒也是讓它自行脫落，以免流血不止</a:t>
            </a:r>
          </a:p>
          <a:p>
            <a:pPr>
              <a:lnSpc>
                <a:spcPct val="150000"/>
              </a:lnSpc>
              <a:spcBef>
                <a:spcPts val="600"/>
              </a:spcBef>
            </a:pPr>
            <a:r>
              <a:rPr lang="zh-TW" altLang="en-US" dirty="0"/>
              <a:t>刷牙時使用軟毛牙刷或棉花棒</a:t>
            </a:r>
          </a:p>
        </p:txBody>
      </p:sp>
    </p:spTree>
    <p:extLst>
      <p:ext uri="{BB962C8B-B14F-4D97-AF65-F5344CB8AC3E}">
        <p14:creationId xmlns:p14="http://schemas.microsoft.com/office/powerpoint/2010/main" val="260638816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301625" y="917848"/>
            <a:ext cx="8540750" cy="1143000"/>
          </a:xfrm>
        </p:spPr>
        <p:txBody>
          <a:bodyPr/>
          <a:lstStyle/>
          <a:p>
            <a:pPr eaLnBrk="1" fontAlgn="auto" hangingPunct="1">
              <a:spcAft>
                <a:spcPts val="0"/>
              </a:spcAft>
              <a:defRPr/>
            </a:pPr>
            <a:r>
              <a:rPr lang="zh-TW" altLang="en-US" dirty="0"/>
              <a:t>居家照顧</a:t>
            </a:r>
          </a:p>
        </p:txBody>
      </p:sp>
      <p:sp>
        <p:nvSpPr>
          <p:cNvPr id="28675" name="Rectangle 3"/>
          <p:cNvSpPr>
            <a:spLocks noGrp="1" noChangeArrowheads="1"/>
          </p:cNvSpPr>
          <p:nvPr>
            <p:ph idx="1"/>
          </p:nvPr>
        </p:nvSpPr>
        <p:spPr>
          <a:xfrm>
            <a:off x="899593" y="2126233"/>
            <a:ext cx="7488832" cy="2022847"/>
          </a:xfrm>
        </p:spPr>
        <p:txBody>
          <a:bodyPr/>
          <a:lstStyle/>
          <a:p>
            <a:pPr eaLnBrk="1" hangingPunct="1">
              <a:lnSpc>
                <a:spcPct val="250000"/>
              </a:lnSpc>
            </a:pPr>
            <a:r>
              <a:rPr lang="zh-TW" altLang="en-US" dirty="0"/>
              <a:t>兒童癌症的醫療講求</a:t>
            </a:r>
            <a:r>
              <a:rPr lang="zh-TW" altLang="en-US" b="1" u="sng" dirty="0"/>
              <a:t>團隊合作</a:t>
            </a:r>
            <a:r>
              <a:rPr lang="zh-TW" altLang="en-US" dirty="0"/>
              <a:t>，而病童的</a:t>
            </a:r>
            <a:r>
              <a:rPr lang="zh-TW" altLang="en-US" b="1" u="sng" dirty="0"/>
              <a:t>居家照顧</a:t>
            </a:r>
            <a:r>
              <a:rPr lang="zh-TW" altLang="en-US" dirty="0"/>
              <a:t>更是重要，父母及全家都要投入，為兒癌病童努力。</a:t>
            </a:r>
          </a:p>
        </p:txBody>
      </p:sp>
    </p:spTree>
    <p:extLst>
      <p:ext uri="{BB962C8B-B14F-4D97-AF65-F5344CB8AC3E}">
        <p14:creationId xmlns:p14="http://schemas.microsoft.com/office/powerpoint/2010/main" val="87203899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Grp="1" noChangeArrowheads="1"/>
          </p:cNvSpPr>
          <p:nvPr>
            <p:ph type="title"/>
          </p:nvPr>
        </p:nvSpPr>
        <p:spPr>
          <a:xfrm>
            <a:off x="301625" y="773832"/>
            <a:ext cx="8540750" cy="1143000"/>
          </a:xfrm>
        </p:spPr>
        <p:txBody>
          <a:bodyPr/>
          <a:lstStyle/>
          <a:p>
            <a:pPr eaLnBrk="1" fontAlgn="auto" hangingPunct="1">
              <a:spcAft>
                <a:spcPts val="0"/>
              </a:spcAft>
              <a:defRPr/>
            </a:pPr>
            <a:r>
              <a:rPr lang="zh-TW" altLang="en-US" dirty="0"/>
              <a:t>兒童癌症的預後</a:t>
            </a:r>
          </a:p>
        </p:txBody>
      </p:sp>
      <p:sp>
        <p:nvSpPr>
          <p:cNvPr id="29699" name="Rectangle 3"/>
          <p:cNvSpPr>
            <a:spLocks noGrp="1" noChangeArrowheads="1"/>
          </p:cNvSpPr>
          <p:nvPr>
            <p:ph idx="1"/>
          </p:nvPr>
        </p:nvSpPr>
        <p:spPr>
          <a:xfrm>
            <a:off x="683568" y="2042257"/>
            <a:ext cx="8261852" cy="4194175"/>
          </a:xfrm>
        </p:spPr>
        <p:txBody>
          <a:bodyPr/>
          <a:lstStyle/>
          <a:p>
            <a:pPr eaLnBrk="1" hangingPunct="1">
              <a:lnSpc>
                <a:spcPct val="200000"/>
              </a:lnSpc>
            </a:pPr>
            <a:r>
              <a:rPr lang="zh-TW" altLang="en-US" b="1" dirty="0">
                <a:solidFill>
                  <a:srgbClr val="C00000"/>
                </a:solidFill>
              </a:rPr>
              <a:t>兒童</a:t>
            </a:r>
            <a:r>
              <a:rPr lang="en-US" altLang="zh-TW" b="1" dirty="0">
                <a:solidFill>
                  <a:srgbClr val="C00000"/>
                </a:solidFill>
              </a:rPr>
              <a:t>(</a:t>
            </a:r>
            <a:r>
              <a:rPr lang="zh-TW" altLang="en-US" b="1" dirty="0">
                <a:solidFill>
                  <a:srgbClr val="C00000"/>
                </a:solidFill>
              </a:rPr>
              <a:t>或年輕的成人</a:t>
            </a:r>
            <a:r>
              <a:rPr lang="en-US" altLang="zh-TW" b="1" dirty="0">
                <a:solidFill>
                  <a:srgbClr val="C00000"/>
                </a:solidFill>
              </a:rPr>
              <a:t>)</a:t>
            </a:r>
            <a:r>
              <a:rPr lang="zh-TW" altLang="en-US" b="1" dirty="0">
                <a:solidFill>
                  <a:srgbClr val="C00000"/>
                </a:solidFill>
              </a:rPr>
              <a:t>，癌症以治癒為目標</a:t>
            </a:r>
            <a:endParaRPr lang="en-US" altLang="zh-TW" b="1" dirty="0">
              <a:solidFill>
                <a:srgbClr val="C00000"/>
              </a:solidFill>
            </a:endParaRPr>
          </a:p>
          <a:p>
            <a:pPr eaLnBrk="1" hangingPunct="1">
              <a:lnSpc>
                <a:spcPct val="200000"/>
              </a:lnSpc>
            </a:pPr>
            <a:r>
              <a:rPr lang="zh-TW" altLang="en-US" dirty="0"/>
              <a:t>兒童癌症在現在進步的醫學治療下，</a:t>
            </a:r>
            <a:r>
              <a:rPr lang="en-US" altLang="zh-TW" dirty="0"/>
              <a:t>2/3</a:t>
            </a:r>
            <a:r>
              <a:rPr lang="zh-TW" altLang="en-US" dirty="0"/>
              <a:t>以上是可痊癒的。</a:t>
            </a:r>
            <a:endParaRPr lang="en-US" altLang="zh-TW" dirty="0"/>
          </a:p>
          <a:p>
            <a:pPr eaLnBrk="1" hangingPunct="1">
              <a:lnSpc>
                <a:spcPct val="200000"/>
              </a:lnSpc>
            </a:pPr>
            <a:r>
              <a:rPr lang="zh-TW" altLang="en-US" dirty="0"/>
              <a:t>和成人癌不同</a:t>
            </a:r>
          </a:p>
          <a:p>
            <a:pPr eaLnBrk="1" hangingPunct="1"/>
            <a:endParaRPr lang="en-US" altLang="zh-TW" dirty="0"/>
          </a:p>
        </p:txBody>
      </p:sp>
    </p:spTree>
    <p:extLst>
      <p:ext uri="{BB962C8B-B14F-4D97-AF65-F5344CB8AC3E}">
        <p14:creationId xmlns:p14="http://schemas.microsoft.com/office/powerpoint/2010/main" val="102958004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6D4DC4A-8A77-48BE-9CCE-89C734C5D0E3}"/>
              </a:ext>
            </a:extLst>
          </p:cNvPr>
          <p:cNvSpPr>
            <a:spLocks noGrp="1"/>
          </p:cNvSpPr>
          <p:nvPr>
            <p:ph type="title"/>
          </p:nvPr>
        </p:nvSpPr>
        <p:spPr>
          <a:xfrm>
            <a:off x="301625" y="701824"/>
            <a:ext cx="8540750" cy="1143000"/>
          </a:xfrm>
        </p:spPr>
        <p:txBody>
          <a:bodyPr/>
          <a:lstStyle/>
          <a:p>
            <a:r>
              <a:rPr lang="zh-TW" altLang="en-US" dirty="0"/>
              <a:t>兒童和青少年不是成人的縮影</a:t>
            </a:r>
          </a:p>
        </p:txBody>
      </p:sp>
      <p:sp>
        <p:nvSpPr>
          <p:cNvPr id="3" name="內容版面配置區 2">
            <a:extLst>
              <a:ext uri="{FF2B5EF4-FFF2-40B4-BE49-F238E27FC236}">
                <a16:creationId xmlns:a16="http://schemas.microsoft.com/office/drawing/2014/main" xmlns="" id="{2F46F53F-06F1-4680-B10E-9E37EF051B29}"/>
              </a:ext>
            </a:extLst>
          </p:cNvPr>
          <p:cNvSpPr>
            <a:spLocks noGrp="1"/>
          </p:cNvSpPr>
          <p:nvPr>
            <p:ph idx="1"/>
          </p:nvPr>
        </p:nvSpPr>
        <p:spPr>
          <a:xfrm>
            <a:off x="539552" y="2054225"/>
            <a:ext cx="8446839" cy="4194175"/>
          </a:xfrm>
        </p:spPr>
        <p:txBody>
          <a:bodyPr/>
          <a:lstStyle/>
          <a:p>
            <a:pPr>
              <a:lnSpc>
                <a:spcPct val="150000"/>
              </a:lnSpc>
            </a:pPr>
            <a:r>
              <a:rPr lang="zh-TW" altLang="en-US" b="1" dirty="0"/>
              <a:t>在台灣，兒童通常定義在</a:t>
            </a:r>
            <a:r>
              <a:rPr lang="en-US" altLang="zh-TW" b="1" dirty="0"/>
              <a:t>18</a:t>
            </a:r>
            <a:r>
              <a:rPr lang="zh-TW" altLang="en-US" b="1" dirty="0"/>
              <a:t>歲以下。但</a:t>
            </a:r>
            <a:r>
              <a:rPr lang="en-US" altLang="zh-TW" b="1" dirty="0"/>
              <a:t>20-40</a:t>
            </a:r>
            <a:r>
              <a:rPr lang="zh-TW" altLang="en-US" b="1" dirty="0"/>
              <a:t>歲該算</a:t>
            </a:r>
            <a:r>
              <a:rPr lang="en-US" altLang="zh-TW" b="1" dirty="0"/>
              <a:t>?</a:t>
            </a:r>
          </a:p>
          <a:p>
            <a:pPr>
              <a:lnSpc>
                <a:spcPct val="150000"/>
              </a:lnSpc>
            </a:pPr>
            <a:r>
              <a:rPr lang="zh-TW" altLang="en-US" b="1" dirty="0">
                <a:solidFill>
                  <a:srgbClr val="C00000"/>
                </a:solidFill>
              </a:rPr>
              <a:t>兒童和青少年很多的疾病和成人不同</a:t>
            </a:r>
            <a:endParaRPr lang="en-US" altLang="zh-TW" b="1" dirty="0">
              <a:solidFill>
                <a:srgbClr val="C00000"/>
              </a:solidFill>
            </a:endParaRPr>
          </a:p>
          <a:p>
            <a:pPr>
              <a:lnSpc>
                <a:spcPct val="150000"/>
              </a:lnSpc>
            </a:pPr>
            <a:r>
              <a:rPr lang="zh-TW" altLang="en-US" dirty="0"/>
              <a:t>兒童常因無法正確表達自己的症狀，而家長因忙碌或不了解，病情被延誤</a:t>
            </a:r>
            <a:endParaRPr lang="en-US" altLang="zh-TW" dirty="0"/>
          </a:p>
          <a:p>
            <a:pPr>
              <a:lnSpc>
                <a:spcPct val="150000"/>
              </a:lnSpc>
            </a:pPr>
            <a:r>
              <a:rPr lang="zh-TW" altLang="en-US" dirty="0"/>
              <a:t>所以在此和大家分享兒童和青少年急重症的警訊，早期發現和轉介，幫助這些病童和家長</a:t>
            </a:r>
            <a:endParaRPr lang="en-US" altLang="zh-TW" dirty="0"/>
          </a:p>
        </p:txBody>
      </p:sp>
    </p:spTree>
    <p:extLst>
      <p:ext uri="{BB962C8B-B14F-4D97-AF65-F5344CB8AC3E}">
        <p14:creationId xmlns:p14="http://schemas.microsoft.com/office/powerpoint/2010/main" val="384615853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6673060-1254-4296-A8C5-8A50E05632A1}"/>
              </a:ext>
            </a:extLst>
          </p:cNvPr>
          <p:cNvSpPr>
            <a:spLocks noGrp="1"/>
          </p:cNvSpPr>
          <p:nvPr>
            <p:ph type="title"/>
          </p:nvPr>
        </p:nvSpPr>
        <p:spPr>
          <a:xfrm>
            <a:off x="251520" y="773832"/>
            <a:ext cx="8540750" cy="1143000"/>
          </a:xfrm>
        </p:spPr>
        <p:txBody>
          <a:bodyPr/>
          <a:lstStyle/>
          <a:p>
            <a:r>
              <a:rPr lang="zh-TW" altLang="en-US" dirty="0"/>
              <a:t>兒童癌症與成人癌症的治療預後不同</a:t>
            </a:r>
          </a:p>
        </p:txBody>
      </p:sp>
      <p:sp>
        <p:nvSpPr>
          <p:cNvPr id="3" name="內容版面配置區 2">
            <a:extLst>
              <a:ext uri="{FF2B5EF4-FFF2-40B4-BE49-F238E27FC236}">
                <a16:creationId xmlns:a16="http://schemas.microsoft.com/office/drawing/2014/main" xmlns="" id="{5E91E7FF-28A2-4084-B720-67E57F14DB64}"/>
              </a:ext>
            </a:extLst>
          </p:cNvPr>
          <p:cNvSpPr>
            <a:spLocks noGrp="1"/>
          </p:cNvSpPr>
          <p:nvPr>
            <p:ph idx="1"/>
          </p:nvPr>
        </p:nvSpPr>
        <p:spPr>
          <a:xfrm>
            <a:off x="539552" y="1844824"/>
            <a:ext cx="8147855" cy="4104456"/>
          </a:xfrm>
        </p:spPr>
        <p:txBody>
          <a:bodyPr/>
          <a:lstStyle/>
          <a:p>
            <a:pPr>
              <a:lnSpc>
                <a:spcPts val="5000"/>
              </a:lnSpc>
              <a:spcBef>
                <a:spcPts val="1200"/>
              </a:spcBef>
            </a:pPr>
            <a:r>
              <a:rPr lang="zh-TW" altLang="en-US" dirty="0"/>
              <a:t>兒童癌症的治療成效較成人好許多，大多有很高痊癒的機會，台灣兒童癌症的治療成績也不亞於先進國家</a:t>
            </a:r>
            <a:endParaRPr lang="en-US" altLang="zh-TW" dirty="0"/>
          </a:p>
          <a:p>
            <a:pPr>
              <a:lnSpc>
                <a:spcPts val="5000"/>
              </a:lnSpc>
              <a:spcBef>
                <a:spcPts val="1200"/>
              </a:spcBef>
            </a:pPr>
            <a:r>
              <a:rPr lang="zh-TW" altLang="en-US" dirty="0"/>
              <a:t>目前台灣兒童急性淋巴性白血病五年的存活率約為</a:t>
            </a:r>
            <a:r>
              <a:rPr lang="en-US" altLang="zh-TW" dirty="0"/>
              <a:t>82%</a:t>
            </a:r>
            <a:r>
              <a:rPr lang="zh-TW" altLang="en-US" dirty="0"/>
              <a:t>，惡性淋巴瘤約為</a:t>
            </a:r>
            <a:r>
              <a:rPr lang="en-US" altLang="zh-TW" dirty="0"/>
              <a:t>87%</a:t>
            </a:r>
          </a:p>
          <a:p>
            <a:pPr>
              <a:lnSpc>
                <a:spcPts val="5000"/>
              </a:lnSpc>
              <a:spcBef>
                <a:spcPts val="1200"/>
              </a:spcBef>
            </a:pPr>
            <a:r>
              <a:rPr lang="zh-TW" altLang="en-US" dirty="0"/>
              <a:t>三分之二以上的癌症病童經過治療後，可以痊癒而回復正常的生活。</a:t>
            </a:r>
          </a:p>
        </p:txBody>
      </p:sp>
    </p:spTree>
    <p:extLst>
      <p:ext uri="{BB962C8B-B14F-4D97-AF65-F5344CB8AC3E}">
        <p14:creationId xmlns:p14="http://schemas.microsoft.com/office/powerpoint/2010/main" val="387344433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zh-TW" altLang="en-US" dirty="0"/>
              <a:t>醫師的叮嚀</a:t>
            </a:r>
          </a:p>
        </p:txBody>
      </p:sp>
      <p:sp>
        <p:nvSpPr>
          <p:cNvPr id="30723" name="Rectangle 3"/>
          <p:cNvSpPr>
            <a:spLocks noGrp="1" noChangeArrowheads="1"/>
          </p:cNvSpPr>
          <p:nvPr>
            <p:ph idx="1"/>
          </p:nvPr>
        </p:nvSpPr>
        <p:spPr>
          <a:xfrm>
            <a:off x="517649" y="1556792"/>
            <a:ext cx="8230815" cy="4548336"/>
          </a:xfrm>
        </p:spPr>
        <p:txBody>
          <a:bodyPr/>
          <a:lstStyle/>
          <a:p>
            <a:pPr eaLnBrk="1" hangingPunct="1">
              <a:lnSpc>
                <a:spcPct val="150000"/>
              </a:lnSpc>
              <a:spcBef>
                <a:spcPts val="600"/>
              </a:spcBef>
            </a:pPr>
            <a:r>
              <a:rPr lang="zh-TW" altLang="en-US" sz="2600" dirty="0"/>
              <a:t>初聞癌症的家屬有傷心、懷疑、否定等情緒是必然的</a:t>
            </a:r>
          </a:p>
          <a:p>
            <a:pPr eaLnBrk="1" hangingPunct="1">
              <a:lnSpc>
                <a:spcPct val="150000"/>
              </a:lnSpc>
              <a:spcBef>
                <a:spcPts val="600"/>
              </a:spcBef>
            </a:pPr>
            <a:r>
              <a:rPr lang="zh-TW" altLang="en-US" sz="2600" dirty="0"/>
              <a:t>兒童癌症並非絕症，</a:t>
            </a:r>
            <a:r>
              <a:rPr lang="en-US" altLang="zh-TW" sz="2600" dirty="0"/>
              <a:t>2/3</a:t>
            </a:r>
            <a:r>
              <a:rPr lang="zh-TW" altLang="en-US" sz="2600" dirty="0"/>
              <a:t>以上的病人是可以治癒的</a:t>
            </a:r>
          </a:p>
          <a:p>
            <a:pPr eaLnBrk="1" hangingPunct="1">
              <a:lnSpc>
                <a:spcPct val="150000"/>
              </a:lnSpc>
              <a:spcBef>
                <a:spcPts val="600"/>
              </a:spcBef>
            </a:pPr>
            <a:r>
              <a:rPr lang="zh-TW" altLang="en-US" sz="2600" dirty="0"/>
              <a:t>有許多地方可以得到支持，包括病友、社工、醫護人員、營養師、兒童癌症基金會等</a:t>
            </a:r>
          </a:p>
          <a:p>
            <a:pPr eaLnBrk="1" hangingPunct="1">
              <a:lnSpc>
                <a:spcPct val="150000"/>
              </a:lnSpc>
              <a:spcBef>
                <a:spcPts val="600"/>
              </a:spcBef>
            </a:pPr>
            <a:r>
              <a:rPr lang="zh-TW" altLang="en-US" sz="2600" dirty="0"/>
              <a:t>隨便聽信偏方及傳言只會延誤病情</a:t>
            </a:r>
          </a:p>
          <a:p>
            <a:pPr eaLnBrk="1" hangingPunct="1">
              <a:lnSpc>
                <a:spcPct val="150000"/>
              </a:lnSpc>
              <a:spcBef>
                <a:spcPts val="600"/>
              </a:spcBef>
            </a:pPr>
            <a:r>
              <a:rPr lang="zh-TW" altLang="en-US" sz="2600" dirty="0"/>
              <a:t>以勇敢面對，以堅強、理智、信心再加上各方的支持來打這一場仗，必能使多數的兒童重獲健康</a:t>
            </a:r>
          </a:p>
        </p:txBody>
      </p:sp>
    </p:spTree>
    <p:extLst>
      <p:ext uri="{BB962C8B-B14F-4D97-AF65-F5344CB8AC3E}">
        <p14:creationId xmlns:p14="http://schemas.microsoft.com/office/powerpoint/2010/main" val="393155116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434" y="-99392"/>
            <a:ext cx="9144000"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43303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251520" y="485800"/>
            <a:ext cx="8540750" cy="1143000"/>
          </a:xfrm>
        </p:spPr>
        <p:txBody>
          <a:bodyPr/>
          <a:lstStyle/>
          <a:p>
            <a:pPr indent="0">
              <a:defRPr/>
            </a:pPr>
            <a:r>
              <a:rPr lang="zh-TW" altLang="en-US" dirty="0"/>
              <a:t>常見兒癌和腫瘤疾病的介紹</a:t>
            </a:r>
          </a:p>
        </p:txBody>
      </p:sp>
      <p:sp>
        <p:nvSpPr>
          <p:cNvPr id="5" name="內容版面配置區 4"/>
          <p:cNvSpPr>
            <a:spLocks noGrp="1"/>
          </p:cNvSpPr>
          <p:nvPr>
            <p:ph idx="1"/>
          </p:nvPr>
        </p:nvSpPr>
        <p:spPr>
          <a:xfrm>
            <a:off x="1043608" y="1628800"/>
            <a:ext cx="6840760" cy="4392488"/>
          </a:xfrm>
        </p:spPr>
        <p:txBody>
          <a:bodyPr/>
          <a:lstStyle/>
          <a:p>
            <a:pPr marL="662850" lvl="2" indent="-457200">
              <a:lnSpc>
                <a:spcPts val="2000"/>
              </a:lnSpc>
              <a:spcBef>
                <a:spcPts val="1200"/>
              </a:spcBef>
              <a:buClrTx/>
              <a:buSzPct val="100000"/>
              <a:buFont typeface="Wingdings" panose="05000000000000000000" pitchFamily="2" charset="2"/>
              <a:buChar char="u"/>
              <a:defRPr/>
            </a:pPr>
            <a:r>
              <a:rPr lang="zh-TW" altLang="en-US" b="1" dirty="0">
                <a:cs typeface="Times New Roman" panose="02020603050405020304" pitchFamily="18" charset="0"/>
              </a:rPr>
              <a:t>惡性疾病</a:t>
            </a:r>
            <a:r>
              <a:rPr lang="en-US" altLang="zh-TW" b="1" dirty="0">
                <a:cs typeface="Times New Roman" panose="02020603050405020304" pitchFamily="18" charset="0"/>
              </a:rPr>
              <a:t>(</a:t>
            </a:r>
            <a:r>
              <a:rPr lang="zh-TW" altLang="en-US" b="1" dirty="0">
                <a:cs typeface="Times New Roman" panose="02020603050405020304" pitchFamily="18" charset="0"/>
              </a:rPr>
              <a:t>癌症</a:t>
            </a:r>
            <a:r>
              <a:rPr lang="en-US" altLang="zh-TW" b="1" dirty="0">
                <a:cs typeface="Times New Roman" panose="02020603050405020304" pitchFamily="18" charset="0"/>
              </a:rPr>
              <a:t>)</a:t>
            </a:r>
            <a:r>
              <a:rPr lang="zh-TW" altLang="en-US" b="1" dirty="0">
                <a:cs typeface="Times New Roman" panose="02020603050405020304" pitchFamily="18" charset="0"/>
              </a:rPr>
              <a:t> ：</a:t>
            </a:r>
            <a:endParaRPr lang="en-US" altLang="zh-TW" b="1" dirty="0">
              <a:cs typeface="Times New Roman" panose="02020603050405020304" pitchFamily="18" charset="0"/>
            </a:endParaRPr>
          </a:p>
          <a:p>
            <a:pPr marL="720000" lvl="2" indent="-514350">
              <a:lnSpc>
                <a:spcPts val="2000"/>
              </a:lnSpc>
              <a:spcBef>
                <a:spcPts val="1200"/>
              </a:spcBef>
              <a:buClrTx/>
              <a:buSzPct val="100000"/>
              <a:buFont typeface="+mj-lt"/>
              <a:buAutoNum type="arabicPeriod"/>
              <a:defRPr/>
            </a:pPr>
            <a:r>
              <a:rPr lang="en-US" altLang="zh-TW" dirty="0">
                <a:cs typeface="Times New Roman" panose="02020603050405020304" pitchFamily="18" charset="0"/>
              </a:rPr>
              <a:t>Leukemia (</a:t>
            </a:r>
            <a:r>
              <a:rPr lang="zh-TW" altLang="en-US" dirty="0">
                <a:cs typeface="Times New Roman" panose="02020603050405020304" pitchFamily="18" charset="0"/>
              </a:rPr>
              <a:t>白血病，血癌</a:t>
            </a:r>
            <a:r>
              <a:rPr lang="en-US" altLang="zh-TW" dirty="0">
                <a:cs typeface="Times New Roman" panose="02020603050405020304" pitchFamily="18" charset="0"/>
              </a:rPr>
              <a:t>)</a:t>
            </a:r>
          </a:p>
          <a:p>
            <a:pPr marL="720000" lvl="2" indent="-514350">
              <a:lnSpc>
                <a:spcPts val="2000"/>
              </a:lnSpc>
              <a:spcBef>
                <a:spcPts val="1200"/>
              </a:spcBef>
              <a:buClrTx/>
              <a:buSzPct val="100000"/>
              <a:buFont typeface="+mj-lt"/>
              <a:buAutoNum type="arabicPeriod"/>
              <a:defRPr/>
            </a:pPr>
            <a:r>
              <a:rPr lang="en-US" altLang="zh-TW" dirty="0">
                <a:cs typeface="Times New Roman" panose="02020603050405020304" pitchFamily="18" charset="0"/>
              </a:rPr>
              <a:t>Brain tumor (</a:t>
            </a:r>
            <a:r>
              <a:rPr lang="zh-TW" altLang="en-US" dirty="0">
                <a:cs typeface="Times New Roman" panose="02020603050405020304" pitchFamily="18" charset="0"/>
              </a:rPr>
              <a:t>腦癌</a:t>
            </a:r>
            <a:r>
              <a:rPr lang="en-US" altLang="zh-TW" dirty="0">
                <a:cs typeface="Times New Roman" panose="02020603050405020304" pitchFamily="18" charset="0"/>
              </a:rPr>
              <a:t>)</a:t>
            </a:r>
          </a:p>
          <a:p>
            <a:pPr marL="720000" lvl="2" indent="-514350">
              <a:lnSpc>
                <a:spcPts val="2000"/>
              </a:lnSpc>
              <a:spcBef>
                <a:spcPts val="1200"/>
              </a:spcBef>
              <a:buClrTx/>
              <a:buSzPct val="100000"/>
              <a:buFont typeface="+mj-lt"/>
              <a:buAutoNum type="arabicPeriod"/>
              <a:defRPr/>
            </a:pPr>
            <a:r>
              <a:rPr lang="en-US" altLang="zh-TW" dirty="0">
                <a:cs typeface="Times New Roman" panose="02020603050405020304" pitchFamily="18" charset="0"/>
              </a:rPr>
              <a:t>Lymphoma (</a:t>
            </a:r>
            <a:r>
              <a:rPr lang="zh-TW" altLang="en-US" dirty="0">
                <a:cs typeface="Times New Roman" panose="02020603050405020304" pitchFamily="18" charset="0"/>
              </a:rPr>
              <a:t>淋巴癌</a:t>
            </a:r>
            <a:r>
              <a:rPr lang="en-US" altLang="zh-TW" dirty="0">
                <a:cs typeface="Times New Roman" panose="02020603050405020304" pitchFamily="18" charset="0"/>
              </a:rPr>
              <a:t>)</a:t>
            </a:r>
          </a:p>
          <a:p>
            <a:pPr marL="720000" lvl="2" indent="-514350">
              <a:lnSpc>
                <a:spcPts val="2000"/>
              </a:lnSpc>
              <a:spcBef>
                <a:spcPts val="1200"/>
              </a:spcBef>
              <a:buClrTx/>
              <a:buSzPct val="100000"/>
              <a:buFont typeface="+mj-lt"/>
              <a:buAutoNum type="arabicPeriod"/>
              <a:defRPr/>
            </a:pPr>
            <a:r>
              <a:rPr lang="zh-TW" altLang="en-US" dirty="0">
                <a:cs typeface="Times New Roman" panose="02020603050405020304" pitchFamily="18" charset="0"/>
              </a:rPr>
              <a:t>腹部腫瘤</a:t>
            </a:r>
            <a:r>
              <a:rPr lang="en-US" altLang="zh-TW" dirty="0">
                <a:cs typeface="Times New Roman" panose="02020603050405020304" pitchFamily="18" charset="0"/>
              </a:rPr>
              <a:t>: </a:t>
            </a:r>
            <a:r>
              <a:rPr lang="zh-TW" altLang="en-US" dirty="0">
                <a:cs typeface="Times New Roman" panose="02020603050405020304" pitchFamily="18" charset="0"/>
              </a:rPr>
              <a:t>神經母細胞瘤</a:t>
            </a:r>
            <a:endParaRPr lang="en-US" altLang="zh-TW" dirty="0">
              <a:cs typeface="Times New Roman" panose="02020603050405020304" pitchFamily="18" charset="0"/>
            </a:endParaRPr>
          </a:p>
          <a:p>
            <a:pPr marL="720000" lvl="2" indent="-514350">
              <a:lnSpc>
                <a:spcPts val="2000"/>
              </a:lnSpc>
              <a:spcBef>
                <a:spcPts val="1200"/>
              </a:spcBef>
              <a:buClrTx/>
              <a:buSzPct val="100000"/>
              <a:buFont typeface="+mj-lt"/>
              <a:buAutoNum type="arabicPeriod"/>
              <a:defRPr/>
            </a:pPr>
            <a:r>
              <a:rPr lang="zh-TW" altLang="en-US" dirty="0">
                <a:cs typeface="Times New Roman" panose="02020603050405020304" pitchFamily="18" charset="0"/>
              </a:rPr>
              <a:t>其它兒童癌症</a:t>
            </a:r>
            <a:r>
              <a:rPr lang="en-US" altLang="zh-TW" dirty="0">
                <a:cs typeface="Times New Roman" panose="02020603050405020304" pitchFamily="18" charset="0"/>
              </a:rPr>
              <a:t>: </a:t>
            </a:r>
            <a:r>
              <a:rPr lang="zh-TW" altLang="en-US" dirty="0">
                <a:cs typeface="Times New Roman" panose="02020603050405020304" pitchFamily="18" charset="0"/>
              </a:rPr>
              <a:t>肝母細胞癌，生殖細胞癌</a:t>
            </a:r>
            <a:endParaRPr lang="en-US" altLang="zh-TW" sz="1400" dirty="0">
              <a:cs typeface="Times New Roman" panose="02020603050405020304" pitchFamily="18" charset="0"/>
            </a:endParaRPr>
          </a:p>
          <a:p>
            <a:pPr marL="662850" lvl="2" indent="-457200">
              <a:lnSpc>
                <a:spcPts val="2000"/>
              </a:lnSpc>
              <a:spcBef>
                <a:spcPts val="2400"/>
              </a:spcBef>
              <a:buClrTx/>
              <a:buSzPct val="100000"/>
              <a:buFont typeface="Wingdings" panose="05000000000000000000" pitchFamily="2" charset="2"/>
              <a:buChar char="u"/>
              <a:defRPr/>
            </a:pPr>
            <a:r>
              <a:rPr lang="zh-TW" altLang="en-US" b="1" dirty="0">
                <a:cs typeface="Times New Roman" panose="02020603050405020304" pitchFamily="18" charset="0"/>
              </a:rPr>
              <a:t>介於惡性和良性的疾病：</a:t>
            </a:r>
            <a:endParaRPr lang="en-US" altLang="zh-TW" b="1" dirty="0">
              <a:cs typeface="Times New Roman" panose="02020603050405020304" pitchFamily="18" charset="0"/>
            </a:endParaRPr>
          </a:p>
          <a:p>
            <a:pPr marL="720000" lvl="2" indent="-514350">
              <a:lnSpc>
                <a:spcPts val="2000"/>
              </a:lnSpc>
              <a:spcBef>
                <a:spcPts val="1200"/>
              </a:spcBef>
              <a:buClrTx/>
              <a:buSzPct val="100000"/>
              <a:buFont typeface="+mj-lt"/>
              <a:buAutoNum type="arabicPeriod"/>
              <a:defRPr/>
            </a:pPr>
            <a:r>
              <a:rPr lang="en-US" altLang="zh-TW" dirty="0" err="1">
                <a:cs typeface="Times New Roman" panose="02020603050405020304" pitchFamily="18" charset="0"/>
              </a:rPr>
              <a:t>Hemophagocytic</a:t>
            </a:r>
            <a:r>
              <a:rPr lang="en-US" altLang="zh-TW" dirty="0">
                <a:cs typeface="Times New Roman" panose="02020603050405020304" pitchFamily="18" charset="0"/>
              </a:rPr>
              <a:t> syndrome (</a:t>
            </a:r>
            <a:r>
              <a:rPr lang="zh-TW" altLang="en-US" dirty="0">
                <a:cs typeface="Times New Roman" panose="02020603050405020304" pitchFamily="18" charset="0"/>
              </a:rPr>
              <a:t>嗜血症候群</a:t>
            </a:r>
            <a:r>
              <a:rPr lang="en-US" altLang="zh-TW" dirty="0">
                <a:cs typeface="Times New Roman" panose="02020603050405020304" pitchFamily="18" charset="0"/>
              </a:rPr>
              <a:t>)</a:t>
            </a:r>
          </a:p>
          <a:p>
            <a:pPr marL="720000" lvl="2" indent="-514350">
              <a:lnSpc>
                <a:spcPts val="2000"/>
              </a:lnSpc>
              <a:spcBef>
                <a:spcPts val="1200"/>
              </a:spcBef>
              <a:buClrTx/>
              <a:buSzPct val="100000"/>
              <a:buFont typeface="+mj-lt"/>
              <a:buAutoNum type="arabicPeriod"/>
              <a:defRPr/>
            </a:pPr>
            <a:r>
              <a:rPr lang="zh-TW" altLang="en-US" dirty="0">
                <a:cs typeface="Times New Roman" panose="02020603050405020304" pitchFamily="18" charset="0"/>
              </a:rPr>
              <a:t>蘭格罕組織球增生症</a:t>
            </a:r>
            <a:endParaRPr lang="en-US" altLang="zh-TW" sz="1400" dirty="0">
              <a:cs typeface="Times New Roman" panose="02020603050405020304" pitchFamily="18" charset="0"/>
            </a:endParaRPr>
          </a:p>
          <a:p>
            <a:pPr marL="662850" lvl="2" indent="-457200">
              <a:lnSpc>
                <a:spcPts val="2000"/>
              </a:lnSpc>
              <a:spcBef>
                <a:spcPts val="2400"/>
              </a:spcBef>
              <a:buClrTx/>
              <a:buSzPct val="100000"/>
              <a:buFont typeface="Wingdings" panose="05000000000000000000" pitchFamily="2" charset="2"/>
              <a:buChar char="u"/>
              <a:defRPr/>
            </a:pPr>
            <a:r>
              <a:rPr lang="zh-TW" altLang="en-US" b="1" dirty="0">
                <a:cs typeface="Times New Roman" panose="02020603050405020304" pitchFamily="18" charset="0"/>
              </a:rPr>
              <a:t>血管瘤：</a:t>
            </a:r>
            <a:r>
              <a:rPr lang="zh-TW" altLang="en-US" dirty="0">
                <a:cs typeface="Times New Roman" panose="02020603050405020304" pitchFamily="18" charset="0"/>
              </a:rPr>
              <a:t>常見，但嚴重時也會致命</a:t>
            </a:r>
            <a:endParaRPr lang="en-US" altLang="zh-TW" dirty="0">
              <a:cs typeface="Times New Roman" panose="02020603050405020304" pitchFamily="18" charset="0"/>
            </a:endParaRPr>
          </a:p>
          <a:p>
            <a:pPr marL="720000" lvl="2" indent="-514350">
              <a:spcBef>
                <a:spcPts val="0"/>
              </a:spcBef>
              <a:buClrTx/>
              <a:buSzPct val="100000"/>
              <a:buFont typeface="+mj-lt"/>
              <a:buAutoNum type="arabicPeriod"/>
              <a:defRPr/>
            </a:pPr>
            <a:endParaRPr lang="en-US" altLang="zh-TW" sz="2800" dirty="0">
              <a:cs typeface="Times New Roman" panose="02020603050405020304" pitchFamily="18" charset="0"/>
            </a:endParaRPr>
          </a:p>
          <a:p>
            <a:pPr marL="722312" lvl="2" indent="0">
              <a:lnSpc>
                <a:spcPct val="150000"/>
              </a:lnSpc>
              <a:buClrTx/>
              <a:buSzPct val="100000"/>
              <a:buNone/>
              <a:defRPr/>
            </a:pPr>
            <a:endParaRPr lang="en-US" altLang="zh-TW" sz="2800" dirty="0">
              <a:cs typeface="Times New Roman" panose="02020603050405020304" pitchFamily="18" charset="0"/>
            </a:endParaRPr>
          </a:p>
        </p:txBody>
      </p:sp>
    </p:spTree>
    <p:extLst>
      <p:ext uri="{BB962C8B-B14F-4D97-AF65-F5344CB8AC3E}">
        <p14:creationId xmlns:p14="http://schemas.microsoft.com/office/powerpoint/2010/main" val="136654170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D991C55-B9AB-48B5-B490-6FE163CE65E7}"/>
              </a:ext>
            </a:extLst>
          </p:cNvPr>
          <p:cNvSpPr>
            <a:spLocks noGrp="1"/>
          </p:cNvSpPr>
          <p:nvPr>
            <p:ph type="title"/>
          </p:nvPr>
        </p:nvSpPr>
        <p:spPr/>
        <p:txBody>
          <a:bodyPr/>
          <a:lstStyle/>
          <a:p>
            <a:r>
              <a:rPr lang="en-US" altLang="zh-TW" dirty="0"/>
              <a:t>1.</a:t>
            </a:r>
            <a:r>
              <a:rPr lang="zh-TW" altLang="en-US" dirty="0"/>
              <a:t>白血病的型態分類</a:t>
            </a:r>
          </a:p>
        </p:txBody>
      </p:sp>
      <p:graphicFrame>
        <p:nvGraphicFramePr>
          <p:cNvPr id="4" name="Group 66">
            <a:extLst>
              <a:ext uri="{FF2B5EF4-FFF2-40B4-BE49-F238E27FC236}">
                <a16:creationId xmlns:a16="http://schemas.microsoft.com/office/drawing/2014/main" xmlns="" id="{32A59687-A6AE-40F4-A12B-7C0044E16624}"/>
              </a:ext>
            </a:extLst>
          </p:cNvPr>
          <p:cNvGraphicFramePr>
            <a:graphicFrameLocks noGrp="1"/>
          </p:cNvGraphicFramePr>
          <p:nvPr>
            <p:ph idx="1"/>
            <p:extLst>
              <p:ext uri="{D42A27DB-BD31-4B8C-83A1-F6EECF244321}">
                <p14:modId xmlns:p14="http://schemas.microsoft.com/office/powerpoint/2010/main" val="3493507100"/>
              </p:ext>
            </p:extLst>
          </p:nvPr>
        </p:nvGraphicFramePr>
        <p:xfrm>
          <a:off x="395984" y="1916832"/>
          <a:ext cx="8352032" cy="3900048"/>
        </p:xfrm>
        <a:graphic>
          <a:graphicData uri="http://schemas.openxmlformats.org/drawingml/2006/table">
            <a:tbl>
              <a:tblPr/>
              <a:tblGrid>
                <a:gridCol w="1106687">
                  <a:extLst>
                    <a:ext uri="{9D8B030D-6E8A-4147-A177-3AD203B41FA5}">
                      <a16:colId xmlns:a16="http://schemas.microsoft.com/office/drawing/2014/main" xmlns="" val="20000"/>
                    </a:ext>
                  </a:extLst>
                </a:gridCol>
                <a:gridCol w="1169268">
                  <a:extLst>
                    <a:ext uri="{9D8B030D-6E8A-4147-A177-3AD203B41FA5}">
                      <a16:colId xmlns:a16="http://schemas.microsoft.com/office/drawing/2014/main" xmlns="" val="20001"/>
                    </a:ext>
                  </a:extLst>
                </a:gridCol>
                <a:gridCol w="3288567">
                  <a:extLst>
                    <a:ext uri="{9D8B030D-6E8A-4147-A177-3AD203B41FA5}">
                      <a16:colId xmlns:a16="http://schemas.microsoft.com/office/drawing/2014/main" xmlns="" val="20002"/>
                    </a:ext>
                  </a:extLst>
                </a:gridCol>
                <a:gridCol w="2787510">
                  <a:extLst>
                    <a:ext uri="{9D8B030D-6E8A-4147-A177-3AD203B41FA5}">
                      <a16:colId xmlns:a16="http://schemas.microsoft.com/office/drawing/2014/main" xmlns="" val="20003"/>
                    </a:ext>
                  </a:extLst>
                </a:gridCol>
              </a:tblGrid>
              <a:tr h="972133">
                <a:tc rowSpan="2">
                  <a:txBody>
                    <a:bodyPr/>
                    <a:lstStyle/>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                       </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急性</a:t>
                      </a:r>
                      <a:endPar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endParaRPr>
                    </a:p>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白血病</a:t>
                      </a:r>
                    </a:p>
                  </a:txBody>
                  <a:tcPr marL="99751" marR="99751" marT="45722" marB="4572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急性</a:t>
                      </a:r>
                      <a:endPar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endParaRPr>
                    </a:p>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淋巴性</a:t>
                      </a:r>
                      <a:endPar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endParaRPr>
                    </a:p>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白血球</a:t>
                      </a:r>
                    </a:p>
                  </a:txBody>
                  <a:tcPr marL="99751" marR="99751"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L</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1</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最常見，占</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80%</a:t>
                      </a:r>
                    </a:p>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L</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2</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p>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L</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3</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占</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1~2%</a:t>
                      </a:r>
                    </a:p>
                  </a:txBody>
                  <a:tcPr marL="99751" marR="99751" marT="45722" marB="4572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0"/>
                  </a:ext>
                </a:extLst>
              </a:tr>
              <a:tr h="1635102">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急性</a:t>
                      </a:r>
                      <a:endPar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endParaRPr>
                    </a:p>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骨髓性</a:t>
                      </a:r>
                      <a:endPar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endParaRPr>
                    </a:p>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白血病</a:t>
                      </a:r>
                    </a:p>
                  </a:txBody>
                  <a:tcPr marL="99751" marR="99751"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M</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0</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未分化</a:t>
                      </a:r>
                    </a:p>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M</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1</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骨髓母細胞無成熟現象</a:t>
                      </a:r>
                    </a:p>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M</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2</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骨髓母細胞有成熟現象</a:t>
                      </a:r>
                    </a:p>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M</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3</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前骨髓細胞</a:t>
                      </a:r>
                    </a:p>
                  </a:txBody>
                  <a:tcPr marL="99751" marR="99751"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M</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4</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骨髓及單核球細胞</a:t>
                      </a:r>
                    </a:p>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M</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5</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單核球細胞</a:t>
                      </a:r>
                    </a:p>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M</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6</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紅血球母細胞</a:t>
                      </a:r>
                    </a:p>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M</a:t>
                      </a:r>
                      <a:r>
                        <a:rPr kumimoji="0" lang="en-US" altLang="zh-TW" sz="2000" b="0" i="0" u="none" strike="noStrike" cap="none" normalizeH="0" baseline="-25000" dirty="0">
                          <a:ln>
                            <a:noFill/>
                          </a:ln>
                          <a:solidFill>
                            <a:sysClr val="windowText" lastClr="000000"/>
                          </a:solidFill>
                          <a:effectLst/>
                          <a:latin typeface="Times New Roman" pitchFamily="18" charset="0"/>
                          <a:ea typeface="標楷體" pitchFamily="65" charset="-120"/>
                        </a:rPr>
                        <a:t>7</a:t>
                      </a:r>
                      <a:r>
                        <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rPr>
                        <a:t>:</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巨核細胞</a:t>
                      </a:r>
                    </a:p>
                  </a:txBody>
                  <a:tcPr marL="99751" marR="99751" marT="45722" marB="4572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36080">
                <a:tc rowSpan="2">
                  <a:txBody>
                    <a:bodyPr/>
                    <a:lstStyle/>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慢性</a:t>
                      </a:r>
                      <a:endParaRPr kumimoji="0" lang="en-US" altLang="zh-TW" sz="2000" b="0" i="0" u="none" strike="noStrike" cap="none" normalizeH="0" baseline="0" dirty="0">
                        <a:ln>
                          <a:noFill/>
                        </a:ln>
                        <a:solidFill>
                          <a:sysClr val="windowText" lastClr="000000"/>
                        </a:solidFill>
                        <a:effectLst/>
                        <a:latin typeface="Times New Roman" pitchFamily="18" charset="0"/>
                        <a:ea typeface="標楷體" pitchFamily="65" charset="-120"/>
                      </a:endParaRPr>
                    </a:p>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骨髓性白血病</a:t>
                      </a:r>
                    </a:p>
                  </a:txBody>
                  <a:tcPr marL="99751" marR="99751" marT="45722" marB="45722"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幼年型</a:t>
                      </a:r>
                    </a:p>
                  </a:txBody>
                  <a:tcPr marL="99751" marR="99751"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很少見，預後極差</a:t>
                      </a:r>
                    </a:p>
                  </a:txBody>
                  <a:tcPr marL="99751" marR="99751" marT="45722" marB="4572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2"/>
                  </a:ext>
                </a:extLst>
              </a:tr>
              <a:tr h="701102">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成人型</a:t>
                      </a:r>
                    </a:p>
                  </a:txBody>
                  <a:tcPr marL="99751" marR="99751"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常是</a:t>
                      </a:r>
                      <a:r>
                        <a:rPr kumimoji="0" lang="zh-TW" altLang="en-US" sz="2000" b="0" i="0" u="none" strike="noStrike" cap="none" normalizeH="0" baseline="0" dirty="0">
                          <a:ln>
                            <a:noFill/>
                          </a:ln>
                          <a:solidFill>
                            <a:srgbClr val="C00000"/>
                          </a:solidFill>
                          <a:effectLst/>
                          <a:latin typeface="Times New Roman" pitchFamily="18" charset="0"/>
                          <a:ea typeface="標楷體" pitchFamily="65" charset="-120"/>
                        </a:rPr>
                        <a:t>偶然抽血</a:t>
                      </a:r>
                      <a:r>
                        <a:rPr kumimoji="0" lang="zh-TW" altLang="en-US" sz="2000" b="0" i="0" u="none" strike="noStrike" cap="none" normalizeH="0" baseline="0" dirty="0">
                          <a:ln>
                            <a:noFill/>
                          </a:ln>
                          <a:solidFill>
                            <a:sysClr val="windowText" lastClr="000000"/>
                          </a:solidFill>
                          <a:effectLst/>
                          <a:latin typeface="Times New Roman" pitchFamily="18" charset="0"/>
                          <a:ea typeface="標楷體" pitchFamily="65" charset="-120"/>
                        </a:rPr>
                        <a:t>才發現白血球數極高。</a:t>
                      </a:r>
                    </a:p>
                  </a:txBody>
                  <a:tcPr marL="99751" marR="99751" marT="45722" marB="45722"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9527434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1520" y="485800"/>
            <a:ext cx="8540750" cy="1143000"/>
          </a:xfrm>
        </p:spPr>
        <p:txBody>
          <a:bodyPr/>
          <a:lstStyle/>
          <a:p>
            <a:pPr eaLnBrk="1" fontAlgn="auto" hangingPunct="1">
              <a:spcAft>
                <a:spcPts val="0"/>
              </a:spcAft>
              <a:defRPr/>
            </a:pPr>
            <a:r>
              <a:rPr lang="zh-TW" altLang="en-US" dirty="0"/>
              <a:t>急性淋巴性白血病</a:t>
            </a:r>
          </a:p>
        </p:txBody>
      </p:sp>
      <p:sp>
        <p:nvSpPr>
          <p:cNvPr id="31747" name="Rectangle 3"/>
          <p:cNvSpPr>
            <a:spLocks noGrp="1" noChangeArrowheads="1"/>
          </p:cNvSpPr>
          <p:nvPr>
            <p:ph idx="1"/>
          </p:nvPr>
        </p:nvSpPr>
        <p:spPr>
          <a:xfrm>
            <a:off x="420588" y="1475928"/>
            <a:ext cx="8302823" cy="4761384"/>
          </a:xfrm>
        </p:spPr>
        <p:txBody>
          <a:bodyPr/>
          <a:lstStyle/>
          <a:p>
            <a:pPr eaLnBrk="1" hangingPunct="1">
              <a:lnSpc>
                <a:spcPts val="3500"/>
              </a:lnSpc>
              <a:spcBef>
                <a:spcPts val="1200"/>
              </a:spcBef>
            </a:pPr>
            <a:r>
              <a:rPr lang="zh-TW" altLang="en-US" dirty="0"/>
              <a:t>小文是個</a:t>
            </a:r>
            <a:r>
              <a:rPr lang="en-US" altLang="zh-TW" dirty="0"/>
              <a:t>4</a:t>
            </a:r>
            <a:r>
              <a:rPr lang="zh-TW" altLang="en-US" dirty="0"/>
              <a:t>歲的男孩，但最近一個月來，臉色愈來愈</a:t>
            </a:r>
            <a:r>
              <a:rPr lang="zh-TW" altLang="en-US" b="1" u="sng" dirty="0"/>
              <a:t>蒼白</a:t>
            </a:r>
            <a:r>
              <a:rPr lang="zh-TW" altLang="en-US" dirty="0"/>
              <a:t>，輕輕碰撞，身上就出現</a:t>
            </a:r>
            <a:r>
              <a:rPr lang="zh-TW" altLang="en-US" b="1" u="sng" dirty="0"/>
              <a:t>瘀青</a:t>
            </a:r>
            <a:r>
              <a:rPr lang="zh-TW" altLang="en-US" dirty="0"/>
              <a:t>，食慾減退，有時也</a:t>
            </a:r>
            <a:r>
              <a:rPr lang="zh-TW" altLang="en-US" b="1" u="sng" dirty="0"/>
              <a:t>容易發燒</a:t>
            </a:r>
          </a:p>
          <a:p>
            <a:pPr eaLnBrk="1" hangingPunct="1">
              <a:lnSpc>
                <a:spcPts val="3500"/>
              </a:lnSpc>
              <a:spcBef>
                <a:spcPts val="1200"/>
              </a:spcBef>
            </a:pPr>
            <a:r>
              <a:rPr lang="zh-TW" altLang="en-US" dirty="0"/>
              <a:t>媽媽於是帶他去看小兒科醫師，醫師注意到他已</a:t>
            </a:r>
            <a:r>
              <a:rPr lang="zh-TW" altLang="en-US" b="1" u="sng" dirty="0"/>
              <a:t>貧血</a:t>
            </a:r>
            <a:r>
              <a:rPr lang="zh-TW" altLang="en-US" dirty="0"/>
              <a:t>及</a:t>
            </a:r>
            <a:r>
              <a:rPr lang="zh-TW" altLang="en-US" b="1" u="sng" dirty="0"/>
              <a:t>肝脾腫大</a:t>
            </a:r>
            <a:r>
              <a:rPr lang="zh-TW" altLang="en-US" dirty="0"/>
              <a:t>的現象，就請小文去抽血，結果發現嚴重貧血，血紅素質只有</a:t>
            </a:r>
            <a:r>
              <a:rPr lang="en-US" altLang="zh-TW" dirty="0"/>
              <a:t>5g/dl (</a:t>
            </a:r>
            <a:r>
              <a:rPr lang="zh-TW" altLang="en-US" dirty="0"/>
              <a:t>正常</a:t>
            </a:r>
            <a:r>
              <a:rPr lang="en-US" altLang="zh-TW" dirty="0"/>
              <a:t>4</a:t>
            </a:r>
            <a:r>
              <a:rPr lang="zh-TW" altLang="en-US" dirty="0"/>
              <a:t>歲小孩血紅素值應大於</a:t>
            </a:r>
            <a:r>
              <a:rPr lang="en-US" altLang="zh-TW" dirty="0"/>
              <a:t>14~45</a:t>
            </a:r>
            <a:r>
              <a:rPr lang="zh-TW" altLang="en-US" dirty="0"/>
              <a:t>萬</a:t>
            </a:r>
            <a:r>
              <a:rPr lang="en-US" altLang="zh-TW" dirty="0"/>
              <a:t>/mm3)</a:t>
            </a:r>
            <a:r>
              <a:rPr lang="zh-TW" altLang="en-US" dirty="0"/>
              <a:t>，白血球數目</a:t>
            </a:r>
            <a:r>
              <a:rPr lang="en-US" altLang="zh-TW" dirty="0"/>
              <a:t>4</a:t>
            </a:r>
            <a:r>
              <a:rPr lang="zh-TW" altLang="en-US" dirty="0"/>
              <a:t>萬</a:t>
            </a:r>
            <a:r>
              <a:rPr lang="en-US" altLang="zh-TW" dirty="0"/>
              <a:t>3</a:t>
            </a:r>
            <a:r>
              <a:rPr lang="zh-TW" altLang="en-US" dirty="0"/>
              <a:t>千</a:t>
            </a:r>
            <a:r>
              <a:rPr lang="en-US" altLang="zh-TW" dirty="0"/>
              <a:t>/mm3</a:t>
            </a:r>
            <a:r>
              <a:rPr lang="zh-TW" altLang="en-US" dirty="0"/>
              <a:t>白血球</a:t>
            </a:r>
            <a:r>
              <a:rPr lang="en-US" altLang="zh-TW" dirty="0"/>
              <a:t>(</a:t>
            </a:r>
            <a:r>
              <a:rPr lang="zh-TW" altLang="en-US" dirty="0"/>
              <a:t>白血球正常值</a:t>
            </a:r>
            <a:r>
              <a:rPr lang="en-US" altLang="zh-TW" dirty="0"/>
              <a:t>4</a:t>
            </a:r>
            <a:r>
              <a:rPr lang="zh-TW" altLang="en-US" dirty="0"/>
              <a:t>千</a:t>
            </a:r>
            <a:r>
              <a:rPr lang="en-US" altLang="zh-TW" dirty="0"/>
              <a:t>~1</a:t>
            </a:r>
            <a:r>
              <a:rPr lang="zh-TW" altLang="en-US" dirty="0"/>
              <a:t>萬</a:t>
            </a:r>
            <a:r>
              <a:rPr lang="en-US" altLang="zh-TW" dirty="0"/>
              <a:t>/mm3)</a:t>
            </a:r>
            <a:r>
              <a:rPr lang="zh-TW" altLang="en-US" dirty="0"/>
              <a:t>，而且不正常的血癌細胞佔了白血球總數的</a:t>
            </a:r>
            <a:r>
              <a:rPr lang="en-US" altLang="zh-TW" dirty="0"/>
              <a:t>94%</a:t>
            </a:r>
            <a:r>
              <a:rPr lang="zh-TW" altLang="en-US" dirty="0"/>
              <a:t>。</a:t>
            </a:r>
          </a:p>
          <a:p>
            <a:pPr eaLnBrk="1" hangingPunct="1">
              <a:lnSpc>
                <a:spcPts val="3500"/>
              </a:lnSpc>
              <a:spcBef>
                <a:spcPts val="1200"/>
              </a:spcBef>
            </a:pPr>
            <a:r>
              <a:rPr lang="zh-TW" altLang="en-US" dirty="0"/>
              <a:t>檢查結果小文罹患了</a:t>
            </a:r>
            <a:r>
              <a:rPr lang="zh-TW" altLang="en-US" b="1" u="sng" dirty="0"/>
              <a:t>急性淋巴性白血病</a:t>
            </a:r>
            <a:r>
              <a:rPr lang="zh-TW" altLang="en-US" dirty="0"/>
              <a:t>，必須接受</a:t>
            </a:r>
            <a:r>
              <a:rPr lang="en-US" altLang="zh-TW" dirty="0"/>
              <a:t>2</a:t>
            </a:r>
            <a:r>
              <a:rPr lang="zh-TW" altLang="en-US" dirty="0"/>
              <a:t>年半的化學治療。</a:t>
            </a:r>
          </a:p>
          <a:p>
            <a:pPr eaLnBrk="1" hangingPunct="1">
              <a:lnSpc>
                <a:spcPts val="3500"/>
              </a:lnSpc>
              <a:spcBef>
                <a:spcPts val="1200"/>
              </a:spcBef>
            </a:pPr>
            <a:endParaRPr lang="en-US" altLang="zh-TW" dirty="0"/>
          </a:p>
        </p:txBody>
      </p:sp>
    </p:spTree>
    <p:extLst>
      <p:ext uri="{BB962C8B-B14F-4D97-AF65-F5344CB8AC3E}">
        <p14:creationId xmlns:p14="http://schemas.microsoft.com/office/powerpoint/2010/main" val="258636469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773832"/>
            <a:ext cx="8540750" cy="1143000"/>
          </a:xfrm>
        </p:spPr>
        <p:txBody>
          <a:bodyPr/>
          <a:lstStyle/>
          <a:p>
            <a:pPr eaLnBrk="1" fontAlgn="auto" hangingPunct="1">
              <a:spcAft>
                <a:spcPts val="0"/>
              </a:spcAft>
              <a:defRPr/>
            </a:pPr>
            <a:r>
              <a:rPr lang="zh-TW" altLang="en-US" dirty="0"/>
              <a:t>急性淋巴性白血病</a:t>
            </a:r>
          </a:p>
        </p:txBody>
      </p:sp>
      <p:sp>
        <p:nvSpPr>
          <p:cNvPr id="32771" name="Rectangle 3"/>
          <p:cNvSpPr>
            <a:spLocks noGrp="1" noChangeArrowheads="1"/>
          </p:cNvSpPr>
          <p:nvPr>
            <p:ph idx="1"/>
          </p:nvPr>
        </p:nvSpPr>
        <p:spPr>
          <a:xfrm>
            <a:off x="517649" y="2115145"/>
            <a:ext cx="8230815" cy="3402087"/>
          </a:xfrm>
        </p:spPr>
        <p:txBody>
          <a:bodyPr/>
          <a:lstStyle/>
          <a:p>
            <a:pPr eaLnBrk="1" hangingPunct="1">
              <a:lnSpc>
                <a:spcPct val="150000"/>
              </a:lnSpc>
              <a:spcBef>
                <a:spcPts val="1200"/>
              </a:spcBef>
              <a:spcAft>
                <a:spcPts val="1200"/>
              </a:spcAft>
            </a:pPr>
            <a:r>
              <a:rPr lang="zh-TW" altLang="en-US" dirty="0"/>
              <a:t>白血球負責對抗外來的微生物，是身體的防禦部隊，它和紅血球、血小板同樣是由</a:t>
            </a:r>
            <a:r>
              <a:rPr lang="zh-TW" altLang="en-US" dirty="0">
                <a:solidFill>
                  <a:srgbClr val="C00000"/>
                </a:solidFill>
              </a:rPr>
              <a:t>骨髓</a:t>
            </a:r>
            <a:r>
              <a:rPr lang="zh-TW" altLang="en-US" dirty="0"/>
              <a:t>製造。</a:t>
            </a:r>
          </a:p>
          <a:p>
            <a:pPr eaLnBrk="1" hangingPunct="1">
              <a:lnSpc>
                <a:spcPct val="150000"/>
              </a:lnSpc>
              <a:spcBef>
                <a:spcPts val="1200"/>
              </a:spcBef>
              <a:spcAft>
                <a:spcPts val="1200"/>
              </a:spcAft>
            </a:pPr>
            <a:r>
              <a:rPr lang="zh-TW" altLang="en-US" dirty="0">
                <a:solidFill>
                  <a:srgbClr val="C00000"/>
                </a:solidFill>
              </a:rPr>
              <a:t>骨髓之中</a:t>
            </a:r>
            <a:r>
              <a:rPr lang="zh-TW" altLang="en-US" dirty="0"/>
              <a:t>，造血細胞再分化成熟過程中停止在某一階段，無限制的增殖，使得正常的血球受到抑制，就產生白血病，俗稱 「血癌」。</a:t>
            </a:r>
          </a:p>
        </p:txBody>
      </p:sp>
    </p:spTree>
    <p:extLst>
      <p:ext uri="{BB962C8B-B14F-4D97-AF65-F5344CB8AC3E}">
        <p14:creationId xmlns:p14="http://schemas.microsoft.com/office/powerpoint/2010/main" val="2589857177"/>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fontAlgn="auto" hangingPunct="1">
              <a:spcAft>
                <a:spcPts val="0"/>
              </a:spcAft>
              <a:defRPr/>
            </a:pPr>
            <a:r>
              <a:rPr lang="zh-TW" altLang="en-US" dirty="0"/>
              <a:t>發病率</a:t>
            </a:r>
          </a:p>
        </p:txBody>
      </p:sp>
      <p:sp>
        <p:nvSpPr>
          <p:cNvPr id="34819" name="Rectangle 3"/>
          <p:cNvSpPr>
            <a:spLocks noGrp="1" noChangeArrowheads="1"/>
          </p:cNvSpPr>
          <p:nvPr>
            <p:ph idx="1"/>
          </p:nvPr>
        </p:nvSpPr>
        <p:spPr>
          <a:xfrm>
            <a:off x="589657" y="1693979"/>
            <a:ext cx="8374831" cy="4399317"/>
          </a:xfrm>
        </p:spPr>
        <p:txBody>
          <a:bodyPr/>
          <a:lstStyle/>
          <a:p>
            <a:pPr eaLnBrk="1" hangingPunct="1">
              <a:lnSpc>
                <a:spcPts val="3500"/>
              </a:lnSpc>
              <a:spcBef>
                <a:spcPts val="600"/>
              </a:spcBef>
            </a:pPr>
            <a:r>
              <a:rPr lang="zh-TW" altLang="en-US" sz="2600" dirty="0"/>
              <a:t>白血病是</a:t>
            </a:r>
            <a:r>
              <a:rPr lang="zh-TW" altLang="en-US" sz="2600" b="1" u="sng" dirty="0"/>
              <a:t>最常見的兒童癌症</a:t>
            </a:r>
            <a:r>
              <a:rPr lang="zh-TW" altLang="en-US" sz="2600" dirty="0"/>
              <a:t>，佔台灣兒童癌症</a:t>
            </a:r>
            <a:r>
              <a:rPr lang="en-US" altLang="zh-TW" sz="2600" dirty="0"/>
              <a:t>36%</a:t>
            </a:r>
            <a:r>
              <a:rPr lang="zh-TW" altLang="en-US" sz="2600" dirty="0"/>
              <a:t>。</a:t>
            </a:r>
          </a:p>
          <a:p>
            <a:pPr eaLnBrk="1" hangingPunct="1">
              <a:lnSpc>
                <a:spcPts val="3500"/>
              </a:lnSpc>
              <a:spcBef>
                <a:spcPts val="600"/>
              </a:spcBef>
            </a:pPr>
            <a:r>
              <a:rPr lang="zh-TW" altLang="en-US" sz="2600" dirty="0"/>
              <a:t>小兒得到白血病的機率為</a:t>
            </a:r>
            <a:r>
              <a:rPr lang="en-US" altLang="zh-TW" sz="2600" dirty="0"/>
              <a:t>1/2,800</a:t>
            </a:r>
            <a:r>
              <a:rPr lang="zh-TW" altLang="en-US" sz="2600" dirty="0"/>
              <a:t>，台灣地區每年約</a:t>
            </a:r>
            <a:r>
              <a:rPr lang="en-US" altLang="zh-TW" sz="2600" dirty="0"/>
              <a:t>2 </a:t>
            </a:r>
            <a:r>
              <a:rPr lang="zh-TW" altLang="en-US" sz="2600" dirty="0"/>
              <a:t>百例新病例。</a:t>
            </a:r>
          </a:p>
          <a:p>
            <a:pPr eaLnBrk="1" hangingPunct="1">
              <a:lnSpc>
                <a:spcPts val="3500"/>
              </a:lnSpc>
              <a:spcBef>
                <a:spcPts val="600"/>
              </a:spcBef>
            </a:pPr>
            <a:r>
              <a:rPr lang="zh-TW" altLang="en-US" sz="2600" dirty="0"/>
              <a:t>根據台灣兒童癌症基金會公佈的兒童癌症分類統計，直到目前，白血病仍是兒童癌症第一位</a:t>
            </a:r>
          </a:p>
          <a:p>
            <a:pPr eaLnBrk="1" hangingPunct="1">
              <a:lnSpc>
                <a:spcPts val="3500"/>
              </a:lnSpc>
              <a:spcBef>
                <a:spcPts val="600"/>
              </a:spcBef>
            </a:pPr>
            <a:r>
              <a:rPr lang="zh-TW" altLang="en-US" sz="2600" dirty="0"/>
              <a:t>家中若有人罹患白血病，其兄弟姊妹罹病機會較正常人提高約</a:t>
            </a:r>
            <a:r>
              <a:rPr lang="en-US" altLang="zh-TW" sz="2600" dirty="0"/>
              <a:t>4</a:t>
            </a:r>
            <a:r>
              <a:rPr lang="zh-TW" altLang="en-US" sz="2600" dirty="0"/>
              <a:t>倍。</a:t>
            </a:r>
          </a:p>
          <a:p>
            <a:pPr eaLnBrk="1" hangingPunct="1">
              <a:lnSpc>
                <a:spcPts val="3500"/>
              </a:lnSpc>
              <a:spcBef>
                <a:spcPts val="600"/>
              </a:spcBef>
            </a:pPr>
            <a:r>
              <a:rPr lang="zh-TW" altLang="en-US" sz="2600" dirty="0"/>
              <a:t>急性淋巴性白血病發生率最高的在出生到</a:t>
            </a:r>
            <a:r>
              <a:rPr lang="en-US" altLang="zh-TW" sz="2600" dirty="0"/>
              <a:t>15</a:t>
            </a:r>
            <a:r>
              <a:rPr lang="zh-TW" altLang="en-US" sz="2600" dirty="0"/>
              <a:t>歲間。</a:t>
            </a:r>
          </a:p>
          <a:p>
            <a:pPr eaLnBrk="1" hangingPunct="1"/>
            <a:endParaRPr lang="zh-TW" altLang="en-US" dirty="0"/>
          </a:p>
          <a:p>
            <a:pPr eaLnBrk="1" hangingPunct="1"/>
            <a:endParaRPr lang="en-US" altLang="zh-TW" dirty="0"/>
          </a:p>
        </p:txBody>
      </p:sp>
    </p:spTree>
    <p:extLst>
      <p:ext uri="{BB962C8B-B14F-4D97-AF65-F5344CB8AC3E}">
        <p14:creationId xmlns:p14="http://schemas.microsoft.com/office/powerpoint/2010/main" val="88049434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fontAlgn="auto" hangingPunct="1">
              <a:spcAft>
                <a:spcPts val="0"/>
              </a:spcAft>
              <a:defRPr/>
            </a:pPr>
            <a:r>
              <a:rPr lang="zh-TW" altLang="en-US" dirty="0"/>
              <a:t>臨床症狀</a:t>
            </a:r>
            <a:r>
              <a:rPr lang="en-US" altLang="zh-TW" dirty="0"/>
              <a:t>(</a:t>
            </a:r>
            <a:r>
              <a:rPr lang="zh-TW" altLang="en-US" dirty="0"/>
              <a:t>一</a:t>
            </a:r>
            <a:r>
              <a:rPr lang="en-US" altLang="zh-TW" dirty="0"/>
              <a:t>)</a:t>
            </a:r>
            <a:endParaRPr lang="zh-TW" altLang="en-US" dirty="0"/>
          </a:p>
        </p:txBody>
      </p:sp>
      <p:sp>
        <p:nvSpPr>
          <p:cNvPr id="35843" name="Rectangle 3"/>
          <p:cNvSpPr>
            <a:spLocks noGrp="1" noChangeArrowheads="1"/>
          </p:cNvSpPr>
          <p:nvPr>
            <p:ph idx="1"/>
          </p:nvPr>
        </p:nvSpPr>
        <p:spPr>
          <a:xfrm>
            <a:off x="539552" y="1484784"/>
            <a:ext cx="8014791" cy="4752528"/>
          </a:xfrm>
        </p:spPr>
        <p:txBody>
          <a:bodyPr/>
          <a:lstStyle/>
          <a:p>
            <a:pPr eaLnBrk="1" hangingPunct="1">
              <a:lnSpc>
                <a:spcPct val="150000"/>
              </a:lnSpc>
            </a:pPr>
            <a:r>
              <a:rPr lang="zh-TW" altLang="en-US" dirty="0"/>
              <a:t>發病時間非常短，約幾個星期。其症狀如下：</a:t>
            </a:r>
          </a:p>
          <a:p>
            <a:pPr marL="1050925" lvl="1" indent="-514350" eaLnBrk="1" hangingPunct="1">
              <a:lnSpc>
                <a:spcPct val="150000"/>
              </a:lnSpc>
            </a:pPr>
            <a:r>
              <a:rPr lang="zh-TW" altLang="en-US" b="1" dirty="0"/>
              <a:t>貧血：</a:t>
            </a:r>
            <a:r>
              <a:rPr lang="zh-TW" altLang="en-US" dirty="0"/>
              <a:t>患者臉色蒼白、食慾減退、活動麗減退，甚至因極度貧血導致心臟衰竭、呼吸困難、心跳加速。</a:t>
            </a:r>
          </a:p>
          <a:p>
            <a:pPr marL="1050925" lvl="1" indent="-514350" eaLnBrk="1" hangingPunct="1">
              <a:lnSpc>
                <a:spcPct val="150000"/>
              </a:lnSpc>
            </a:pPr>
            <a:r>
              <a:rPr lang="zh-TW" altLang="en-US" b="1" dirty="0"/>
              <a:t>出血：</a:t>
            </a:r>
            <a:r>
              <a:rPr lang="zh-TW" altLang="en-US" dirty="0"/>
              <a:t>正常血小板因血癌細胞侵犯，無法形成，容易出現瘀青、出血斑點等。</a:t>
            </a:r>
          </a:p>
          <a:p>
            <a:pPr marL="1050925" lvl="1" indent="-514350" eaLnBrk="1" hangingPunct="1">
              <a:lnSpc>
                <a:spcPct val="150000"/>
              </a:lnSpc>
            </a:pPr>
            <a:r>
              <a:rPr lang="zh-TW" altLang="en-US" b="1" dirty="0"/>
              <a:t>骨頭疼痛：</a:t>
            </a:r>
            <a:r>
              <a:rPr lang="zh-TW" altLang="en-US" dirty="0"/>
              <a:t>血癌是由骨髓開始再往外侵犯，骨髓膨脹，骨髓受到拉伸，所以引起疼痛，膝蓋上下方最明顯。</a:t>
            </a:r>
          </a:p>
        </p:txBody>
      </p:sp>
    </p:spTree>
    <p:extLst>
      <p:ext uri="{BB962C8B-B14F-4D97-AF65-F5344CB8AC3E}">
        <p14:creationId xmlns:p14="http://schemas.microsoft.com/office/powerpoint/2010/main" val="292040385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a:lstStyle/>
          <a:p>
            <a:pPr eaLnBrk="1" fontAlgn="auto" hangingPunct="1">
              <a:spcAft>
                <a:spcPts val="0"/>
              </a:spcAft>
              <a:defRPr/>
            </a:pPr>
            <a:r>
              <a:rPr lang="zh-TW" altLang="en-US" dirty="0"/>
              <a:t>臨床症狀</a:t>
            </a:r>
            <a:r>
              <a:rPr lang="en-US" altLang="zh-TW" dirty="0"/>
              <a:t>(</a:t>
            </a:r>
            <a:r>
              <a:rPr lang="zh-TW" altLang="en-US" dirty="0"/>
              <a:t>二</a:t>
            </a:r>
            <a:r>
              <a:rPr lang="en-US" altLang="zh-TW" dirty="0"/>
              <a:t>)</a:t>
            </a:r>
            <a:endParaRPr lang="zh-TW" altLang="en-US" dirty="0"/>
          </a:p>
        </p:txBody>
      </p:sp>
      <p:sp>
        <p:nvSpPr>
          <p:cNvPr id="40963" name="Rectangle 3"/>
          <p:cNvSpPr>
            <a:spLocks noGrp="1" noChangeArrowheads="1"/>
          </p:cNvSpPr>
          <p:nvPr>
            <p:ph idx="1"/>
          </p:nvPr>
        </p:nvSpPr>
        <p:spPr>
          <a:xfrm>
            <a:off x="323528" y="1472952"/>
            <a:ext cx="8158807" cy="4620344"/>
          </a:xfrm>
        </p:spPr>
        <p:txBody>
          <a:bodyPr/>
          <a:lstStyle/>
          <a:p>
            <a:pPr marL="1050925" lvl="1" indent="-514350" eaLnBrk="1" hangingPunct="1">
              <a:lnSpc>
                <a:spcPct val="200000"/>
              </a:lnSpc>
              <a:buFont typeface="Wingdings" panose="05000000000000000000" pitchFamily="2" charset="2"/>
              <a:buChar char="u"/>
            </a:pPr>
            <a:r>
              <a:rPr lang="zh-TW" altLang="en-US" b="1" dirty="0"/>
              <a:t>不明原因發熱：</a:t>
            </a:r>
            <a:r>
              <a:rPr lang="zh-TW" altLang="en-US" dirty="0"/>
              <a:t>血癌細胞迅速成長，破壞迅速，會使得新陳代謝亢進，可以引起幾個星期、甚至數月不明原因發燒。另外，由於正常白血球無法形成，造成抵抗力差，易感染而發燒。</a:t>
            </a:r>
          </a:p>
          <a:p>
            <a:pPr marL="1050925" lvl="1" indent="-514350" eaLnBrk="1" hangingPunct="1">
              <a:lnSpc>
                <a:spcPct val="200000"/>
              </a:lnSpc>
              <a:buFont typeface="Wingdings" panose="05000000000000000000" pitchFamily="2" charset="2"/>
              <a:buChar char="u"/>
            </a:pPr>
            <a:r>
              <a:rPr lang="zh-TW" altLang="en-US" b="1" dirty="0"/>
              <a:t>器官腫大：</a:t>
            </a:r>
            <a:r>
              <a:rPr lang="zh-TW" altLang="en-US" dirty="0"/>
              <a:t>血癌細胞侵犯到肝臟、脾臟、淋巴腺、胸腺等，造成器官腫大。</a:t>
            </a:r>
          </a:p>
        </p:txBody>
      </p:sp>
    </p:spTree>
    <p:extLst>
      <p:ext uri="{BB962C8B-B14F-4D97-AF65-F5344CB8AC3E}">
        <p14:creationId xmlns:p14="http://schemas.microsoft.com/office/powerpoint/2010/main" val="246129100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FEAC65A-6EAC-4CE6-8330-0F5F611685E0}"/>
              </a:ext>
            </a:extLst>
          </p:cNvPr>
          <p:cNvSpPr>
            <a:spLocks noGrp="1"/>
          </p:cNvSpPr>
          <p:nvPr>
            <p:ph type="title"/>
          </p:nvPr>
        </p:nvSpPr>
        <p:spPr>
          <a:xfrm>
            <a:off x="301625" y="476672"/>
            <a:ext cx="8540750" cy="1143000"/>
          </a:xfrm>
        </p:spPr>
        <p:txBody>
          <a:bodyPr/>
          <a:lstStyle/>
          <a:p>
            <a:r>
              <a:rPr lang="zh-TW" altLang="en-US" dirty="0">
                <a:solidFill>
                  <a:srgbClr val="C00000"/>
                </a:solidFill>
              </a:rPr>
              <a:t>兒童和青少年重症的警訊</a:t>
            </a:r>
          </a:p>
        </p:txBody>
      </p:sp>
      <p:sp>
        <p:nvSpPr>
          <p:cNvPr id="3" name="內容版面配置區 2">
            <a:extLst>
              <a:ext uri="{FF2B5EF4-FFF2-40B4-BE49-F238E27FC236}">
                <a16:creationId xmlns:a16="http://schemas.microsoft.com/office/drawing/2014/main" xmlns="" id="{613DE32F-49CE-4CDD-B1B9-6498BD32D51F}"/>
              </a:ext>
            </a:extLst>
          </p:cNvPr>
          <p:cNvSpPr>
            <a:spLocks noGrp="1"/>
          </p:cNvSpPr>
          <p:nvPr>
            <p:ph idx="1"/>
          </p:nvPr>
        </p:nvSpPr>
        <p:spPr>
          <a:xfrm>
            <a:off x="683568" y="1484784"/>
            <a:ext cx="7848872" cy="4842247"/>
          </a:xfrm>
        </p:spPr>
        <p:txBody>
          <a:bodyPr/>
          <a:lstStyle/>
          <a:p>
            <a:pPr marL="0" indent="0">
              <a:lnSpc>
                <a:spcPct val="150000"/>
              </a:lnSpc>
              <a:buNone/>
            </a:pPr>
            <a:r>
              <a:rPr lang="zh-TW" altLang="en-US" dirty="0"/>
              <a:t>小孩的精神活力、</a:t>
            </a:r>
            <a:r>
              <a:rPr lang="en-US" altLang="zh-TW" dirty="0"/>
              <a:t>vital signs(</a:t>
            </a:r>
            <a:r>
              <a:rPr lang="zh-TW" altLang="en-US" dirty="0"/>
              <a:t>體溫、呼吸、心跳、血壓</a:t>
            </a:r>
            <a:r>
              <a:rPr lang="en-US" altLang="zh-TW" dirty="0"/>
              <a:t>)</a:t>
            </a:r>
            <a:r>
              <a:rPr lang="zh-TW" altLang="en-US" dirty="0"/>
              <a:t>和持續觀察病情的變化，以下有任何一個症狀，或愈來愈嚴重時，就需儘快就醫：</a:t>
            </a:r>
            <a:endParaRPr lang="en-US" altLang="zh-TW" dirty="0"/>
          </a:p>
          <a:p>
            <a:pPr>
              <a:lnSpc>
                <a:spcPct val="150000"/>
              </a:lnSpc>
              <a:buSzPct val="100000"/>
            </a:pPr>
            <a:r>
              <a:rPr lang="zh-TW" altLang="en-US" dirty="0"/>
              <a:t>神經系統：嘔吐，頭痛，四肢沒力，走路不穩，抽搐，意識不清</a:t>
            </a:r>
            <a:r>
              <a:rPr lang="en-US" altLang="zh-TW" dirty="0"/>
              <a:t> </a:t>
            </a:r>
          </a:p>
          <a:p>
            <a:pPr>
              <a:lnSpc>
                <a:spcPct val="150000"/>
              </a:lnSpc>
              <a:buSzPct val="100000"/>
            </a:pPr>
            <a:r>
              <a:rPr lang="zh-TW" altLang="en-US" dirty="0"/>
              <a:t>心臟：心跳過快</a:t>
            </a:r>
            <a:r>
              <a:rPr lang="en-US" altLang="zh-TW" dirty="0"/>
              <a:t>/</a:t>
            </a:r>
            <a:r>
              <a:rPr lang="zh-TW" altLang="en-US" dirty="0"/>
              <a:t>過慢</a:t>
            </a:r>
            <a:endParaRPr lang="en-US" altLang="zh-TW" dirty="0"/>
          </a:p>
          <a:p>
            <a:pPr>
              <a:lnSpc>
                <a:spcPct val="150000"/>
              </a:lnSpc>
              <a:buSzPct val="100000"/>
            </a:pPr>
            <a:r>
              <a:rPr lang="zh-TW" altLang="en-US" dirty="0"/>
              <a:t>肺部：呼吸過快過或費力</a:t>
            </a:r>
            <a:endParaRPr lang="en-US" altLang="zh-TW" dirty="0"/>
          </a:p>
          <a:p>
            <a:pPr>
              <a:lnSpc>
                <a:spcPct val="150000"/>
              </a:lnSpc>
              <a:buSzPct val="100000"/>
            </a:pPr>
            <a:r>
              <a:rPr lang="zh-TW" altLang="en-US" dirty="0"/>
              <a:t>腸胃道：吐有綠色膽汁，肚子非常痛，一碰就痛</a:t>
            </a:r>
          </a:p>
        </p:txBody>
      </p:sp>
    </p:spTree>
    <p:extLst>
      <p:ext uri="{BB962C8B-B14F-4D97-AF65-F5344CB8AC3E}">
        <p14:creationId xmlns:p14="http://schemas.microsoft.com/office/powerpoint/2010/main" val="321540593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p:cNvSpPr>
            <a:spLocks noGrp="1" noChangeArrowheads="1"/>
          </p:cNvSpPr>
          <p:nvPr>
            <p:ph type="title"/>
          </p:nvPr>
        </p:nvSpPr>
        <p:spPr>
          <a:xfrm>
            <a:off x="395536" y="640026"/>
            <a:ext cx="8540750" cy="1143000"/>
          </a:xfrm>
        </p:spPr>
        <p:txBody>
          <a:bodyPr/>
          <a:lstStyle/>
          <a:p>
            <a:pPr eaLnBrk="1" fontAlgn="auto" hangingPunct="1">
              <a:spcAft>
                <a:spcPts val="0"/>
              </a:spcAft>
              <a:defRPr/>
            </a:pPr>
            <a:r>
              <a:rPr lang="zh-TW" altLang="en-US" dirty="0"/>
              <a:t>出血點（血小板低下）</a:t>
            </a:r>
          </a:p>
        </p:txBody>
      </p:sp>
      <p:pic>
        <p:nvPicPr>
          <p:cNvPr id="103430" name="Picture 6" descr="petechia"/>
          <p:cNvPicPr>
            <a:picLocks noGrp="1" noChangeAspect="1" noChangeArrowheads="1"/>
          </p:cNvPicPr>
          <p:nvPr>
            <p:ph idx="1"/>
          </p:nvPr>
        </p:nvPicPr>
        <p:blipFill>
          <a:blip r:embed="rId2" cstate="screen"/>
          <a:stretch>
            <a:fillRect/>
          </a:stretch>
        </p:blipFill>
        <p:spPr>
          <a:xfrm>
            <a:off x="1362861" y="1783026"/>
            <a:ext cx="6418278" cy="4434948"/>
          </a:xfrm>
          <a:effectLst>
            <a:softEdge rad="112500"/>
          </a:effectLst>
        </p:spPr>
      </p:pic>
    </p:spTree>
    <p:extLst>
      <p:ext uri="{BB962C8B-B14F-4D97-AF65-F5344CB8AC3E}">
        <p14:creationId xmlns:p14="http://schemas.microsoft.com/office/powerpoint/2010/main" val="59755051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noChangeArrowheads="1"/>
          </p:cNvSpPr>
          <p:nvPr>
            <p:ph type="title"/>
          </p:nvPr>
        </p:nvSpPr>
        <p:spPr/>
        <p:txBody>
          <a:bodyPr/>
          <a:lstStyle/>
          <a:p>
            <a:pPr eaLnBrk="1" fontAlgn="auto" hangingPunct="1">
              <a:spcAft>
                <a:spcPts val="0"/>
              </a:spcAft>
              <a:defRPr/>
            </a:pPr>
            <a:r>
              <a:rPr lang="zh-TW" altLang="en-US" dirty="0"/>
              <a:t>出血點（血小板低下）</a:t>
            </a:r>
          </a:p>
        </p:txBody>
      </p:sp>
      <p:pic>
        <p:nvPicPr>
          <p:cNvPr id="105478" name="Picture 6" descr="purpura"/>
          <p:cNvPicPr>
            <a:picLocks noGrp="1" noChangeAspect="1" noChangeArrowheads="1"/>
          </p:cNvPicPr>
          <p:nvPr>
            <p:ph idx="1"/>
          </p:nvPr>
        </p:nvPicPr>
        <p:blipFill>
          <a:blip r:embed="rId2" cstate="screen"/>
          <a:stretch>
            <a:fillRect/>
          </a:stretch>
        </p:blipFill>
        <p:spPr>
          <a:xfrm>
            <a:off x="2123728" y="1775418"/>
            <a:ext cx="4896544" cy="4499351"/>
          </a:xfrm>
          <a:effectLst>
            <a:softEdge rad="112500"/>
          </a:effectLst>
        </p:spPr>
      </p:pic>
    </p:spTree>
    <p:extLst>
      <p:ext uri="{BB962C8B-B14F-4D97-AF65-F5344CB8AC3E}">
        <p14:creationId xmlns:p14="http://schemas.microsoft.com/office/powerpoint/2010/main" val="204651724"/>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title"/>
          </p:nvPr>
        </p:nvSpPr>
        <p:spPr/>
        <p:txBody>
          <a:bodyPr/>
          <a:lstStyle/>
          <a:p>
            <a:pPr eaLnBrk="1" fontAlgn="auto" hangingPunct="1">
              <a:spcAft>
                <a:spcPts val="0"/>
              </a:spcAft>
              <a:defRPr/>
            </a:pPr>
            <a:r>
              <a:rPr lang="zh-TW" altLang="en-US" dirty="0"/>
              <a:t>口腔內出血</a:t>
            </a:r>
          </a:p>
        </p:txBody>
      </p:sp>
      <p:pic>
        <p:nvPicPr>
          <p:cNvPr id="101382" name="Picture 6" descr="oral bleeding"/>
          <p:cNvPicPr>
            <a:picLocks noGrp="1" noChangeAspect="1" noChangeArrowheads="1"/>
          </p:cNvPicPr>
          <p:nvPr>
            <p:ph idx="1"/>
          </p:nvPr>
        </p:nvPicPr>
        <p:blipFill>
          <a:blip r:embed="rId2" cstate="screen"/>
          <a:stretch>
            <a:fillRect/>
          </a:stretch>
        </p:blipFill>
        <p:spPr>
          <a:xfrm>
            <a:off x="1475656" y="1641765"/>
            <a:ext cx="6408712" cy="4606635"/>
          </a:xfrm>
          <a:effectLst>
            <a:softEdge rad="112500"/>
          </a:effectLst>
        </p:spPr>
      </p:pic>
      <p:sp>
        <p:nvSpPr>
          <p:cNvPr id="101383" name="Line 7"/>
          <p:cNvSpPr>
            <a:spLocks noChangeShapeType="1"/>
          </p:cNvSpPr>
          <p:nvPr/>
        </p:nvSpPr>
        <p:spPr bwMode="auto">
          <a:xfrm flipV="1">
            <a:off x="3275856" y="2784765"/>
            <a:ext cx="576262" cy="431800"/>
          </a:xfrm>
          <a:prstGeom prst="line">
            <a:avLst/>
          </a:prstGeom>
          <a:ln>
            <a:solidFill>
              <a:schemeClr val="bg1"/>
            </a:solidFill>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Arial"/>
              <a:ea typeface="新細明體"/>
              <a:cs typeface="+mn-cs"/>
            </a:endParaRPr>
          </a:p>
        </p:txBody>
      </p:sp>
      <p:sp>
        <p:nvSpPr>
          <p:cNvPr id="101384" name="Line 8"/>
          <p:cNvSpPr>
            <a:spLocks noChangeShapeType="1"/>
          </p:cNvSpPr>
          <p:nvPr/>
        </p:nvSpPr>
        <p:spPr bwMode="auto">
          <a:xfrm>
            <a:off x="4788024" y="1998244"/>
            <a:ext cx="431800" cy="433387"/>
          </a:xfrm>
          <a:prstGeom prst="line">
            <a:avLst/>
          </a:prstGeom>
          <a:ln>
            <a:solidFill>
              <a:schemeClr val="bg1"/>
            </a:solidFill>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a:ea typeface="新細明體"/>
              <a:cs typeface="+mn-cs"/>
            </a:endParaRPr>
          </a:p>
        </p:txBody>
      </p:sp>
    </p:spTree>
    <p:extLst>
      <p:ext uri="{BB962C8B-B14F-4D97-AF65-F5344CB8AC3E}">
        <p14:creationId xmlns:p14="http://schemas.microsoft.com/office/powerpoint/2010/main" val="192590833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title"/>
          </p:nvPr>
        </p:nvSpPr>
        <p:spPr/>
        <p:txBody>
          <a:bodyPr/>
          <a:lstStyle/>
          <a:p>
            <a:pPr eaLnBrk="1" fontAlgn="auto" hangingPunct="1">
              <a:spcAft>
                <a:spcPts val="0"/>
              </a:spcAft>
              <a:defRPr/>
            </a:pPr>
            <a:r>
              <a:rPr lang="zh-TW" altLang="en-US" dirty="0"/>
              <a:t>出血傾向</a:t>
            </a:r>
          </a:p>
        </p:txBody>
      </p:sp>
      <p:pic>
        <p:nvPicPr>
          <p:cNvPr id="107526" name="Picture 6" descr="purpura2"/>
          <p:cNvPicPr>
            <a:picLocks noGrp="1" noChangeAspect="1" noChangeArrowheads="1"/>
          </p:cNvPicPr>
          <p:nvPr>
            <p:ph idx="1"/>
          </p:nvPr>
        </p:nvPicPr>
        <p:blipFill>
          <a:blip r:embed="rId2" cstate="screen"/>
          <a:stretch>
            <a:fillRect/>
          </a:stretch>
        </p:blipFill>
        <p:spPr>
          <a:xfrm>
            <a:off x="1403648" y="1628800"/>
            <a:ext cx="6579826" cy="4619600"/>
          </a:xfrm>
          <a:effectLst>
            <a:softEdge rad="112500"/>
          </a:effectLst>
        </p:spPr>
      </p:pic>
    </p:spTree>
    <p:extLst>
      <p:ext uri="{BB962C8B-B14F-4D97-AF65-F5344CB8AC3E}">
        <p14:creationId xmlns:p14="http://schemas.microsoft.com/office/powerpoint/2010/main" val="409282066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fontAlgn="auto" hangingPunct="1">
              <a:spcAft>
                <a:spcPts val="0"/>
              </a:spcAft>
              <a:defRPr/>
            </a:pPr>
            <a:r>
              <a:rPr lang="zh-TW" altLang="en-US" dirty="0"/>
              <a:t>化學治療</a:t>
            </a:r>
          </a:p>
        </p:txBody>
      </p:sp>
      <p:sp>
        <p:nvSpPr>
          <p:cNvPr id="41987" name="Rectangle 3"/>
          <p:cNvSpPr>
            <a:spLocks noGrp="1" noChangeArrowheads="1"/>
          </p:cNvSpPr>
          <p:nvPr>
            <p:ph idx="1"/>
          </p:nvPr>
        </p:nvSpPr>
        <p:spPr>
          <a:xfrm>
            <a:off x="589657" y="1628800"/>
            <a:ext cx="8446839" cy="4536504"/>
          </a:xfrm>
        </p:spPr>
        <p:txBody>
          <a:bodyPr/>
          <a:lstStyle/>
          <a:p>
            <a:pPr eaLnBrk="1" hangingPunct="1">
              <a:lnSpc>
                <a:spcPct val="150000"/>
              </a:lnSpc>
              <a:spcBef>
                <a:spcPts val="600"/>
              </a:spcBef>
              <a:spcAft>
                <a:spcPts val="1200"/>
              </a:spcAft>
            </a:pPr>
            <a:r>
              <a:rPr lang="zh-TW" altLang="en-US" sz="2600" dirty="0"/>
              <a:t>六○年代因醫學不發達，治癒率低。</a:t>
            </a:r>
          </a:p>
          <a:p>
            <a:pPr eaLnBrk="1" hangingPunct="1">
              <a:lnSpc>
                <a:spcPct val="150000"/>
              </a:lnSpc>
              <a:spcBef>
                <a:spcPts val="600"/>
              </a:spcBef>
              <a:spcAft>
                <a:spcPts val="1200"/>
              </a:spcAft>
            </a:pPr>
            <a:r>
              <a:rPr lang="zh-TW" altLang="en-US" sz="2600" dirty="0"/>
              <a:t>但近數十年來由於抗癌藥物的發明，以及發現必須消滅隱藏在中樞神經的血癌細胞，強化前期的化學治療以及進步的支持療法。</a:t>
            </a:r>
          </a:p>
          <a:p>
            <a:pPr eaLnBrk="1" hangingPunct="1">
              <a:lnSpc>
                <a:spcPct val="150000"/>
              </a:lnSpc>
              <a:spcBef>
                <a:spcPts val="600"/>
              </a:spcBef>
              <a:spcAft>
                <a:spcPts val="1200"/>
              </a:spcAft>
            </a:pPr>
            <a:r>
              <a:rPr lang="zh-TW" altLang="en-US" sz="2600" dirty="0"/>
              <a:t>急性淋巴性白血病</a:t>
            </a:r>
            <a:r>
              <a:rPr lang="zh-TW" altLang="en-US" sz="2600" b="1" u="sng" dirty="0"/>
              <a:t>整體治癒率已達約</a:t>
            </a:r>
            <a:r>
              <a:rPr lang="en-US" altLang="zh-TW" sz="2600" b="1" u="sng" dirty="0"/>
              <a:t>80%</a:t>
            </a:r>
            <a:r>
              <a:rPr lang="zh-TW" altLang="en-US" sz="2600" b="1" u="sng" dirty="0"/>
              <a:t>以上</a:t>
            </a:r>
            <a:r>
              <a:rPr lang="zh-TW" altLang="en-US" sz="2600" dirty="0"/>
              <a:t>。</a:t>
            </a:r>
            <a:endParaRPr lang="en-US" altLang="zh-TW" sz="2600" b="1" u="sng" dirty="0"/>
          </a:p>
          <a:p>
            <a:pPr eaLnBrk="1" hangingPunct="1">
              <a:lnSpc>
                <a:spcPct val="150000"/>
              </a:lnSpc>
              <a:spcBef>
                <a:spcPts val="600"/>
              </a:spcBef>
              <a:spcAft>
                <a:spcPts val="1200"/>
              </a:spcAft>
            </a:pPr>
            <a:r>
              <a:rPr lang="zh-TW" altLang="en-US" sz="2600" dirty="0"/>
              <a:t>急性淋巴性白血病的治療約需</a:t>
            </a:r>
            <a:r>
              <a:rPr lang="en-US" altLang="zh-TW" sz="2600" dirty="0"/>
              <a:t>2~3</a:t>
            </a:r>
            <a:r>
              <a:rPr lang="zh-TW" altLang="en-US" sz="2600" dirty="0"/>
              <a:t>年。</a:t>
            </a:r>
          </a:p>
        </p:txBody>
      </p:sp>
    </p:spTree>
    <p:extLst>
      <p:ext uri="{BB962C8B-B14F-4D97-AF65-F5344CB8AC3E}">
        <p14:creationId xmlns:p14="http://schemas.microsoft.com/office/powerpoint/2010/main" val="118638190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1625" y="845840"/>
            <a:ext cx="8540750" cy="1143000"/>
          </a:xfrm>
        </p:spPr>
        <p:txBody>
          <a:bodyPr/>
          <a:lstStyle/>
          <a:p>
            <a:pPr eaLnBrk="1" fontAlgn="auto" hangingPunct="1">
              <a:spcAft>
                <a:spcPts val="0"/>
              </a:spcAft>
              <a:defRPr/>
            </a:pPr>
            <a:r>
              <a:rPr lang="zh-TW" altLang="en-US" dirty="0"/>
              <a:t>骨髓移植</a:t>
            </a:r>
          </a:p>
        </p:txBody>
      </p:sp>
      <p:sp>
        <p:nvSpPr>
          <p:cNvPr id="45059" name="Rectangle 3"/>
          <p:cNvSpPr>
            <a:spLocks noGrp="1" noChangeArrowheads="1"/>
          </p:cNvSpPr>
          <p:nvPr>
            <p:ph idx="1"/>
          </p:nvPr>
        </p:nvSpPr>
        <p:spPr>
          <a:xfrm>
            <a:off x="1475656" y="1971129"/>
            <a:ext cx="6430615" cy="4194175"/>
          </a:xfrm>
        </p:spPr>
        <p:txBody>
          <a:bodyPr/>
          <a:lstStyle/>
          <a:p>
            <a:pPr eaLnBrk="1" hangingPunct="1">
              <a:lnSpc>
                <a:spcPct val="200000"/>
              </a:lnSpc>
              <a:spcBef>
                <a:spcPts val="1200"/>
              </a:spcBef>
              <a:spcAft>
                <a:spcPts val="1200"/>
              </a:spcAft>
            </a:pPr>
            <a:r>
              <a:rPr lang="zh-TW" altLang="en-US" sz="2800" dirty="0"/>
              <a:t>白血病細胞有特殊染色體變化</a:t>
            </a:r>
          </a:p>
          <a:p>
            <a:pPr eaLnBrk="1" hangingPunct="1">
              <a:lnSpc>
                <a:spcPct val="200000"/>
              </a:lnSpc>
              <a:spcBef>
                <a:spcPts val="1200"/>
              </a:spcBef>
              <a:spcAft>
                <a:spcPts val="1200"/>
              </a:spcAft>
            </a:pPr>
            <a:r>
              <a:rPr lang="zh-TW" altLang="en-US" sz="2800" dirty="0"/>
              <a:t>不易達成緩解者</a:t>
            </a:r>
            <a:r>
              <a:rPr lang="en-US" altLang="zh-TW" sz="2800" dirty="0"/>
              <a:t>(</a:t>
            </a:r>
            <a:r>
              <a:rPr lang="zh-TW" altLang="en-US" sz="2800" dirty="0"/>
              <a:t>一直測得到癌細胞</a:t>
            </a:r>
            <a:r>
              <a:rPr lang="en-US" altLang="zh-TW" sz="2800" dirty="0"/>
              <a:t>)</a:t>
            </a:r>
            <a:endParaRPr lang="zh-TW" altLang="en-US" sz="2800" dirty="0"/>
          </a:p>
          <a:p>
            <a:pPr eaLnBrk="1" hangingPunct="1">
              <a:lnSpc>
                <a:spcPct val="200000"/>
              </a:lnSpc>
              <a:spcBef>
                <a:spcPts val="1200"/>
              </a:spcBef>
              <a:spcAft>
                <a:spcPts val="1200"/>
              </a:spcAft>
            </a:pPr>
            <a:r>
              <a:rPr lang="zh-TW" altLang="en-US" sz="2800" dirty="0"/>
              <a:t>骨髓早期</a:t>
            </a:r>
            <a:r>
              <a:rPr lang="en-US" altLang="zh-TW" sz="2800" dirty="0"/>
              <a:t>(</a:t>
            </a:r>
            <a:r>
              <a:rPr lang="zh-TW" altLang="en-US" sz="2800" dirty="0"/>
              <a:t>指達緩解</a:t>
            </a:r>
            <a:r>
              <a:rPr lang="en-US" altLang="zh-TW" sz="2800" dirty="0"/>
              <a:t>18</a:t>
            </a:r>
            <a:r>
              <a:rPr lang="zh-TW" altLang="en-US" sz="2800" dirty="0"/>
              <a:t>個月內</a:t>
            </a:r>
            <a:r>
              <a:rPr lang="en-US" altLang="zh-TW" sz="2800" dirty="0"/>
              <a:t>)</a:t>
            </a:r>
            <a:r>
              <a:rPr lang="zh-TW" altLang="en-US" sz="2800" dirty="0"/>
              <a:t>復發</a:t>
            </a:r>
          </a:p>
        </p:txBody>
      </p:sp>
    </p:spTree>
    <p:extLst>
      <p:ext uri="{BB962C8B-B14F-4D97-AF65-F5344CB8AC3E}">
        <p14:creationId xmlns:p14="http://schemas.microsoft.com/office/powerpoint/2010/main" val="123534162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1625" y="773832"/>
            <a:ext cx="8540750" cy="1143000"/>
          </a:xfrm>
        </p:spPr>
        <p:txBody>
          <a:bodyPr/>
          <a:lstStyle/>
          <a:p>
            <a:pPr indent="0"/>
            <a:r>
              <a:rPr lang="zh-TW" altLang="en-US" dirty="0"/>
              <a:t>急性骨髓性白血病</a:t>
            </a:r>
          </a:p>
        </p:txBody>
      </p:sp>
      <p:sp>
        <p:nvSpPr>
          <p:cNvPr id="24579" name="Rectangle 3"/>
          <p:cNvSpPr>
            <a:spLocks noGrp="1" noChangeArrowheads="1"/>
          </p:cNvSpPr>
          <p:nvPr>
            <p:ph idx="1"/>
          </p:nvPr>
        </p:nvSpPr>
        <p:spPr>
          <a:xfrm>
            <a:off x="740972" y="1899121"/>
            <a:ext cx="8079500" cy="4194175"/>
          </a:xfrm>
        </p:spPr>
        <p:txBody>
          <a:bodyPr/>
          <a:lstStyle/>
          <a:p>
            <a:pPr>
              <a:lnSpc>
                <a:spcPct val="200000"/>
              </a:lnSpc>
            </a:pPr>
            <a:r>
              <a:rPr lang="zh-TW" altLang="en-US" dirty="0"/>
              <a:t>化學治療引導治療。</a:t>
            </a:r>
            <a:endParaRPr lang="en-US" altLang="zh-TW" dirty="0"/>
          </a:p>
          <a:p>
            <a:pPr>
              <a:lnSpc>
                <a:spcPct val="200000"/>
              </a:lnSpc>
            </a:pPr>
            <a:r>
              <a:rPr lang="zh-TW" altLang="en-US" dirty="0"/>
              <a:t>達緩解後，若是高危險的急性骨髓性白血病，則要進行骨髓移植。</a:t>
            </a:r>
          </a:p>
          <a:p>
            <a:pPr>
              <a:lnSpc>
                <a:spcPct val="200000"/>
              </a:lnSpc>
            </a:pPr>
            <a:r>
              <a:rPr lang="zh-TW" altLang="en-US" dirty="0"/>
              <a:t>若為低危險的急性骨髓性白血病，則需接受強力的鞏固等化 學治療，約</a:t>
            </a:r>
            <a:r>
              <a:rPr lang="en-US" altLang="zh-TW" dirty="0"/>
              <a:t>8</a:t>
            </a:r>
            <a:r>
              <a:rPr lang="zh-TW" altLang="en-US" dirty="0"/>
              <a:t>個月，治癒率也可達到</a:t>
            </a:r>
            <a:r>
              <a:rPr lang="en-US" altLang="zh-TW" dirty="0"/>
              <a:t>50%</a:t>
            </a:r>
            <a:r>
              <a:rPr lang="zh-TW" altLang="en-US" dirty="0"/>
              <a:t>。</a:t>
            </a:r>
          </a:p>
        </p:txBody>
      </p:sp>
    </p:spTree>
    <p:extLst>
      <p:ext uri="{BB962C8B-B14F-4D97-AF65-F5344CB8AC3E}">
        <p14:creationId xmlns:p14="http://schemas.microsoft.com/office/powerpoint/2010/main" val="2979291247"/>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1625" y="773832"/>
            <a:ext cx="8540750" cy="1143000"/>
          </a:xfrm>
        </p:spPr>
        <p:txBody>
          <a:bodyPr/>
          <a:lstStyle/>
          <a:p>
            <a:pPr eaLnBrk="1" fontAlgn="auto" hangingPunct="1">
              <a:spcAft>
                <a:spcPts val="0"/>
              </a:spcAft>
              <a:defRPr/>
            </a:pPr>
            <a:r>
              <a:rPr lang="zh-TW" altLang="en-US" dirty="0"/>
              <a:t>慢性骨髓性白血病</a:t>
            </a:r>
          </a:p>
        </p:txBody>
      </p:sp>
      <p:sp>
        <p:nvSpPr>
          <p:cNvPr id="47107" name="Rectangle 3"/>
          <p:cNvSpPr>
            <a:spLocks noGrp="1" noChangeArrowheads="1"/>
          </p:cNvSpPr>
          <p:nvPr>
            <p:ph idx="1"/>
          </p:nvPr>
        </p:nvSpPr>
        <p:spPr>
          <a:xfrm>
            <a:off x="755576" y="1916832"/>
            <a:ext cx="7992888" cy="3816424"/>
          </a:xfrm>
        </p:spPr>
        <p:txBody>
          <a:bodyPr/>
          <a:lstStyle/>
          <a:p>
            <a:pPr eaLnBrk="1" hangingPunct="1">
              <a:lnSpc>
                <a:spcPct val="150000"/>
              </a:lnSpc>
            </a:pPr>
            <a:r>
              <a:rPr lang="zh-TW" altLang="en-US" sz="2400" b="1" dirty="0"/>
              <a:t>幼年型</a:t>
            </a:r>
            <a:r>
              <a:rPr lang="zh-TW" altLang="en-US" sz="2400" dirty="0"/>
              <a:t>很少見，預後極差，治療為骨髓移植</a:t>
            </a:r>
            <a:endParaRPr lang="en-US" altLang="zh-TW" sz="2400" dirty="0"/>
          </a:p>
          <a:p>
            <a:pPr eaLnBrk="1" hangingPunct="1">
              <a:lnSpc>
                <a:spcPct val="150000"/>
              </a:lnSpc>
            </a:pPr>
            <a:r>
              <a:rPr lang="zh-TW" altLang="en-US" sz="2400" b="1" dirty="0"/>
              <a:t>成人型</a:t>
            </a:r>
            <a:r>
              <a:rPr lang="zh-TW" altLang="en-US" sz="2400" dirty="0"/>
              <a:t>較常見</a:t>
            </a:r>
          </a:p>
          <a:p>
            <a:pPr marL="808037" lvl="1" eaLnBrk="1" hangingPunct="1">
              <a:lnSpc>
                <a:spcPct val="150000"/>
              </a:lnSpc>
            </a:pPr>
            <a:r>
              <a:rPr lang="zh-TW" altLang="en-US" dirty="0"/>
              <a:t>白血病細胞有費城染色體</a:t>
            </a:r>
          </a:p>
          <a:p>
            <a:pPr marL="808037" lvl="1" eaLnBrk="1" hangingPunct="1">
              <a:lnSpc>
                <a:spcPct val="150000"/>
              </a:lnSpc>
            </a:pPr>
            <a:r>
              <a:rPr lang="zh-TW" altLang="en-US" dirty="0"/>
              <a:t>發病時常是</a:t>
            </a:r>
            <a:r>
              <a:rPr lang="zh-TW" altLang="en-US" dirty="0">
                <a:solidFill>
                  <a:srgbClr val="C00000"/>
                </a:solidFill>
              </a:rPr>
              <a:t>偶然抽血時</a:t>
            </a:r>
            <a:r>
              <a:rPr lang="zh-TW" altLang="en-US" dirty="0"/>
              <a:t>才發現白血球數極高，以標靶藥物</a:t>
            </a:r>
            <a:r>
              <a:rPr lang="en-US" altLang="zh-TW" dirty="0"/>
              <a:t>(TKI)</a:t>
            </a:r>
            <a:r>
              <a:rPr lang="zh-TW" altLang="en-US" dirty="0"/>
              <a:t>治療，效果相當不錯</a:t>
            </a:r>
            <a:endParaRPr lang="en-US" altLang="zh-TW" dirty="0"/>
          </a:p>
          <a:p>
            <a:pPr marL="808037" lvl="1" eaLnBrk="1" hangingPunct="1">
              <a:lnSpc>
                <a:spcPct val="150000"/>
              </a:lnSpc>
            </a:pPr>
            <a:r>
              <a:rPr lang="zh-TW" altLang="en-US" dirty="0"/>
              <a:t>電影：我不是藥神</a:t>
            </a:r>
          </a:p>
        </p:txBody>
      </p:sp>
    </p:spTree>
    <p:extLst>
      <p:ext uri="{BB962C8B-B14F-4D97-AF65-F5344CB8AC3E}">
        <p14:creationId xmlns:p14="http://schemas.microsoft.com/office/powerpoint/2010/main" val="978965172"/>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3"/>
          <p:cNvSpPr>
            <a:spLocks noGrp="1"/>
          </p:cNvSpPr>
          <p:nvPr>
            <p:ph type="title"/>
          </p:nvPr>
        </p:nvSpPr>
        <p:spPr>
          <a:xfrm>
            <a:off x="301625" y="701824"/>
            <a:ext cx="8540750" cy="1143000"/>
          </a:xfrm>
        </p:spPr>
        <p:txBody>
          <a:bodyPr/>
          <a:lstStyle/>
          <a:p>
            <a:pPr indent="0"/>
            <a:r>
              <a:rPr lang="zh-TW" altLang="en-US" sz="3600" dirty="0"/>
              <a:t>罕見「幼年型慢性骨髓性白血病」</a:t>
            </a:r>
            <a:r>
              <a:rPr lang="en-US" altLang="zh-TW" sz="3600" dirty="0"/>
              <a:t/>
            </a:r>
            <a:br>
              <a:rPr lang="en-US" altLang="zh-TW" sz="3600" dirty="0"/>
            </a:br>
            <a:r>
              <a:rPr lang="zh-TW" altLang="en-US" sz="3600" dirty="0"/>
              <a:t>病患接受母親的骨髓移植成功</a:t>
            </a:r>
          </a:p>
        </p:txBody>
      </p:sp>
      <p:pic>
        <p:nvPicPr>
          <p:cNvPr id="126978" name="Picture 2"/>
          <p:cNvPicPr>
            <a:picLocks noGrp="1" noChangeAspect="1" noChangeArrowheads="1"/>
          </p:cNvPicPr>
          <p:nvPr>
            <p:ph idx="1"/>
          </p:nvPr>
        </p:nvPicPr>
        <p:blipFill>
          <a:blip r:embed="rId2" cstate="print"/>
          <a:stretch>
            <a:fillRect/>
          </a:stretch>
        </p:blipFill>
        <p:spPr>
          <a:xfrm>
            <a:off x="467544" y="2132856"/>
            <a:ext cx="4724400" cy="3609975"/>
          </a:xfrm>
          <a:effectLst>
            <a:outerShdw blurRad="292100" dist="139700" dir="2700000" algn="tl" rotWithShape="0">
              <a:srgbClr val="333333">
                <a:alpha val="65000"/>
              </a:srgbClr>
            </a:outerShdw>
          </a:effectLst>
        </p:spPr>
      </p:pic>
      <p:sp>
        <p:nvSpPr>
          <p:cNvPr id="23556" name="內容版面配置區 9"/>
          <p:cNvSpPr>
            <a:spLocks noGrp="1"/>
          </p:cNvSpPr>
          <p:nvPr>
            <p:ph sz="half" idx="4294967295"/>
          </p:nvPr>
        </p:nvSpPr>
        <p:spPr>
          <a:xfrm>
            <a:off x="5292080" y="2132856"/>
            <a:ext cx="3499048" cy="2756521"/>
          </a:xfrm>
        </p:spPr>
        <p:txBody>
          <a:bodyPr/>
          <a:lstStyle/>
          <a:p>
            <a:pPr marL="0" indent="0">
              <a:buNone/>
            </a:pPr>
            <a:r>
              <a:rPr lang="zh-TW" altLang="en-US" sz="2000" dirty="0"/>
              <a:t>新聞報導：曾雪倩</a:t>
            </a:r>
            <a:r>
              <a:rPr lang="en-US" altLang="zh-TW" sz="2000" dirty="0"/>
              <a:t>(</a:t>
            </a:r>
            <a:r>
              <a:rPr lang="zh-TW" altLang="en-US" sz="2000" dirty="0"/>
              <a:t>民</a:t>
            </a:r>
            <a:r>
              <a:rPr lang="en-US" altLang="zh-TW" sz="2000" dirty="0"/>
              <a:t>94</a:t>
            </a:r>
            <a:r>
              <a:rPr lang="zh-TW" altLang="en-US" sz="2000" dirty="0"/>
              <a:t>年</a:t>
            </a:r>
            <a:r>
              <a:rPr lang="en-US" altLang="zh-TW" sz="2000" dirty="0"/>
              <a:t>9</a:t>
            </a:r>
            <a:r>
              <a:rPr lang="zh-TW" altLang="en-US" sz="2000" dirty="0"/>
              <a:t>月</a:t>
            </a:r>
            <a:r>
              <a:rPr lang="en-US" altLang="zh-TW" sz="2000" dirty="0"/>
              <a:t>7</a:t>
            </a:r>
            <a:r>
              <a:rPr lang="zh-TW" altLang="en-US" sz="2000" dirty="0"/>
              <a:t>日</a:t>
            </a:r>
            <a:r>
              <a:rPr lang="en-US" altLang="zh-TW" sz="2000" dirty="0"/>
              <a:t>)</a:t>
            </a:r>
            <a:r>
              <a:rPr lang="zh-TW" altLang="en-US" sz="2000" dirty="0"/>
              <a:t>。慈母捐髓救重病愛女─配對僅</a:t>
            </a:r>
            <a:r>
              <a:rPr lang="en-US" altLang="zh-TW" sz="2000" dirty="0"/>
              <a:t>6</a:t>
            </a:r>
            <a:r>
              <a:rPr lang="zh-TW" altLang="en-US" sz="2000" dirty="0"/>
              <a:t>成吻合國內首例成功。蘋果日報。民</a:t>
            </a:r>
            <a:r>
              <a:rPr lang="en-US" altLang="zh-TW" sz="2000" dirty="0"/>
              <a:t>94</a:t>
            </a:r>
            <a:r>
              <a:rPr lang="zh-TW" altLang="en-US" sz="2000" dirty="0"/>
              <a:t>年</a:t>
            </a:r>
            <a:r>
              <a:rPr lang="en-US" altLang="zh-TW" sz="2000" dirty="0"/>
              <a:t>9</a:t>
            </a:r>
            <a:r>
              <a:rPr lang="zh-TW" altLang="en-US" sz="2000" dirty="0"/>
              <a:t>月</a:t>
            </a:r>
            <a:r>
              <a:rPr lang="en-US" altLang="zh-TW" sz="2000" dirty="0"/>
              <a:t>8</a:t>
            </a:r>
            <a:r>
              <a:rPr lang="zh-TW" altLang="en-US" sz="2000" dirty="0"/>
              <a:t>日，取自：</a:t>
            </a:r>
            <a:r>
              <a:rPr lang="en-US" altLang="zh-TW" sz="2000" dirty="0"/>
              <a:t>http://www.appledaily.com.tw/appledaily/article/headline/20050908/2035301/</a:t>
            </a:r>
            <a:endParaRPr lang="zh-TW" altLang="en-US" sz="2000" dirty="0"/>
          </a:p>
        </p:txBody>
      </p:sp>
    </p:spTree>
    <p:extLst>
      <p:ext uri="{BB962C8B-B14F-4D97-AF65-F5344CB8AC3E}">
        <p14:creationId xmlns:p14="http://schemas.microsoft.com/office/powerpoint/2010/main" val="793893154"/>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xmlns="" id="{7B8CF528-7029-4338-9792-AB70FC01B2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957"/>
          <a:stretch/>
        </p:blipFill>
        <p:spPr>
          <a:xfrm>
            <a:off x="4351514" y="1916832"/>
            <a:ext cx="4324942" cy="3735288"/>
          </a:xfrm>
        </p:spPr>
      </p:pic>
      <p:pic>
        <p:nvPicPr>
          <p:cNvPr id="7" name="圖片 6">
            <a:extLst>
              <a:ext uri="{FF2B5EF4-FFF2-40B4-BE49-F238E27FC236}">
                <a16:creationId xmlns:a16="http://schemas.microsoft.com/office/drawing/2014/main" xmlns="" id="{3787C674-46E0-4727-8DC9-E62D20F7C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916832"/>
            <a:ext cx="3695095" cy="1143000"/>
          </a:xfrm>
          <a:prstGeom prst="rect">
            <a:avLst/>
          </a:prstGeom>
        </p:spPr>
      </p:pic>
      <p:pic>
        <p:nvPicPr>
          <p:cNvPr id="9" name="圖片 8">
            <a:extLst>
              <a:ext uri="{FF2B5EF4-FFF2-40B4-BE49-F238E27FC236}">
                <a16:creationId xmlns:a16="http://schemas.microsoft.com/office/drawing/2014/main" xmlns="" id="{A8ABE3F3-91AC-400B-AC0D-9B27AAAE7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3066173"/>
            <a:ext cx="3695095" cy="2595075"/>
          </a:xfrm>
          <a:prstGeom prst="rect">
            <a:avLst/>
          </a:prstGeom>
        </p:spPr>
      </p:pic>
      <p:sp>
        <p:nvSpPr>
          <p:cNvPr id="12" name="文字方塊 11">
            <a:extLst>
              <a:ext uri="{FF2B5EF4-FFF2-40B4-BE49-F238E27FC236}">
                <a16:creationId xmlns:a16="http://schemas.microsoft.com/office/drawing/2014/main" xmlns="" id="{41DF3201-6B25-4A4B-9DD9-A983708A0F8D}"/>
              </a:ext>
            </a:extLst>
          </p:cNvPr>
          <p:cNvSpPr txBox="1"/>
          <p:nvPr/>
        </p:nvSpPr>
        <p:spPr>
          <a:xfrm>
            <a:off x="611560" y="1556792"/>
            <a:ext cx="8064896" cy="36933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111111"/>
                </a:solidFill>
                <a:effectLst/>
                <a:uLnTx/>
                <a:uFillTx/>
                <a:latin typeface="微軟正黑體" panose="020B0604030504040204" pitchFamily="34" charset="-120"/>
                <a:ea typeface="微軟正黑體" panose="020B0604030504040204" pitchFamily="34" charset="-120"/>
                <a:cs typeface="+mn-cs"/>
              </a:rPr>
              <a:t>印尼童罹慢性骨髓性白血病  媽媽的雇主助她在台接受骨髓移植</a:t>
            </a:r>
          </a:p>
        </p:txBody>
      </p:sp>
    </p:spTree>
    <p:extLst>
      <p:ext uri="{BB962C8B-B14F-4D97-AF65-F5344CB8AC3E}">
        <p14:creationId xmlns:p14="http://schemas.microsoft.com/office/powerpoint/2010/main" val="239615567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6B0E4E7-62BA-407B-BE45-E86B17775C63}"/>
              </a:ext>
            </a:extLst>
          </p:cNvPr>
          <p:cNvSpPr>
            <a:spLocks noGrp="1"/>
          </p:cNvSpPr>
          <p:nvPr>
            <p:ph type="title"/>
          </p:nvPr>
        </p:nvSpPr>
        <p:spPr>
          <a:xfrm>
            <a:off x="301625" y="548680"/>
            <a:ext cx="8540750" cy="1143000"/>
          </a:xfrm>
        </p:spPr>
        <p:txBody>
          <a:bodyPr/>
          <a:lstStyle/>
          <a:p>
            <a:r>
              <a:rPr lang="zh-TW" altLang="en-US" dirty="0"/>
              <a:t>感染症：最常見的兒童疾病</a:t>
            </a:r>
          </a:p>
        </p:txBody>
      </p:sp>
      <p:sp>
        <p:nvSpPr>
          <p:cNvPr id="3" name="內容版面配置區 2">
            <a:extLst>
              <a:ext uri="{FF2B5EF4-FFF2-40B4-BE49-F238E27FC236}">
                <a16:creationId xmlns:a16="http://schemas.microsoft.com/office/drawing/2014/main" xmlns="" id="{45D429BF-45A6-4034-9770-A34F83D43921}"/>
              </a:ext>
            </a:extLst>
          </p:cNvPr>
          <p:cNvSpPr>
            <a:spLocks noGrp="1"/>
          </p:cNvSpPr>
          <p:nvPr>
            <p:ph idx="1"/>
          </p:nvPr>
        </p:nvSpPr>
        <p:spPr>
          <a:xfrm>
            <a:off x="611560" y="1547664"/>
            <a:ext cx="8208912" cy="5112568"/>
          </a:xfrm>
        </p:spPr>
        <p:txBody>
          <a:bodyPr/>
          <a:lstStyle/>
          <a:p>
            <a:pPr>
              <a:lnSpc>
                <a:spcPts val="2800"/>
              </a:lnSpc>
            </a:pPr>
            <a:r>
              <a:rPr lang="zh-TW" altLang="en-US" dirty="0"/>
              <a:t>如上呼吸道感染</a:t>
            </a:r>
            <a:r>
              <a:rPr lang="en-US" altLang="zh-TW" dirty="0"/>
              <a:t>(</a:t>
            </a:r>
            <a:r>
              <a:rPr lang="zh-TW" altLang="en-US" dirty="0"/>
              <a:t>感冒</a:t>
            </a:r>
            <a:r>
              <a:rPr lang="en-US" altLang="zh-TW" dirty="0"/>
              <a:t>) </a:t>
            </a:r>
            <a:r>
              <a:rPr lang="zh-TW" altLang="en-US" dirty="0"/>
              <a:t>、腸胃炎、泌尿道感染</a:t>
            </a:r>
            <a:endParaRPr lang="en-US" altLang="zh-TW" dirty="0"/>
          </a:p>
          <a:p>
            <a:pPr>
              <a:lnSpc>
                <a:spcPts val="2800"/>
              </a:lnSpc>
            </a:pPr>
            <a:r>
              <a:rPr lang="zh-TW" altLang="en-US" dirty="0"/>
              <a:t>症狀輕微，如發燒不嚴重</a:t>
            </a:r>
            <a:r>
              <a:rPr lang="en-US" altLang="zh-TW" dirty="0"/>
              <a:t>(</a:t>
            </a:r>
            <a:r>
              <a:rPr lang="zh-TW" altLang="en-US" dirty="0"/>
              <a:t>耳溫在</a:t>
            </a:r>
            <a:r>
              <a:rPr lang="en-US" altLang="zh-TW" dirty="0"/>
              <a:t>38</a:t>
            </a:r>
            <a:r>
              <a:rPr lang="en-US" altLang="zh-TW" dirty="0">
                <a:latin typeface="KaiTi" panose="02010609060101010101" pitchFamily="49" charset="-122"/>
                <a:ea typeface="KaiTi" panose="02010609060101010101" pitchFamily="49" charset="-122"/>
              </a:rPr>
              <a:t>℃</a:t>
            </a:r>
            <a:r>
              <a:rPr lang="zh-TW" altLang="en-US" dirty="0"/>
              <a:t>左右</a:t>
            </a:r>
            <a:r>
              <a:rPr lang="en-US" altLang="zh-TW" dirty="0"/>
              <a:t>)</a:t>
            </a:r>
            <a:r>
              <a:rPr lang="zh-TW" altLang="en-US" dirty="0"/>
              <a:t>、</a:t>
            </a:r>
            <a:r>
              <a:rPr lang="en-US" altLang="zh-TW" dirty="0"/>
              <a:t>3-4</a:t>
            </a:r>
            <a:r>
              <a:rPr lang="zh-TW" altLang="en-US" dirty="0"/>
              <a:t>天就退燒、活動力很好，加上食慾不錯，這樣通常不用太擔心</a:t>
            </a:r>
            <a:endParaRPr lang="en-US" altLang="zh-TW" dirty="0"/>
          </a:p>
          <a:p>
            <a:pPr marL="0" indent="0">
              <a:lnSpc>
                <a:spcPts val="2800"/>
              </a:lnSpc>
              <a:buNone/>
            </a:pPr>
            <a:r>
              <a:rPr lang="zh-TW" altLang="en-US" b="1" dirty="0">
                <a:solidFill>
                  <a:srgbClr val="C00000"/>
                </a:solidFill>
              </a:rPr>
              <a:t>有以下任何一個的症狀，一定要儘快就醫：</a:t>
            </a:r>
            <a:endParaRPr lang="en-US" altLang="zh-TW" b="1" dirty="0">
              <a:solidFill>
                <a:srgbClr val="C00000"/>
              </a:solidFill>
            </a:endParaRPr>
          </a:p>
          <a:p>
            <a:pPr>
              <a:lnSpc>
                <a:spcPts val="2800"/>
              </a:lnSpc>
            </a:pPr>
            <a:r>
              <a:rPr lang="zh-TW" altLang="en-US" dirty="0"/>
              <a:t>燒退的時候，活動力不好</a:t>
            </a:r>
            <a:endParaRPr lang="en-US" altLang="zh-TW" dirty="0"/>
          </a:p>
          <a:p>
            <a:pPr>
              <a:lnSpc>
                <a:spcPts val="2800"/>
              </a:lnSpc>
            </a:pPr>
            <a:r>
              <a:rPr lang="zh-TW" altLang="en-US" dirty="0"/>
              <a:t>持續發燒超過</a:t>
            </a:r>
            <a:r>
              <a:rPr lang="en-US" altLang="zh-TW" dirty="0"/>
              <a:t>5</a:t>
            </a:r>
            <a:r>
              <a:rPr lang="zh-TW" altLang="en-US" dirty="0"/>
              <a:t>天</a:t>
            </a:r>
            <a:endParaRPr lang="en-US" altLang="zh-TW" dirty="0"/>
          </a:p>
          <a:p>
            <a:pPr>
              <a:lnSpc>
                <a:spcPts val="2800"/>
              </a:lnSpc>
            </a:pPr>
            <a:r>
              <a:rPr lang="zh-TW" altLang="en-US" dirty="0"/>
              <a:t>合併頭痛或嘔吐</a:t>
            </a:r>
            <a:r>
              <a:rPr lang="en-US" altLang="zh-TW" dirty="0"/>
              <a:t>(</a:t>
            </a:r>
            <a:r>
              <a:rPr lang="zh-TW" altLang="en-US" dirty="0"/>
              <a:t>腦膜炎</a:t>
            </a:r>
            <a:r>
              <a:rPr lang="en-US" altLang="zh-TW" dirty="0"/>
              <a:t>)</a:t>
            </a:r>
          </a:p>
          <a:p>
            <a:pPr>
              <a:lnSpc>
                <a:spcPts val="2800"/>
              </a:lnSpc>
            </a:pPr>
            <a:r>
              <a:rPr lang="zh-TW" altLang="en-US" dirty="0"/>
              <a:t>心跳過快，如大於</a:t>
            </a:r>
            <a:r>
              <a:rPr lang="en-US" altLang="zh-TW" dirty="0"/>
              <a:t>100</a:t>
            </a:r>
            <a:r>
              <a:rPr lang="zh-TW" altLang="en-US" dirty="0"/>
              <a:t>次</a:t>
            </a:r>
            <a:r>
              <a:rPr lang="en-US" altLang="zh-TW" dirty="0"/>
              <a:t>/</a:t>
            </a:r>
            <a:r>
              <a:rPr lang="zh-TW" altLang="en-US" dirty="0"/>
              <a:t>分</a:t>
            </a:r>
            <a:r>
              <a:rPr lang="en-US" altLang="zh-TW" dirty="0"/>
              <a:t>(</a:t>
            </a:r>
            <a:r>
              <a:rPr lang="zh-TW" altLang="en-US" dirty="0"/>
              <a:t>心肌炎敗血症</a:t>
            </a:r>
            <a:r>
              <a:rPr lang="en-US" altLang="zh-TW" dirty="0"/>
              <a:t>)</a:t>
            </a:r>
          </a:p>
          <a:p>
            <a:pPr>
              <a:lnSpc>
                <a:spcPts val="2800"/>
              </a:lnSpc>
            </a:pPr>
            <a:r>
              <a:rPr lang="zh-TW" altLang="en-US" dirty="0"/>
              <a:t>呼吸過快過或費力</a:t>
            </a:r>
            <a:r>
              <a:rPr lang="en-US" altLang="zh-TW" dirty="0"/>
              <a:t>(</a:t>
            </a:r>
            <a:r>
              <a:rPr lang="zh-TW" altLang="en-US" dirty="0"/>
              <a:t>肺炎或敗血症</a:t>
            </a:r>
            <a:r>
              <a:rPr lang="en-US" altLang="zh-TW" dirty="0"/>
              <a:t>)</a:t>
            </a:r>
          </a:p>
          <a:p>
            <a:pPr>
              <a:lnSpc>
                <a:spcPts val="2800"/>
              </a:lnSpc>
            </a:pPr>
            <a:r>
              <a:rPr lang="zh-TW" altLang="en-US" dirty="0"/>
              <a:t>嚴重腹痛或壓肚子時會痛</a:t>
            </a:r>
            <a:r>
              <a:rPr lang="en-US" altLang="zh-TW" dirty="0"/>
              <a:t>(</a:t>
            </a:r>
            <a:r>
              <a:rPr lang="zh-TW" altLang="en-US" dirty="0"/>
              <a:t>闌尾炎或腸穿孔</a:t>
            </a:r>
            <a:r>
              <a:rPr lang="en-US" altLang="zh-TW" dirty="0"/>
              <a:t>)</a:t>
            </a:r>
          </a:p>
          <a:p>
            <a:pPr>
              <a:lnSpc>
                <a:spcPts val="2800"/>
              </a:lnSpc>
            </a:pPr>
            <a:r>
              <a:rPr lang="zh-TW" altLang="en-US" dirty="0"/>
              <a:t>皮膚紅、腫、熱、痛</a:t>
            </a:r>
            <a:r>
              <a:rPr lang="en-US" altLang="zh-TW" dirty="0"/>
              <a:t>(</a:t>
            </a:r>
            <a:r>
              <a:rPr lang="zh-TW" altLang="en-US" dirty="0"/>
              <a:t>蜂窩性組織炎</a:t>
            </a:r>
            <a:r>
              <a:rPr lang="en-US" altLang="zh-TW" dirty="0"/>
              <a:t>)</a:t>
            </a:r>
          </a:p>
        </p:txBody>
      </p:sp>
    </p:spTree>
    <p:extLst>
      <p:ext uri="{BB962C8B-B14F-4D97-AF65-F5344CB8AC3E}">
        <p14:creationId xmlns:p14="http://schemas.microsoft.com/office/powerpoint/2010/main" val="400752625"/>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zh-TW" dirty="0"/>
              <a:t>Take Home Messages</a:t>
            </a:r>
            <a:endParaRPr lang="zh-TW" altLang="en-US" dirty="0"/>
          </a:p>
        </p:txBody>
      </p:sp>
      <p:sp>
        <p:nvSpPr>
          <p:cNvPr id="25603" name="Rectangle 3"/>
          <p:cNvSpPr>
            <a:spLocks noGrp="1" noChangeArrowheads="1"/>
          </p:cNvSpPr>
          <p:nvPr>
            <p:ph idx="1"/>
          </p:nvPr>
        </p:nvSpPr>
        <p:spPr>
          <a:xfrm>
            <a:off x="466733" y="1556792"/>
            <a:ext cx="8374831" cy="4764360"/>
          </a:xfrm>
        </p:spPr>
        <p:txBody>
          <a:bodyPr/>
          <a:lstStyle/>
          <a:p>
            <a:pPr>
              <a:lnSpc>
                <a:spcPct val="150000"/>
              </a:lnSpc>
            </a:pPr>
            <a:r>
              <a:rPr lang="zh-TW" altLang="en-US" sz="2800" dirty="0"/>
              <a:t>小朋友若</a:t>
            </a:r>
            <a:r>
              <a:rPr lang="zh-TW" altLang="en-US" sz="2800" dirty="0">
                <a:solidFill>
                  <a:srgbClr val="C00000"/>
                </a:solidFill>
              </a:rPr>
              <a:t>貧血、瘀血、不明原因發熱、關節疼痛</a:t>
            </a:r>
            <a:r>
              <a:rPr lang="zh-TW" altLang="en-US" sz="2800" dirty="0"/>
              <a:t>等現象，需請教專業醫師評估，密切注意追蹤。</a:t>
            </a:r>
            <a:endParaRPr lang="en-US" altLang="zh-TW" sz="2800" dirty="0"/>
          </a:p>
          <a:p>
            <a:pPr>
              <a:lnSpc>
                <a:spcPct val="150000"/>
              </a:lnSpc>
            </a:pPr>
            <a:r>
              <a:rPr lang="zh-TW" altLang="en-US" sz="2800" dirty="0"/>
              <a:t>若不幸診斷為白血病，也請勿灰心喪志，大部分的白血病是可以治癒的，應相信醫療團隊，與醫師配合，一起努力治癒白血病。</a:t>
            </a:r>
            <a:endParaRPr lang="en-US" altLang="zh-TW" sz="2800" dirty="0"/>
          </a:p>
          <a:p>
            <a:pPr>
              <a:lnSpc>
                <a:spcPct val="150000"/>
              </a:lnSpc>
            </a:pPr>
            <a:r>
              <a:rPr lang="zh-TW" altLang="en-US" sz="2800" dirty="0"/>
              <a:t>目前我們團隊對急性淋巴性白血病已有</a:t>
            </a:r>
            <a:r>
              <a:rPr lang="zh-TW" altLang="en-US" sz="2800" dirty="0">
                <a:solidFill>
                  <a:srgbClr val="C00000"/>
                </a:solidFill>
              </a:rPr>
              <a:t>接近</a:t>
            </a:r>
            <a:r>
              <a:rPr lang="en-US" altLang="zh-TW" sz="2800" dirty="0">
                <a:solidFill>
                  <a:srgbClr val="C00000"/>
                </a:solidFill>
              </a:rPr>
              <a:t>9</a:t>
            </a:r>
            <a:r>
              <a:rPr lang="zh-TW" altLang="en-US" sz="2800" dirty="0">
                <a:solidFill>
                  <a:srgbClr val="C00000"/>
                </a:solidFill>
              </a:rPr>
              <a:t>成</a:t>
            </a:r>
            <a:r>
              <a:rPr lang="zh-TW" altLang="en-US" sz="2800" dirty="0"/>
              <a:t>的治癒率</a:t>
            </a:r>
            <a:r>
              <a:rPr lang="en-US" altLang="zh-TW" sz="2800" dirty="0"/>
              <a:t>!</a:t>
            </a:r>
            <a:endParaRPr lang="zh-TW" altLang="en-US" sz="2800" dirty="0"/>
          </a:p>
        </p:txBody>
      </p:sp>
    </p:spTree>
    <p:extLst>
      <p:ext uri="{BB962C8B-B14F-4D97-AF65-F5344CB8AC3E}">
        <p14:creationId xmlns:p14="http://schemas.microsoft.com/office/powerpoint/2010/main" val="206606088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1625" y="629816"/>
            <a:ext cx="8540750" cy="1143000"/>
          </a:xfrm>
        </p:spPr>
        <p:txBody>
          <a:bodyPr/>
          <a:lstStyle/>
          <a:p>
            <a:r>
              <a:rPr lang="en-US" altLang="zh-TW" dirty="0"/>
              <a:t>2. </a:t>
            </a:r>
            <a:r>
              <a:rPr lang="zh-TW" altLang="en-US" dirty="0"/>
              <a:t>腦部腫瘤臨床症狀</a:t>
            </a:r>
          </a:p>
        </p:txBody>
      </p:sp>
      <p:sp>
        <p:nvSpPr>
          <p:cNvPr id="28675" name="Rectangle 3"/>
          <p:cNvSpPr>
            <a:spLocks noGrp="1" noChangeArrowheads="1"/>
          </p:cNvSpPr>
          <p:nvPr>
            <p:ph idx="1"/>
          </p:nvPr>
        </p:nvSpPr>
        <p:spPr>
          <a:xfrm>
            <a:off x="384585" y="1752600"/>
            <a:ext cx="8291872" cy="4194175"/>
          </a:xfrm>
        </p:spPr>
        <p:txBody>
          <a:bodyPr/>
          <a:lstStyle/>
          <a:p>
            <a:pPr>
              <a:lnSpc>
                <a:spcPts val="3500"/>
              </a:lnSpc>
              <a:spcBef>
                <a:spcPts val="600"/>
              </a:spcBef>
            </a:pPr>
            <a:r>
              <a:rPr lang="zh-TW" altLang="en-US" sz="2600" dirty="0"/>
              <a:t>位置不同而產生非常多樣化、不同的症症狀分為兩大方面：</a:t>
            </a:r>
          </a:p>
          <a:p>
            <a:pPr marL="993775" lvl="1" indent="-457200">
              <a:lnSpc>
                <a:spcPts val="3500"/>
              </a:lnSpc>
              <a:spcBef>
                <a:spcPts val="600"/>
              </a:spcBef>
            </a:pPr>
            <a:r>
              <a:rPr lang="zh-TW" altLang="en-US" sz="2600" dirty="0"/>
              <a:t>腫瘤佔據腦部空間或阻塞脊髓液的流通所產生</a:t>
            </a:r>
            <a:r>
              <a:rPr lang="zh-TW" altLang="en-US" sz="2600" dirty="0">
                <a:solidFill>
                  <a:srgbClr val="C00000"/>
                </a:solidFill>
              </a:rPr>
              <a:t>腦壓上升</a:t>
            </a:r>
            <a:r>
              <a:rPr lang="zh-TW" altLang="en-US" sz="2600" dirty="0"/>
              <a:t>的症狀，最常見的為</a:t>
            </a:r>
            <a:r>
              <a:rPr lang="zh-TW" altLang="en-US" sz="2600" dirty="0">
                <a:solidFill>
                  <a:srgbClr val="C00000"/>
                </a:solidFill>
              </a:rPr>
              <a:t>頭痛、嘔吐</a:t>
            </a:r>
            <a:r>
              <a:rPr lang="zh-TW" altLang="en-US" sz="2600" dirty="0"/>
              <a:t>、嬰兒的頭圍迅速變大、複視、人格改變、斜視等</a:t>
            </a:r>
          </a:p>
          <a:p>
            <a:pPr marL="993775" lvl="1" indent="-457200">
              <a:lnSpc>
                <a:spcPts val="3500"/>
              </a:lnSpc>
              <a:spcBef>
                <a:spcPts val="600"/>
              </a:spcBef>
            </a:pPr>
            <a:r>
              <a:rPr lang="zh-TW" altLang="en-US" sz="2600" dirty="0"/>
              <a:t>局部</a:t>
            </a:r>
            <a:r>
              <a:rPr lang="zh-TW" altLang="en-US" sz="2600" dirty="0">
                <a:solidFill>
                  <a:srgbClr val="C00000"/>
                </a:solidFill>
              </a:rPr>
              <a:t>神經組織受到壓迫</a:t>
            </a:r>
            <a:r>
              <a:rPr lang="zh-TW" altLang="en-US" sz="2600" dirty="0"/>
              <a:t>所產生的功能障礙，包括抽搐、行為異常、肢體麻痺、運動失調、說話不清、早熟、尿崩症</a:t>
            </a:r>
            <a:r>
              <a:rPr lang="en-US" altLang="zh-TW" sz="2600" dirty="0"/>
              <a:t>(</a:t>
            </a:r>
            <a:r>
              <a:rPr lang="zh-TW" altLang="en-US" sz="2600" dirty="0"/>
              <a:t>病人大量小便</a:t>
            </a:r>
            <a:r>
              <a:rPr lang="en-US" altLang="zh-TW" sz="2600" dirty="0"/>
              <a:t>)</a:t>
            </a:r>
            <a:r>
              <a:rPr lang="zh-TW" altLang="en-US" sz="2600" dirty="0"/>
              <a:t>、食慾增加或減少、生長緩慢、視力喪失、頭部傾斜等。</a:t>
            </a:r>
          </a:p>
        </p:txBody>
      </p:sp>
    </p:spTree>
    <p:extLst>
      <p:ext uri="{BB962C8B-B14F-4D97-AF65-F5344CB8AC3E}">
        <p14:creationId xmlns:p14="http://schemas.microsoft.com/office/powerpoint/2010/main" val="304657394"/>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1625" y="773832"/>
            <a:ext cx="8540750" cy="1143000"/>
          </a:xfrm>
        </p:spPr>
        <p:txBody>
          <a:bodyPr>
            <a:normAutofit/>
          </a:bodyPr>
          <a:lstStyle/>
          <a:p>
            <a:pPr indent="0" eaLnBrk="1" fontAlgn="auto" hangingPunct="1">
              <a:spcAft>
                <a:spcPts val="0"/>
              </a:spcAft>
              <a:defRPr/>
            </a:pPr>
            <a:r>
              <a:rPr lang="zh-TW" altLang="en-US" dirty="0"/>
              <a:t>檢查方式</a:t>
            </a:r>
          </a:p>
        </p:txBody>
      </p:sp>
      <p:sp>
        <p:nvSpPr>
          <p:cNvPr id="29699" name="Rectangle 3"/>
          <p:cNvSpPr>
            <a:spLocks noGrp="1" noChangeArrowheads="1"/>
          </p:cNvSpPr>
          <p:nvPr>
            <p:ph idx="1"/>
          </p:nvPr>
        </p:nvSpPr>
        <p:spPr>
          <a:xfrm>
            <a:off x="1835696" y="1775319"/>
            <a:ext cx="5710535" cy="3885930"/>
          </a:xfrm>
        </p:spPr>
        <p:txBody>
          <a:bodyPr/>
          <a:lstStyle/>
          <a:p>
            <a:pPr marL="577850" indent="-514350" eaLnBrk="1" hangingPunct="1">
              <a:lnSpc>
                <a:spcPct val="200000"/>
              </a:lnSpc>
              <a:buClrTx/>
              <a:buSzPct val="100000"/>
            </a:pPr>
            <a:r>
              <a:rPr lang="zh-TW" altLang="en-US" sz="2800" dirty="0"/>
              <a:t>腦部點腦斷層攝影</a:t>
            </a:r>
            <a:r>
              <a:rPr lang="en-US" altLang="zh-TW" sz="2800" dirty="0"/>
              <a:t>(CT Scan)</a:t>
            </a:r>
          </a:p>
          <a:p>
            <a:pPr marL="577850" indent="-514350" eaLnBrk="1" hangingPunct="1">
              <a:lnSpc>
                <a:spcPct val="200000"/>
              </a:lnSpc>
              <a:buClrTx/>
              <a:buSzPct val="100000"/>
            </a:pPr>
            <a:r>
              <a:rPr lang="zh-TW" altLang="en-US" sz="2800" dirty="0"/>
              <a:t>腦部超音波</a:t>
            </a:r>
            <a:r>
              <a:rPr lang="en-US" altLang="zh-TW" sz="2800" dirty="0"/>
              <a:t>(Brain Echo)</a:t>
            </a:r>
          </a:p>
          <a:p>
            <a:pPr marL="577850" indent="-514350" eaLnBrk="1" hangingPunct="1">
              <a:lnSpc>
                <a:spcPct val="200000"/>
              </a:lnSpc>
              <a:buClrTx/>
              <a:buSzPct val="100000"/>
            </a:pPr>
            <a:r>
              <a:rPr lang="zh-TW" altLang="en-US" sz="2800" dirty="0"/>
              <a:t>核磁共震造影</a:t>
            </a:r>
            <a:r>
              <a:rPr lang="en-US" altLang="zh-TW" sz="2800" dirty="0"/>
              <a:t>(MRI)</a:t>
            </a:r>
          </a:p>
          <a:p>
            <a:pPr marL="577850" indent="-514350" eaLnBrk="1" hangingPunct="1">
              <a:lnSpc>
                <a:spcPct val="200000"/>
              </a:lnSpc>
              <a:buClrTx/>
              <a:buSzPct val="100000"/>
            </a:pPr>
            <a:r>
              <a:rPr lang="zh-TW" altLang="en-US" sz="2800" dirty="0"/>
              <a:t>切片</a:t>
            </a:r>
            <a:r>
              <a:rPr lang="en-US" altLang="zh-TW" sz="2800" dirty="0"/>
              <a:t>(Biopsy)</a:t>
            </a:r>
          </a:p>
        </p:txBody>
      </p:sp>
    </p:spTree>
    <p:extLst>
      <p:ext uri="{BB962C8B-B14F-4D97-AF65-F5344CB8AC3E}">
        <p14:creationId xmlns:p14="http://schemas.microsoft.com/office/powerpoint/2010/main" val="22905278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indent="0" eaLnBrk="1" hangingPunct="1"/>
            <a:r>
              <a:rPr lang="zh-TW" altLang="en-US" dirty="0"/>
              <a:t>治療及預後</a:t>
            </a:r>
          </a:p>
        </p:txBody>
      </p:sp>
      <p:sp>
        <p:nvSpPr>
          <p:cNvPr id="30723" name="Rectangle 3"/>
          <p:cNvSpPr>
            <a:spLocks noGrp="1" noChangeArrowheads="1"/>
          </p:cNvSpPr>
          <p:nvPr>
            <p:ph idx="1"/>
          </p:nvPr>
        </p:nvSpPr>
        <p:spPr>
          <a:xfrm>
            <a:off x="467544" y="1844824"/>
            <a:ext cx="8136904" cy="4194175"/>
          </a:xfrm>
        </p:spPr>
        <p:txBody>
          <a:bodyPr/>
          <a:lstStyle/>
          <a:p>
            <a:pPr eaLnBrk="1" hangingPunct="1">
              <a:spcBef>
                <a:spcPts val="0"/>
              </a:spcBef>
              <a:spcAft>
                <a:spcPts val="1800"/>
              </a:spcAft>
            </a:pPr>
            <a:r>
              <a:rPr lang="zh-TW" altLang="en-US" dirty="0"/>
              <a:t>大體來說，腫瘤的治療以手術切除最重要，需要很專業小兒神經外科醫師。</a:t>
            </a:r>
          </a:p>
          <a:p>
            <a:pPr eaLnBrk="1" hangingPunct="1">
              <a:spcBef>
                <a:spcPts val="0"/>
              </a:spcBef>
              <a:spcAft>
                <a:spcPts val="1800"/>
              </a:spcAft>
            </a:pPr>
            <a:r>
              <a:rPr lang="zh-TW" altLang="en-US" dirty="0"/>
              <a:t>許多惡性腦瘤無法完全以手術清除，所以常需在手術後接受放射治療。</a:t>
            </a:r>
          </a:p>
          <a:p>
            <a:pPr eaLnBrk="1" hangingPunct="1">
              <a:spcBef>
                <a:spcPts val="0"/>
              </a:spcBef>
              <a:spcAft>
                <a:spcPts val="1800"/>
              </a:spcAft>
            </a:pPr>
            <a:r>
              <a:rPr lang="zh-TW" altLang="en-US" dirty="0"/>
              <a:t>有些腦癌對化學治療十分有效，這時就要加上化學治療。</a:t>
            </a:r>
            <a:endParaRPr lang="en-US" altLang="zh-TW" dirty="0"/>
          </a:p>
          <a:p>
            <a:pPr eaLnBrk="1" hangingPunct="1">
              <a:spcBef>
                <a:spcPts val="0"/>
              </a:spcBef>
              <a:spcAft>
                <a:spcPts val="1800"/>
              </a:spcAft>
            </a:pPr>
            <a:r>
              <a:rPr lang="zh-TW" altLang="en-US" dirty="0"/>
              <a:t>神經學的治療，內分泌的問題，也十分重要，因此</a:t>
            </a:r>
            <a:r>
              <a:rPr lang="zh-TW" altLang="en-US" dirty="0">
                <a:solidFill>
                  <a:srgbClr val="C00000"/>
                </a:solidFill>
              </a:rPr>
              <a:t>多團隊的整合很重要</a:t>
            </a:r>
            <a:r>
              <a:rPr lang="en-US" altLang="zh-TW" dirty="0">
                <a:solidFill>
                  <a:srgbClr val="C00000"/>
                </a:solidFill>
              </a:rPr>
              <a:t>!</a:t>
            </a:r>
            <a:endParaRPr lang="zh-TW" altLang="en-US" dirty="0">
              <a:solidFill>
                <a:srgbClr val="C00000"/>
              </a:solidFill>
            </a:endParaRPr>
          </a:p>
        </p:txBody>
      </p:sp>
    </p:spTree>
    <p:extLst>
      <p:ext uri="{BB962C8B-B14F-4D97-AF65-F5344CB8AC3E}">
        <p14:creationId xmlns:p14="http://schemas.microsoft.com/office/powerpoint/2010/main" val="3565221173"/>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1625" y="764704"/>
            <a:ext cx="8540750" cy="1143000"/>
          </a:xfrm>
        </p:spPr>
        <p:txBody>
          <a:bodyPr/>
          <a:lstStyle/>
          <a:p>
            <a:r>
              <a:rPr lang="en-US" altLang="zh-TW" dirty="0"/>
              <a:t>Take Home Messages</a:t>
            </a:r>
            <a:endParaRPr lang="zh-TW" altLang="en-US" dirty="0"/>
          </a:p>
        </p:txBody>
      </p:sp>
      <p:sp>
        <p:nvSpPr>
          <p:cNvPr id="31747" name="Rectangle 3"/>
          <p:cNvSpPr>
            <a:spLocks noGrp="1" noChangeArrowheads="1"/>
          </p:cNvSpPr>
          <p:nvPr>
            <p:ph idx="1"/>
          </p:nvPr>
        </p:nvSpPr>
        <p:spPr>
          <a:xfrm>
            <a:off x="445641" y="2132856"/>
            <a:ext cx="8446839" cy="3396208"/>
          </a:xfrm>
        </p:spPr>
        <p:txBody>
          <a:bodyPr/>
          <a:lstStyle/>
          <a:p>
            <a:pPr>
              <a:lnSpc>
                <a:spcPct val="150000"/>
              </a:lnSpc>
              <a:spcBef>
                <a:spcPts val="600"/>
              </a:spcBef>
            </a:pPr>
            <a:r>
              <a:rPr lang="zh-TW" altLang="en-US" dirty="0"/>
              <a:t>小朋友若發生持續性劇烈的</a:t>
            </a:r>
            <a:r>
              <a:rPr lang="zh-TW" altLang="en-US" dirty="0">
                <a:solidFill>
                  <a:srgbClr val="C00000"/>
                </a:solidFill>
              </a:rPr>
              <a:t>頭痛</a:t>
            </a:r>
            <a:r>
              <a:rPr lang="zh-TW" altLang="en-US" dirty="0"/>
              <a:t>，尤其是發生在清晨或夜間睡眠時，有不明原因持續</a:t>
            </a:r>
            <a:r>
              <a:rPr lang="zh-TW" altLang="en-US" dirty="0">
                <a:solidFill>
                  <a:srgbClr val="C00000"/>
                </a:solidFill>
              </a:rPr>
              <a:t>嘔吐</a:t>
            </a:r>
            <a:r>
              <a:rPr lang="zh-TW" altLang="en-US" dirty="0"/>
              <a:t>，或神經學症狀時，腦瘤一定要列入考慮。</a:t>
            </a:r>
            <a:endParaRPr lang="en-US" altLang="zh-TW" dirty="0"/>
          </a:p>
          <a:p>
            <a:pPr>
              <a:lnSpc>
                <a:spcPct val="150000"/>
              </a:lnSpc>
              <a:spcBef>
                <a:spcPts val="600"/>
              </a:spcBef>
            </a:pPr>
            <a:r>
              <a:rPr lang="zh-TW" altLang="en-US" dirty="0"/>
              <a:t>腦瘤在專業的神經外科醫師、放射腫瘤醫師以及小兒血液腫瘤醫師等現代治療下，已有不錯的成績。</a:t>
            </a:r>
          </a:p>
        </p:txBody>
      </p:sp>
    </p:spTree>
    <p:extLst>
      <p:ext uri="{BB962C8B-B14F-4D97-AF65-F5344CB8AC3E}">
        <p14:creationId xmlns:p14="http://schemas.microsoft.com/office/powerpoint/2010/main" val="517373398"/>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zh-TW" dirty="0">
                <a:sym typeface="Symbol" pitchFamily="18" charset="2"/>
              </a:rPr>
              <a:t>3.</a:t>
            </a:r>
            <a:r>
              <a:rPr lang="zh-TW" altLang="en-US" dirty="0">
                <a:sym typeface="Symbol" pitchFamily="18" charset="2"/>
              </a:rPr>
              <a:t>惡性淋巴瘤</a:t>
            </a:r>
            <a:r>
              <a:rPr lang="zh-TW" altLang="en-US" dirty="0"/>
              <a:t>案例</a:t>
            </a:r>
          </a:p>
        </p:txBody>
      </p:sp>
      <p:sp>
        <p:nvSpPr>
          <p:cNvPr id="33795" name="Rectangle 3"/>
          <p:cNvSpPr>
            <a:spLocks noGrp="1" noChangeArrowheads="1"/>
          </p:cNvSpPr>
          <p:nvPr>
            <p:ph idx="1"/>
          </p:nvPr>
        </p:nvSpPr>
        <p:spPr>
          <a:xfrm>
            <a:off x="301625" y="1611089"/>
            <a:ext cx="8540750" cy="4194175"/>
          </a:xfrm>
        </p:spPr>
        <p:txBody>
          <a:bodyPr/>
          <a:lstStyle/>
          <a:p>
            <a:pPr marL="92075" indent="533400">
              <a:lnSpc>
                <a:spcPts val="3000"/>
              </a:lnSpc>
              <a:spcBef>
                <a:spcPts val="600"/>
              </a:spcBef>
              <a:buNone/>
            </a:pPr>
            <a:r>
              <a:rPr lang="zh-TW" altLang="en-US" sz="2200" dirty="0"/>
              <a:t>章章是個</a:t>
            </a:r>
            <a:r>
              <a:rPr lang="en-US" altLang="zh-TW" sz="2200" dirty="0">
                <a:solidFill>
                  <a:srgbClr val="C00000"/>
                </a:solidFill>
              </a:rPr>
              <a:t>13</a:t>
            </a:r>
            <a:r>
              <a:rPr lang="zh-TW" altLang="en-US" sz="2200" dirty="0">
                <a:solidFill>
                  <a:srgbClr val="C00000"/>
                </a:solidFill>
              </a:rPr>
              <a:t>歲的男孩，這</a:t>
            </a:r>
            <a:r>
              <a:rPr lang="en-US" altLang="zh-TW" sz="2200" dirty="0">
                <a:solidFill>
                  <a:srgbClr val="C00000"/>
                </a:solidFill>
              </a:rPr>
              <a:t>2</a:t>
            </a:r>
            <a:r>
              <a:rPr lang="zh-TW" altLang="en-US" sz="2200" dirty="0">
                <a:solidFill>
                  <a:srgbClr val="C00000"/>
                </a:solidFill>
              </a:rPr>
              <a:t>個星期來，他卻不斷的咳嗽，吃藥也不見改善，接著</a:t>
            </a:r>
            <a:r>
              <a:rPr lang="zh-TW" altLang="en-US" sz="2200" dirty="0"/>
              <a:t>右頸部的</a:t>
            </a:r>
            <a:r>
              <a:rPr lang="zh-TW" altLang="en-US" sz="2200" dirty="0">
                <a:solidFill>
                  <a:srgbClr val="C00000"/>
                </a:solidFill>
              </a:rPr>
              <a:t>淋巴腺也腫大</a:t>
            </a:r>
            <a:r>
              <a:rPr lang="zh-TW" altLang="en-US" sz="2200" dirty="0"/>
              <a:t>，直徑約有</a:t>
            </a:r>
            <a:r>
              <a:rPr lang="en-US" altLang="zh-TW" sz="2200" dirty="0"/>
              <a:t>4</a:t>
            </a:r>
            <a:r>
              <a:rPr lang="zh-TW" altLang="en-US" sz="2200" dirty="0"/>
              <a:t>公分，壓下去並不會疼痛，頦下也出現了淋巴腺腫大，漸漸地他覺得呼吸困難，爸爸趕快帶他去醫院看醫師。</a:t>
            </a:r>
            <a:endParaRPr lang="en-US" altLang="zh-TW" sz="2200" dirty="0"/>
          </a:p>
          <a:p>
            <a:pPr marL="92075" indent="533400">
              <a:lnSpc>
                <a:spcPts val="3000"/>
              </a:lnSpc>
              <a:spcBef>
                <a:spcPts val="600"/>
              </a:spcBef>
              <a:buNone/>
            </a:pPr>
            <a:r>
              <a:rPr lang="zh-TW" altLang="en-US" sz="2200" dirty="0"/>
              <a:t>小兒科醫師發現章章左側肺的呼吸音幾乎無法聽見，於是幫章章照了</a:t>
            </a:r>
            <a:r>
              <a:rPr lang="en-US" altLang="zh-TW" sz="2200" dirty="0"/>
              <a:t>1 </a:t>
            </a:r>
            <a:r>
              <a:rPr lang="zh-TW" altLang="en-US" sz="2200" dirty="0"/>
              <a:t>張胸部</a:t>
            </a:r>
            <a:r>
              <a:rPr lang="en-US" altLang="zh-TW" sz="2200" dirty="0">
                <a:sym typeface="Symbol" pitchFamily="18" charset="2"/>
              </a:rPr>
              <a:t>X</a:t>
            </a:r>
            <a:r>
              <a:rPr lang="zh-TW" altLang="en-US" sz="2200" dirty="0">
                <a:sym typeface="Symbol" pitchFamily="18" charset="2"/>
              </a:rPr>
              <a:t>光， </a:t>
            </a:r>
            <a:r>
              <a:rPr lang="en-US" altLang="zh-TW" sz="2200" dirty="0">
                <a:sym typeface="Symbol" pitchFamily="18" charset="2"/>
              </a:rPr>
              <a:t>X</a:t>
            </a:r>
            <a:r>
              <a:rPr lang="zh-TW" altLang="en-US" sz="2200" dirty="0">
                <a:sym typeface="Symbol" pitchFamily="18" charset="2"/>
              </a:rPr>
              <a:t>光顯示胸部</a:t>
            </a:r>
            <a:r>
              <a:rPr lang="zh-TW" altLang="en-US" sz="2200" dirty="0">
                <a:solidFill>
                  <a:srgbClr val="C00000"/>
                </a:solidFill>
                <a:sym typeface="Symbol" pitchFamily="18" charset="2"/>
              </a:rPr>
              <a:t>縱隔腔腫瘤</a:t>
            </a:r>
            <a:r>
              <a:rPr lang="zh-TW" altLang="en-US" sz="2200" dirty="0">
                <a:sym typeface="Symbol" pitchFamily="18" charset="2"/>
              </a:rPr>
              <a:t>並合併左側肋膜積水，把正常左肺擠壓得剩下一小塊，所以造成咳嗽及呼吸困難。</a:t>
            </a:r>
            <a:endParaRPr lang="en-US" altLang="zh-TW" sz="2200" dirty="0">
              <a:sym typeface="Symbol" pitchFamily="18" charset="2"/>
            </a:endParaRPr>
          </a:p>
          <a:p>
            <a:pPr marL="92075" indent="533400">
              <a:lnSpc>
                <a:spcPts val="3000"/>
              </a:lnSpc>
              <a:spcBef>
                <a:spcPts val="600"/>
              </a:spcBef>
              <a:buNone/>
            </a:pPr>
            <a:r>
              <a:rPr lang="zh-TW" altLang="en-US" sz="2200" dirty="0">
                <a:sym typeface="Symbol" pitchFamily="18" charset="2"/>
              </a:rPr>
              <a:t>章章住進小兒科加護病房，醫師幫章章放置胸管，引流出肋膜積水，肋膜積水也送去化驗，可看到淋巴瘤細胞，醫師也為章章頸部的淋巴腫塊做了切片檢查，病理報告指出章章患有惡性淋巴瘤</a:t>
            </a:r>
            <a:r>
              <a:rPr lang="zh-TW" altLang="en-US" sz="2200" dirty="0"/>
              <a:t>。 </a:t>
            </a:r>
            <a:endParaRPr lang="en-US" altLang="zh-TW" sz="2200" dirty="0"/>
          </a:p>
          <a:p>
            <a:pPr marL="92075" indent="533400">
              <a:lnSpc>
                <a:spcPts val="3000"/>
              </a:lnSpc>
              <a:spcBef>
                <a:spcPts val="600"/>
              </a:spcBef>
              <a:buNone/>
            </a:pPr>
            <a:r>
              <a:rPr lang="zh-TW" altLang="en-US" sz="2200" dirty="0"/>
              <a:t>目前章章已完成化學治療，和同學一同快樂上學中</a:t>
            </a:r>
            <a:r>
              <a:rPr lang="zh-TW" altLang="en-US" sz="2200" dirty="0">
                <a:sym typeface="Symbol" pitchFamily="18" charset="2"/>
              </a:rPr>
              <a:t>。</a:t>
            </a:r>
            <a:endParaRPr lang="en-US" altLang="zh-TW" sz="2200" dirty="0">
              <a:sym typeface="Symbol" pitchFamily="18" charset="2"/>
            </a:endParaRPr>
          </a:p>
          <a:p>
            <a:endParaRPr lang="zh-TW" altLang="en-US" dirty="0">
              <a:sym typeface="Symbol" pitchFamily="18" charset="2"/>
            </a:endParaRPr>
          </a:p>
        </p:txBody>
      </p:sp>
    </p:spTree>
    <p:extLst>
      <p:ext uri="{BB962C8B-B14F-4D97-AF65-F5344CB8AC3E}">
        <p14:creationId xmlns:p14="http://schemas.microsoft.com/office/powerpoint/2010/main" val="1686450049"/>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1625" y="773832"/>
            <a:ext cx="8540750" cy="1143000"/>
          </a:xfrm>
        </p:spPr>
        <p:txBody>
          <a:bodyPr/>
          <a:lstStyle/>
          <a:p>
            <a:pPr eaLnBrk="1" hangingPunct="1">
              <a:defRPr/>
            </a:pPr>
            <a:r>
              <a:rPr lang="zh-TW" altLang="en-US" dirty="0"/>
              <a:t>淋巴瘤發生率</a:t>
            </a:r>
          </a:p>
        </p:txBody>
      </p:sp>
      <p:sp>
        <p:nvSpPr>
          <p:cNvPr id="61443" name="Rectangle 3"/>
          <p:cNvSpPr>
            <a:spLocks noGrp="1" noChangeArrowheads="1"/>
          </p:cNvSpPr>
          <p:nvPr>
            <p:ph idx="1"/>
          </p:nvPr>
        </p:nvSpPr>
        <p:spPr>
          <a:xfrm>
            <a:off x="1403648" y="2132856"/>
            <a:ext cx="6790655" cy="3186063"/>
          </a:xfrm>
        </p:spPr>
        <p:txBody>
          <a:bodyPr/>
          <a:lstStyle/>
          <a:p>
            <a:pPr eaLnBrk="1" hangingPunct="1">
              <a:lnSpc>
                <a:spcPct val="200000"/>
              </a:lnSpc>
              <a:spcBef>
                <a:spcPts val="1200"/>
              </a:spcBef>
              <a:spcAft>
                <a:spcPts val="1200"/>
              </a:spcAft>
            </a:pPr>
            <a:r>
              <a:rPr lang="zh-TW" altLang="en-US" dirty="0"/>
              <a:t>淋巴瘤為第三常見的兒童癌症，約占</a:t>
            </a:r>
            <a:r>
              <a:rPr lang="en-US" altLang="zh-TW" dirty="0"/>
              <a:t>7~10%</a:t>
            </a:r>
            <a:r>
              <a:rPr lang="zh-TW" altLang="en-US" dirty="0"/>
              <a:t>。</a:t>
            </a:r>
          </a:p>
          <a:p>
            <a:pPr eaLnBrk="1" hangingPunct="1">
              <a:lnSpc>
                <a:spcPct val="200000"/>
              </a:lnSpc>
              <a:spcBef>
                <a:spcPts val="1200"/>
              </a:spcBef>
              <a:spcAft>
                <a:spcPts val="1200"/>
              </a:spcAft>
            </a:pPr>
            <a:r>
              <a:rPr lang="zh-TW" altLang="en-US" dirty="0"/>
              <a:t>好發於</a:t>
            </a:r>
            <a:r>
              <a:rPr lang="en-US" altLang="zh-TW" dirty="0"/>
              <a:t>5</a:t>
            </a:r>
            <a:r>
              <a:rPr lang="zh-TW" altLang="en-US" dirty="0"/>
              <a:t>歲以上的兒童。</a:t>
            </a:r>
          </a:p>
          <a:p>
            <a:pPr eaLnBrk="1" hangingPunct="1">
              <a:lnSpc>
                <a:spcPct val="200000"/>
              </a:lnSpc>
              <a:spcBef>
                <a:spcPts val="1200"/>
              </a:spcBef>
              <a:spcAft>
                <a:spcPts val="1200"/>
              </a:spcAft>
            </a:pPr>
            <a:r>
              <a:rPr lang="zh-TW" altLang="en-US" dirty="0"/>
              <a:t>男與女比率為</a:t>
            </a:r>
            <a:r>
              <a:rPr lang="en-US" altLang="zh-TW" dirty="0"/>
              <a:t>3:1</a:t>
            </a:r>
            <a:r>
              <a:rPr lang="zh-TW" altLang="en-US" dirty="0"/>
              <a:t>。</a:t>
            </a:r>
          </a:p>
        </p:txBody>
      </p:sp>
    </p:spTree>
    <p:extLst>
      <p:ext uri="{BB962C8B-B14F-4D97-AF65-F5344CB8AC3E}">
        <p14:creationId xmlns:p14="http://schemas.microsoft.com/office/powerpoint/2010/main" val="554791278"/>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1625" y="620688"/>
            <a:ext cx="8540750" cy="1143000"/>
          </a:xfrm>
        </p:spPr>
        <p:txBody>
          <a:bodyPr/>
          <a:lstStyle/>
          <a:p>
            <a:pPr indent="0" eaLnBrk="1" hangingPunct="1"/>
            <a:r>
              <a:rPr lang="zh-TW" altLang="en-US" dirty="0"/>
              <a:t>淋巴癌臨床症狀</a:t>
            </a:r>
          </a:p>
        </p:txBody>
      </p:sp>
      <p:sp>
        <p:nvSpPr>
          <p:cNvPr id="34819" name="Rectangle 3"/>
          <p:cNvSpPr>
            <a:spLocks noGrp="1" noChangeArrowheads="1"/>
          </p:cNvSpPr>
          <p:nvPr>
            <p:ph idx="1"/>
          </p:nvPr>
        </p:nvSpPr>
        <p:spPr>
          <a:xfrm>
            <a:off x="964497" y="1755105"/>
            <a:ext cx="7855975" cy="4194175"/>
          </a:xfrm>
        </p:spPr>
        <p:txBody>
          <a:bodyPr/>
          <a:lstStyle/>
          <a:p>
            <a:pPr eaLnBrk="1" hangingPunct="1">
              <a:lnSpc>
                <a:spcPct val="150000"/>
              </a:lnSpc>
              <a:spcBef>
                <a:spcPts val="600"/>
              </a:spcBef>
            </a:pPr>
            <a:r>
              <a:rPr lang="zh-TW" altLang="en-US" dirty="0"/>
              <a:t>最常見的症狀為</a:t>
            </a:r>
            <a:r>
              <a:rPr lang="zh-TW" altLang="en-US" dirty="0">
                <a:solidFill>
                  <a:srgbClr val="C00000"/>
                </a:solidFill>
              </a:rPr>
              <a:t>淋巴結的腫大</a:t>
            </a:r>
            <a:r>
              <a:rPr lang="zh-TW" altLang="en-US" dirty="0"/>
              <a:t>。</a:t>
            </a:r>
          </a:p>
          <a:p>
            <a:pPr eaLnBrk="1" hangingPunct="1">
              <a:lnSpc>
                <a:spcPct val="150000"/>
              </a:lnSpc>
              <a:spcBef>
                <a:spcPts val="600"/>
              </a:spcBef>
            </a:pPr>
            <a:r>
              <a:rPr lang="zh-TW" altLang="en-US" dirty="0"/>
              <a:t>由於腫瘤原發部位不同，所以症狀也不同：</a:t>
            </a:r>
            <a:endParaRPr lang="en-US" altLang="zh-TW" dirty="0"/>
          </a:p>
          <a:p>
            <a:pPr lvl="1" eaLnBrk="1" hangingPunct="1">
              <a:lnSpc>
                <a:spcPct val="150000"/>
              </a:lnSpc>
              <a:spcBef>
                <a:spcPts val="600"/>
              </a:spcBef>
            </a:pPr>
            <a:r>
              <a:rPr lang="zh-TW" altLang="en-US" dirty="0">
                <a:solidFill>
                  <a:srgbClr val="C00000"/>
                </a:solidFill>
              </a:rPr>
              <a:t>縱隔淋巴結</a:t>
            </a:r>
            <a:r>
              <a:rPr lang="zh-TW" altLang="en-US" dirty="0"/>
              <a:t>病變會引起咳嗽、呼吸困難</a:t>
            </a:r>
          </a:p>
          <a:p>
            <a:pPr lvl="1" eaLnBrk="1" hangingPunct="1">
              <a:lnSpc>
                <a:spcPct val="150000"/>
              </a:lnSpc>
              <a:spcBef>
                <a:spcPts val="600"/>
              </a:spcBef>
            </a:pPr>
            <a:r>
              <a:rPr lang="zh-TW" altLang="en-US" dirty="0">
                <a:solidFill>
                  <a:srgbClr val="C00000"/>
                </a:solidFill>
              </a:rPr>
              <a:t>腹腔內</a:t>
            </a:r>
            <a:r>
              <a:rPr lang="zh-TW" altLang="en-US" dirty="0"/>
              <a:t>的淋巴結腫大則引起腹痛、嘔吐、排便或排尿困難等症狀。</a:t>
            </a:r>
          </a:p>
          <a:p>
            <a:pPr eaLnBrk="1" hangingPunct="1">
              <a:lnSpc>
                <a:spcPct val="150000"/>
              </a:lnSpc>
              <a:spcBef>
                <a:spcPts val="600"/>
              </a:spcBef>
            </a:pPr>
            <a:r>
              <a:rPr lang="zh-TW" altLang="en-US" dirty="0"/>
              <a:t>全身性症狀，包括發燒、體重下降、夜間盜汗、食慾差</a:t>
            </a:r>
            <a:endParaRPr lang="en-US" altLang="zh-TW" dirty="0"/>
          </a:p>
          <a:p>
            <a:pPr marL="0" indent="0" eaLnBrk="1" hangingPunct="1">
              <a:lnSpc>
                <a:spcPct val="150000"/>
              </a:lnSpc>
              <a:spcBef>
                <a:spcPts val="600"/>
              </a:spcBef>
              <a:buNone/>
            </a:pPr>
            <a:r>
              <a:rPr lang="zh-TW" altLang="en-US" dirty="0"/>
              <a:t>    、疼痛、皮膚癢等。</a:t>
            </a:r>
          </a:p>
        </p:txBody>
      </p:sp>
    </p:spTree>
    <p:extLst>
      <p:ext uri="{BB962C8B-B14F-4D97-AF65-F5344CB8AC3E}">
        <p14:creationId xmlns:p14="http://schemas.microsoft.com/office/powerpoint/2010/main" val="103613013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301625" y="404664"/>
            <a:ext cx="8540750" cy="1143000"/>
          </a:xfrm>
        </p:spPr>
        <p:txBody>
          <a:bodyPr/>
          <a:lstStyle/>
          <a:p>
            <a:pPr indent="0" eaLnBrk="1" hangingPunct="1"/>
            <a:r>
              <a:rPr lang="zh-TW" altLang="en-US" dirty="0"/>
              <a:t>淋巴結</a:t>
            </a:r>
          </a:p>
        </p:txBody>
      </p:sp>
      <p:pic>
        <p:nvPicPr>
          <p:cNvPr id="61443" name="Picture 6" descr="lymph node"/>
          <p:cNvPicPr>
            <a:picLocks noGrp="1" noChangeAspect="1" noChangeArrowheads="1"/>
          </p:cNvPicPr>
          <p:nvPr>
            <p:ph idx="1"/>
          </p:nvPr>
        </p:nvPicPr>
        <p:blipFill>
          <a:blip r:embed="rId2" cstate="screen"/>
          <a:stretch>
            <a:fillRect/>
          </a:stretch>
        </p:blipFill>
        <p:spPr>
          <a:xfrm>
            <a:off x="2735796" y="1412776"/>
            <a:ext cx="3672408" cy="4972474"/>
          </a:xfrm>
          <a:effectLst>
            <a:softEdge rad="112500"/>
          </a:effectLst>
        </p:spPr>
      </p:pic>
    </p:spTree>
    <p:extLst>
      <p:ext uri="{BB962C8B-B14F-4D97-AF65-F5344CB8AC3E}">
        <p14:creationId xmlns:p14="http://schemas.microsoft.com/office/powerpoint/2010/main" val="513164736"/>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301625" y="476672"/>
            <a:ext cx="8540750" cy="1143000"/>
          </a:xfrm>
        </p:spPr>
        <p:txBody>
          <a:bodyPr/>
          <a:lstStyle/>
          <a:p>
            <a:pPr indent="0" eaLnBrk="1" hangingPunct="1"/>
            <a:r>
              <a:rPr lang="zh-TW" altLang="en-US" dirty="0"/>
              <a:t>淋巴結腫大（淋巴癌）</a:t>
            </a:r>
          </a:p>
        </p:txBody>
      </p:sp>
      <p:pic>
        <p:nvPicPr>
          <p:cNvPr id="62467" name="Picture 6" descr="lymph node 2"/>
          <p:cNvPicPr>
            <a:picLocks noGrp="1" noChangeAspect="1" noChangeArrowheads="1"/>
          </p:cNvPicPr>
          <p:nvPr>
            <p:ph idx="1"/>
          </p:nvPr>
        </p:nvPicPr>
        <p:blipFill>
          <a:blip r:embed="rId2" cstate="screen"/>
          <a:stretch>
            <a:fillRect/>
          </a:stretch>
        </p:blipFill>
        <p:spPr>
          <a:xfrm>
            <a:off x="1115616" y="1556792"/>
            <a:ext cx="6696744" cy="4664628"/>
          </a:xfrm>
          <a:effectLst>
            <a:softEdge rad="112500"/>
          </a:effectLst>
        </p:spPr>
      </p:pic>
    </p:spTree>
    <p:extLst>
      <p:ext uri="{BB962C8B-B14F-4D97-AF65-F5344CB8AC3E}">
        <p14:creationId xmlns:p14="http://schemas.microsoft.com/office/powerpoint/2010/main" val="194171118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1E0B891-393D-4F15-8604-1F1E9EDE83AE}"/>
              </a:ext>
            </a:extLst>
          </p:cNvPr>
          <p:cNvSpPr>
            <a:spLocks noGrp="1"/>
          </p:cNvSpPr>
          <p:nvPr>
            <p:ph type="title"/>
          </p:nvPr>
        </p:nvSpPr>
        <p:spPr/>
        <p:txBody>
          <a:bodyPr/>
          <a:lstStyle/>
          <a:p>
            <a:r>
              <a:rPr lang="zh-TW" altLang="en-US" dirty="0"/>
              <a:t>腦膜炎和腦炎</a:t>
            </a:r>
            <a:endParaRPr lang="zh-TW" altLang="en-US" dirty="0">
              <a:solidFill>
                <a:srgbClr val="C00000"/>
              </a:solidFill>
            </a:endParaRPr>
          </a:p>
        </p:txBody>
      </p:sp>
      <p:sp>
        <p:nvSpPr>
          <p:cNvPr id="3" name="內容版面配置區 2">
            <a:extLst>
              <a:ext uri="{FF2B5EF4-FFF2-40B4-BE49-F238E27FC236}">
                <a16:creationId xmlns:a16="http://schemas.microsoft.com/office/drawing/2014/main" xmlns="" id="{896DC050-9B34-4BB1-99D6-0354C7FF5715}"/>
              </a:ext>
            </a:extLst>
          </p:cNvPr>
          <p:cNvSpPr>
            <a:spLocks noGrp="1"/>
          </p:cNvSpPr>
          <p:nvPr>
            <p:ph idx="1"/>
          </p:nvPr>
        </p:nvSpPr>
        <p:spPr>
          <a:xfrm>
            <a:off x="441178" y="1832992"/>
            <a:ext cx="8307286" cy="4548336"/>
          </a:xfrm>
        </p:spPr>
        <p:txBody>
          <a:bodyPr/>
          <a:lstStyle/>
          <a:p>
            <a:pPr marL="0" indent="0">
              <a:lnSpc>
                <a:spcPts val="3500"/>
              </a:lnSpc>
              <a:buNone/>
            </a:pPr>
            <a:r>
              <a:rPr lang="zh-TW" altLang="en-US" dirty="0"/>
              <a:t>腦膜炎</a:t>
            </a:r>
            <a:r>
              <a:rPr lang="en-US" altLang="zh-TW" dirty="0"/>
              <a:t>/</a:t>
            </a:r>
            <a:r>
              <a:rPr lang="zh-TW" altLang="en-US" dirty="0"/>
              <a:t>腦炎最常見的症狀：</a:t>
            </a:r>
            <a:endParaRPr lang="en-US" altLang="zh-TW" dirty="0"/>
          </a:p>
          <a:p>
            <a:pPr>
              <a:lnSpc>
                <a:spcPts val="3500"/>
              </a:lnSpc>
            </a:pPr>
            <a:r>
              <a:rPr lang="zh-TW" altLang="en-US" dirty="0">
                <a:solidFill>
                  <a:srgbClr val="C00000"/>
                </a:solidFill>
              </a:rPr>
              <a:t>發燒、頭痛</a:t>
            </a:r>
            <a:r>
              <a:rPr lang="zh-TW" altLang="en-US" dirty="0"/>
              <a:t>和頸部僵硬</a:t>
            </a:r>
            <a:endParaRPr lang="en-US" altLang="zh-TW" dirty="0"/>
          </a:p>
          <a:p>
            <a:pPr>
              <a:lnSpc>
                <a:spcPts val="3500"/>
              </a:lnSpc>
            </a:pPr>
            <a:r>
              <a:rPr lang="zh-TW" altLang="en-US" dirty="0"/>
              <a:t>精神錯亂或意識改變</a:t>
            </a:r>
            <a:endParaRPr lang="en-US" altLang="zh-TW" dirty="0"/>
          </a:p>
          <a:p>
            <a:pPr>
              <a:lnSpc>
                <a:spcPts val="3500"/>
              </a:lnSpc>
            </a:pPr>
            <a:r>
              <a:rPr lang="zh-TW" altLang="en-US" dirty="0">
                <a:solidFill>
                  <a:srgbClr val="C00000"/>
                </a:solidFill>
              </a:rPr>
              <a:t>嘔吐</a:t>
            </a:r>
            <a:r>
              <a:rPr lang="zh-TW" altLang="en-US" dirty="0"/>
              <a:t>、畏光或無法忍受大聲的聲響</a:t>
            </a:r>
            <a:endParaRPr lang="en-US" altLang="zh-TW" dirty="0"/>
          </a:p>
          <a:p>
            <a:pPr>
              <a:lnSpc>
                <a:spcPts val="3500"/>
              </a:lnSpc>
            </a:pPr>
            <a:r>
              <a:rPr lang="zh-TW" altLang="en-US" dirty="0"/>
              <a:t>兒童會出現一些非特異性的症狀，如易怒、精神萎靡或餵食困難</a:t>
            </a:r>
            <a:endParaRPr lang="en-US" altLang="zh-TW" dirty="0"/>
          </a:p>
          <a:p>
            <a:pPr>
              <a:lnSpc>
                <a:spcPts val="3500"/>
              </a:lnSpc>
            </a:pPr>
            <a:r>
              <a:rPr lang="zh-TW" altLang="en-US" dirty="0"/>
              <a:t>可能是病毒感染</a:t>
            </a:r>
            <a:r>
              <a:rPr lang="en-US" altLang="zh-TW" dirty="0"/>
              <a:t>(</a:t>
            </a:r>
            <a:r>
              <a:rPr lang="zh-TW" altLang="en-US" dirty="0"/>
              <a:t>如腸病毒</a:t>
            </a:r>
            <a:r>
              <a:rPr lang="en-US" altLang="zh-TW" dirty="0"/>
              <a:t>…)</a:t>
            </a:r>
          </a:p>
          <a:p>
            <a:pPr>
              <a:lnSpc>
                <a:spcPts val="3500"/>
              </a:lnSpc>
            </a:pPr>
            <a:r>
              <a:rPr lang="zh-TW" altLang="en-US" dirty="0"/>
              <a:t>可能是細菌感，要儘快使用抗生素，預後比較不好</a:t>
            </a:r>
            <a:endParaRPr lang="en-US" altLang="zh-TW" dirty="0"/>
          </a:p>
        </p:txBody>
      </p:sp>
      <p:pic>
        <p:nvPicPr>
          <p:cNvPr id="5" name="圖片 4">
            <a:extLst>
              <a:ext uri="{FF2B5EF4-FFF2-40B4-BE49-F238E27FC236}">
                <a16:creationId xmlns:a16="http://schemas.microsoft.com/office/drawing/2014/main" xmlns="" id="{89164EAF-7AE0-4376-94B6-03B3C58ECC3C}"/>
              </a:ext>
            </a:extLst>
          </p:cNvPr>
          <p:cNvPicPr>
            <a:picLocks noChangeAspect="1"/>
          </p:cNvPicPr>
          <p:nvPr/>
        </p:nvPicPr>
        <p:blipFill rotWithShape="1">
          <a:blip r:embed="rId2">
            <a:extLst>
              <a:ext uri="{28A0092B-C50C-407E-A947-70E740481C1C}">
                <a14:useLocalDpi xmlns:a14="http://schemas.microsoft.com/office/drawing/2010/main" val="0"/>
              </a:ext>
            </a:extLst>
          </a:blip>
          <a:srcRect b="5179"/>
          <a:stretch/>
        </p:blipFill>
        <p:spPr>
          <a:xfrm>
            <a:off x="5534130" y="1556792"/>
            <a:ext cx="3205712" cy="2160240"/>
          </a:xfrm>
          <a:prstGeom prst="rect">
            <a:avLst/>
          </a:prstGeom>
        </p:spPr>
      </p:pic>
    </p:spTree>
    <p:extLst>
      <p:ext uri="{BB962C8B-B14F-4D97-AF65-F5344CB8AC3E}">
        <p14:creationId xmlns:p14="http://schemas.microsoft.com/office/powerpoint/2010/main" val="1341539955"/>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Grp="1" noChangeArrowheads="1"/>
          </p:cNvSpPr>
          <p:nvPr>
            <p:ph type="title"/>
          </p:nvPr>
        </p:nvSpPr>
        <p:spPr/>
        <p:txBody>
          <a:bodyPr/>
          <a:lstStyle/>
          <a:p>
            <a:pPr eaLnBrk="1" hangingPunct="1">
              <a:defRPr/>
            </a:pPr>
            <a:r>
              <a:rPr lang="zh-TW" altLang="en-US"/>
              <a:t>右側臉水腫（淋巴癌）</a:t>
            </a:r>
          </a:p>
        </p:txBody>
      </p:sp>
      <p:pic>
        <p:nvPicPr>
          <p:cNvPr id="63491" name="Picture 6" descr="SVC syndrome"/>
          <p:cNvPicPr>
            <a:picLocks noGrp="1" noChangeAspect="1" noChangeArrowheads="1"/>
          </p:cNvPicPr>
          <p:nvPr>
            <p:ph idx="1"/>
          </p:nvPr>
        </p:nvPicPr>
        <p:blipFill>
          <a:blip r:embed="rId2" cstate="screen"/>
          <a:stretch>
            <a:fillRect/>
          </a:stretch>
        </p:blipFill>
        <p:spPr>
          <a:xfrm>
            <a:off x="2411760" y="1723840"/>
            <a:ext cx="4014780" cy="3971668"/>
          </a:xfrm>
          <a:effectLst>
            <a:softEdge rad="112500"/>
          </a:effectLst>
        </p:spPr>
      </p:pic>
      <p:sp>
        <p:nvSpPr>
          <p:cNvPr id="60420" name="Line 7"/>
          <p:cNvSpPr>
            <a:spLocks noChangeShapeType="1"/>
          </p:cNvSpPr>
          <p:nvPr/>
        </p:nvSpPr>
        <p:spPr bwMode="auto">
          <a:xfrm flipV="1">
            <a:off x="1619672" y="5192271"/>
            <a:ext cx="1223963" cy="50323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2012481205"/>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E4AB0E6-2FB6-4D8A-8949-FB35D46059BB}"/>
              </a:ext>
            </a:extLst>
          </p:cNvPr>
          <p:cNvSpPr>
            <a:spLocks noGrp="1"/>
          </p:cNvSpPr>
          <p:nvPr>
            <p:ph type="title"/>
          </p:nvPr>
        </p:nvSpPr>
        <p:spPr/>
        <p:txBody>
          <a:bodyPr/>
          <a:lstStyle/>
          <a:p>
            <a:r>
              <a:rPr lang="zh-TW" altLang="en-US" dirty="0">
                <a:solidFill>
                  <a:srgbClr val="C00000"/>
                </a:solidFill>
              </a:rPr>
              <a:t>兒童和青少年淋巴腺腫大</a:t>
            </a:r>
          </a:p>
        </p:txBody>
      </p:sp>
      <p:sp>
        <p:nvSpPr>
          <p:cNvPr id="3" name="內容版面配置區 2">
            <a:extLst>
              <a:ext uri="{FF2B5EF4-FFF2-40B4-BE49-F238E27FC236}">
                <a16:creationId xmlns:a16="http://schemas.microsoft.com/office/drawing/2014/main" xmlns="" id="{6492C33C-A9A5-4D77-BE0A-8E60603F8451}"/>
              </a:ext>
            </a:extLst>
          </p:cNvPr>
          <p:cNvSpPr>
            <a:spLocks noGrp="1"/>
          </p:cNvSpPr>
          <p:nvPr>
            <p:ph idx="1"/>
          </p:nvPr>
        </p:nvSpPr>
        <p:spPr>
          <a:xfrm>
            <a:off x="458822" y="1833736"/>
            <a:ext cx="8374831" cy="4403576"/>
          </a:xfrm>
        </p:spPr>
        <p:txBody>
          <a:bodyPr/>
          <a:lstStyle/>
          <a:p>
            <a:pPr>
              <a:lnSpc>
                <a:spcPts val="3500"/>
              </a:lnSpc>
              <a:spcBef>
                <a:spcPts val="1200"/>
              </a:spcBef>
            </a:pPr>
            <a:r>
              <a:rPr lang="zh-TW" altLang="en-US" dirty="0"/>
              <a:t>大部分的淋巴結腫大與感染有關，這些常能自發性地或在適當的治療後改善。</a:t>
            </a:r>
            <a:endParaRPr lang="en-US" altLang="zh-TW" dirty="0"/>
          </a:p>
          <a:p>
            <a:pPr>
              <a:lnSpc>
                <a:spcPts val="3500"/>
              </a:lnSpc>
              <a:spcBef>
                <a:spcPts val="1200"/>
              </a:spcBef>
            </a:pPr>
            <a:r>
              <a:rPr lang="zh-TW" altLang="en-US" dirty="0"/>
              <a:t>相對地，一些嚴重的小兒疾病，例如惡性腫瘤，也會以淋巴腺腫大為首要表現，所以必須小心加以排除。</a:t>
            </a:r>
            <a:endParaRPr lang="en-US" altLang="zh-TW" dirty="0"/>
          </a:p>
          <a:p>
            <a:pPr>
              <a:lnSpc>
                <a:spcPts val="3500"/>
              </a:lnSpc>
              <a:spcBef>
                <a:spcPts val="1200"/>
              </a:spcBef>
            </a:pPr>
            <a:r>
              <a:rPr lang="zh-TW" altLang="en-US" dirty="0"/>
              <a:t>淋巴腺病變可以是小問題，也可以是大問題的徵兆，如</a:t>
            </a:r>
            <a:r>
              <a:rPr lang="zh-TW" altLang="en-US" dirty="0">
                <a:solidFill>
                  <a:srgbClr val="C00000"/>
                </a:solidFill>
              </a:rPr>
              <a:t>腫塊堅硬固定不動，腫塊持續變大，腫塊大於一到二公分</a:t>
            </a:r>
            <a:r>
              <a:rPr lang="zh-TW" altLang="en-US" dirty="0"/>
              <a:t>，特殊腫塊位置（鎖骨上方）或合併有其他症狀（如發燒，體重減輕），則惡性腫瘤的機會大增，必須做進一步檢查，以免延誤診斷和治療。</a:t>
            </a:r>
          </a:p>
          <a:p>
            <a:endParaRPr lang="en-US" altLang="zh-TW" dirty="0"/>
          </a:p>
        </p:txBody>
      </p:sp>
    </p:spTree>
    <p:extLst>
      <p:ext uri="{BB962C8B-B14F-4D97-AF65-F5344CB8AC3E}">
        <p14:creationId xmlns:p14="http://schemas.microsoft.com/office/powerpoint/2010/main" val="2960441071"/>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1625" y="836712"/>
            <a:ext cx="8540750" cy="1143000"/>
          </a:xfrm>
        </p:spPr>
        <p:txBody>
          <a:bodyPr/>
          <a:lstStyle/>
          <a:p>
            <a:r>
              <a:rPr lang="en-US" altLang="zh-TW" dirty="0"/>
              <a:t>Take Home Messages</a:t>
            </a:r>
            <a:endParaRPr lang="zh-TW" altLang="en-US" dirty="0"/>
          </a:p>
        </p:txBody>
      </p:sp>
      <p:sp>
        <p:nvSpPr>
          <p:cNvPr id="40963" name="Rectangle 3"/>
          <p:cNvSpPr>
            <a:spLocks noGrp="1" noChangeArrowheads="1"/>
          </p:cNvSpPr>
          <p:nvPr>
            <p:ph idx="1"/>
          </p:nvPr>
        </p:nvSpPr>
        <p:spPr>
          <a:xfrm>
            <a:off x="611560" y="1971129"/>
            <a:ext cx="8064896" cy="4194175"/>
          </a:xfrm>
        </p:spPr>
        <p:txBody>
          <a:bodyPr/>
          <a:lstStyle/>
          <a:p>
            <a:pPr>
              <a:lnSpc>
                <a:spcPct val="200000"/>
              </a:lnSpc>
            </a:pPr>
            <a:r>
              <a:rPr lang="zh-TW" altLang="en-US" dirty="0"/>
              <a:t>淋巴瘤的表現非常多樣化，比較常見的包括頸部</a:t>
            </a:r>
            <a:r>
              <a:rPr lang="zh-TW" altLang="en-US" dirty="0">
                <a:solidFill>
                  <a:srgbClr val="C00000"/>
                </a:solidFill>
              </a:rPr>
              <a:t>淋巴結無痛性腫大、咳嗽、呼吸困難、腹部種塊</a:t>
            </a:r>
            <a:r>
              <a:rPr lang="zh-TW" altLang="en-US" dirty="0"/>
              <a:t>。</a:t>
            </a:r>
            <a:endParaRPr lang="en-US" altLang="zh-TW" dirty="0"/>
          </a:p>
          <a:p>
            <a:pPr>
              <a:lnSpc>
                <a:spcPct val="200000"/>
              </a:lnSpc>
            </a:pPr>
            <a:r>
              <a:rPr lang="zh-TW" altLang="en-US" dirty="0"/>
              <a:t>小兒淋巴瘤的治療成績相當不錯，家屬不應灰心，應積極配合以治癒疾病，還小朋友一個健康的身體。</a:t>
            </a:r>
          </a:p>
        </p:txBody>
      </p:sp>
    </p:spTree>
    <p:extLst>
      <p:ext uri="{BB962C8B-B14F-4D97-AF65-F5344CB8AC3E}">
        <p14:creationId xmlns:p14="http://schemas.microsoft.com/office/powerpoint/2010/main" val="2724622800"/>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p:txBody>
          <a:bodyPr/>
          <a:lstStyle/>
          <a:p>
            <a:pPr eaLnBrk="1" hangingPunct="1">
              <a:defRPr/>
            </a:pPr>
            <a:r>
              <a:rPr lang="zh-TW" altLang="en-US"/>
              <a:t>腹脹（腹內腫瘤）</a:t>
            </a:r>
          </a:p>
        </p:txBody>
      </p:sp>
      <p:pic>
        <p:nvPicPr>
          <p:cNvPr id="70659" name="Picture 6" descr="abdomen mass"/>
          <p:cNvPicPr>
            <a:picLocks noGrp="1" noChangeAspect="1" noChangeArrowheads="1"/>
          </p:cNvPicPr>
          <p:nvPr>
            <p:ph idx="1"/>
          </p:nvPr>
        </p:nvPicPr>
        <p:blipFill>
          <a:blip r:embed="rId2" cstate="screen"/>
          <a:stretch>
            <a:fillRect/>
          </a:stretch>
        </p:blipFill>
        <p:spPr>
          <a:xfrm>
            <a:off x="1547664" y="1752600"/>
            <a:ext cx="6408712" cy="4325091"/>
          </a:xfrm>
          <a:effectLst>
            <a:softEdge rad="112500"/>
          </a:effectLst>
        </p:spPr>
      </p:pic>
    </p:spTree>
    <p:extLst>
      <p:ext uri="{BB962C8B-B14F-4D97-AF65-F5344CB8AC3E}">
        <p14:creationId xmlns:p14="http://schemas.microsoft.com/office/powerpoint/2010/main" val="71627383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p:txBody>
          <a:bodyPr/>
          <a:lstStyle/>
          <a:p>
            <a:pPr eaLnBrk="1" hangingPunct="1">
              <a:defRPr/>
            </a:pPr>
            <a:r>
              <a:rPr lang="zh-TW" altLang="en-US" dirty="0"/>
              <a:t>腹脹（腹內腫瘤）</a:t>
            </a:r>
          </a:p>
        </p:txBody>
      </p:sp>
      <p:pic>
        <p:nvPicPr>
          <p:cNvPr id="82947" name="Picture 6" descr="abdomen tumor 2"/>
          <p:cNvPicPr>
            <a:picLocks noGrp="1" noChangeAspect="1" noChangeArrowheads="1"/>
          </p:cNvPicPr>
          <p:nvPr>
            <p:ph idx="1"/>
          </p:nvPr>
        </p:nvPicPr>
        <p:blipFill>
          <a:blip r:embed="rId2" cstate="screen"/>
          <a:stretch>
            <a:fillRect/>
          </a:stretch>
        </p:blipFill>
        <p:spPr>
          <a:xfrm>
            <a:off x="2555776" y="1587053"/>
            <a:ext cx="3672408" cy="4661347"/>
          </a:xfrm>
          <a:effectLst>
            <a:softEdge rad="112500"/>
          </a:effectLst>
        </p:spPr>
      </p:pic>
      <p:sp>
        <p:nvSpPr>
          <p:cNvPr id="79876" name="Line 7"/>
          <p:cNvSpPr>
            <a:spLocks noChangeShapeType="1"/>
          </p:cNvSpPr>
          <p:nvPr/>
        </p:nvSpPr>
        <p:spPr bwMode="auto">
          <a:xfrm flipV="1">
            <a:off x="3203575" y="3716338"/>
            <a:ext cx="720725" cy="730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kumimoji="0" lang="zh-TW" altLang="en-US" sz="24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07442588"/>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301625" y="476672"/>
            <a:ext cx="8540750" cy="1143000"/>
          </a:xfrm>
        </p:spPr>
        <p:txBody>
          <a:bodyPr/>
          <a:lstStyle/>
          <a:p>
            <a:pPr eaLnBrk="1" hangingPunct="1">
              <a:defRPr/>
            </a:pPr>
            <a:r>
              <a:rPr lang="en-US" altLang="zh-TW" dirty="0"/>
              <a:t>DDx in abdomen tumor in children</a:t>
            </a:r>
          </a:p>
        </p:txBody>
      </p:sp>
      <p:sp>
        <p:nvSpPr>
          <p:cNvPr id="80899" name="Rectangle 3"/>
          <p:cNvSpPr>
            <a:spLocks noGrp="1" noChangeArrowheads="1"/>
          </p:cNvSpPr>
          <p:nvPr>
            <p:ph idx="1"/>
          </p:nvPr>
        </p:nvSpPr>
        <p:spPr>
          <a:xfrm>
            <a:off x="1669777" y="1412776"/>
            <a:ext cx="6646639" cy="4953000"/>
          </a:xfrm>
        </p:spPr>
        <p:txBody>
          <a:bodyPr/>
          <a:lstStyle/>
          <a:p>
            <a:pPr eaLnBrk="1" hangingPunct="1">
              <a:lnSpc>
                <a:spcPct val="150000"/>
              </a:lnSpc>
            </a:pPr>
            <a:r>
              <a:rPr lang="en-US" altLang="zh-TW" dirty="0"/>
              <a:t>Is it a real mass/tumor???</a:t>
            </a:r>
          </a:p>
          <a:p>
            <a:pPr lvl="1" eaLnBrk="1" hangingPunct="1">
              <a:lnSpc>
                <a:spcPct val="150000"/>
              </a:lnSpc>
            </a:pPr>
            <a:r>
              <a:rPr lang="en-US" altLang="zh-TW" dirty="0" err="1"/>
              <a:t>Neuroblatoma</a:t>
            </a:r>
            <a:endParaRPr lang="en-US" altLang="zh-TW" dirty="0"/>
          </a:p>
          <a:p>
            <a:pPr lvl="1" eaLnBrk="1" hangingPunct="1">
              <a:lnSpc>
                <a:spcPct val="150000"/>
              </a:lnSpc>
            </a:pPr>
            <a:r>
              <a:rPr lang="en-US" altLang="zh-TW" dirty="0"/>
              <a:t>Neoplasms of the kidney (Wilms tumor)</a:t>
            </a:r>
          </a:p>
          <a:p>
            <a:pPr lvl="1" eaLnBrk="1" hangingPunct="1">
              <a:lnSpc>
                <a:spcPct val="150000"/>
              </a:lnSpc>
            </a:pPr>
            <a:r>
              <a:rPr lang="en-US" altLang="zh-TW" dirty="0"/>
              <a:t>Neoplasms of the liver</a:t>
            </a:r>
          </a:p>
          <a:p>
            <a:pPr lvl="1" eaLnBrk="1" hangingPunct="1">
              <a:lnSpc>
                <a:spcPct val="150000"/>
              </a:lnSpc>
            </a:pPr>
            <a:r>
              <a:rPr lang="en-US" altLang="zh-TW" dirty="0"/>
              <a:t>Lymphoma</a:t>
            </a:r>
          </a:p>
          <a:p>
            <a:pPr lvl="1" eaLnBrk="1" hangingPunct="1">
              <a:lnSpc>
                <a:spcPct val="150000"/>
              </a:lnSpc>
            </a:pPr>
            <a:r>
              <a:rPr lang="en-US" altLang="zh-TW" dirty="0"/>
              <a:t>Rhabdomyosarcoma</a:t>
            </a:r>
          </a:p>
          <a:p>
            <a:pPr lvl="1" eaLnBrk="1" hangingPunct="1">
              <a:lnSpc>
                <a:spcPct val="150000"/>
              </a:lnSpc>
            </a:pPr>
            <a:r>
              <a:rPr lang="en-US" altLang="zh-TW" dirty="0"/>
              <a:t>Germ cell tumor</a:t>
            </a:r>
          </a:p>
          <a:p>
            <a:pPr lvl="1" eaLnBrk="1" hangingPunct="1">
              <a:lnSpc>
                <a:spcPct val="150000"/>
              </a:lnSpc>
            </a:pPr>
            <a:r>
              <a:rPr lang="en-US" altLang="zh-TW" dirty="0"/>
              <a:t>Hepatosplenomegaly</a:t>
            </a:r>
          </a:p>
          <a:p>
            <a:pPr eaLnBrk="1" hangingPunct="1">
              <a:lnSpc>
                <a:spcPct val="150000"/>
              </a:lnSpc>
            </a:pPr>
            <a:endParaRPr lang="en-US" altLang="zh-TW" dirty="0"/>
          </a:p>
        </p:txBody>
      </p:sp>
    </p:spTree>
    <p:extLst>
      <p:ext uri="{BB962C8B-B14F-4D97-AF65-F5344CB8AC3E}">
        <p14:creationId xmlns:p14="http://schemas.microsoft.com/office/powerpoint/2010/main" val="88264466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51520" y="609600"/>
            <a:ext cx="8540750" cy="1143000"/>
          </a:xfrm>
        </p:spPr>
        <p:txBody>
          <a:bodyPr/>
          <a:lstStyle/>
          <a:p>
            <a:pPr eaLnBrk="1" hangingPunct="1">
              <a:defRPr/>
            </a:pPr>
            <a:r>
              <a:rPr lang="zh-TW" altLang="en-US" dirty="0"/>
              <a:t>神經母細胞瘤案例</a:t>
            </a:r>
          </a:p>
        </p:txBody>
      </p:sp>
      <p:sp>
        <p:nvSpPr>
          <p:cNvPr id="68611" name="Rectangle 3"/>
          <p:cNvSpPr>
            <a:spLocks noGrp="1" noChangeArrowheads="1"/>
          </p:cNvSpPr>
          <p:nvPr>
            <p:ph idx="1"/>
          </p:nvPr>
        </p:nvSpPr>
        <p:spPr>
          <a:xfrm>
            <a:off x="517649" y="1755105"/>
            <a:ext cx="8274621" cy="4194175"/>
          </a:xfrm>
        </p:spPr>
        <p:txBody>
          <a:bodyPr/>
          <a:lstStyle/>
          <a:p>
            <a:pPr marL="84138" indent="638175" eaLnBrk="1" hangingPunct="1">
              <a:lnSpc>
                <a:spcPts val="3500"/>
              </a:lnSpc>
              <a:spcBef>
                <a:spcPts val="600"/>
              </a:spcBef>
              <a:buFont typeface="Wingdings 2" panose="05020102010507070707" pitchFamily="18" charset="2"/>
              <a:buNone/>
            </a:pPr>
            <a:r>
              <a:rPr lang="zh-TW" altLang="en-US" sz="2600" dirty="0"/>
              <a:t>小美是個</a:t>
            </a:r>
            <a:r>
              <a:rPr lang="en-US" altLang="zh-TW" sz="2600" dirty="0"/>
              <a:t>2</a:t>
            </a:r>
            <a:r>
              <a:rPr lang="zh-TW" altLang="en-US" sz="2600" dirty="0"/>
              <a:t>歲的小孩，這個月以來，媽媽覺得她的食慾減退，有時會喊</a:t>
            </a:r>
            <a:r>
              <a:rPr lang="zh-TW" altLang="en-US" sz="2600" b="1" u="sng" dirty="0"/>
              <a:t>腳痛</a:t>
            </a:r>
            <a:r>
              <a:rPr lang="zh-TW" altLang="en-US" sz="2600" dirty="0"/>
              <a:t>而不去玩耍，</a:t>
            </a:r>
            <a:r>
              <a:rPr lang="zh-TW" altLang="en-US" sz="2600" b="1" u="sng" dirty="0"/>
              <a:t>臉色也變的蒼白</a:t>
            </a:r>
            <a:r>
              <a:rPr lang="zh-TW" altLang="en-US" sz="2600" dirty="0"/>
              <a:t>，昨天媽媽幫他洗澡時，突然發現他的肚子變大了，好像肚子裡有什麼東西似的。</a:t>
            </a:r>
          </a:p>
          <a:p>
            <a:pPr marL="84138" indent="638175" eaLnBrk="1" hangingPunct="1">
              <a:lnSpc>
                <a:spcPts val="3500"/>
              </a:lnSpc>
              <a:spcBef>
                <a:spcPts val="600"/>
              </a:spcBef>
              <a:buFont typeface="Wingdings 2" panose="05020102010507070707" pitchFamily="18" charset="2"/>
              <a:buNone/>
            </a:pPr>
            <a:r>
              <a:rPr lang="zh-TW" altLang="en-US" sz="2600" dirty="0"/>
              <a:t>小美很快被帶去看醫師，醫師檢查時，發現小美腹部有腫瘤，接著小美接受腹部電腦斷層及腹部超音波的檢查，電腦斷層顯現小美腹部的腫瘤大小約</a:t>
            </a:r>
            <a:r>
              <a:rPr lang="en-US" altLang="zh-TW" sz="2600" dirty="0"/>
              <a:t>8</a:t>
            </a:r>
            <a:r>
              <a:rPr lang="en-US" altLang="zh-TW" sz="2600" dirty="0">
                <a:sym typeface="Symbol" panose="05050102010706020507" pitchFamily="18" charset="2"/>
              </a:rPr>
              <a:t>10</a:t>
            </a:r>
            <a:r>
              <a:rPr lang="zh-TW" altLang="en-US" sz="2600" dirty="0">
                <a:sym typeface="Symbol" panose="05050102010706020507" pitchFamily="18" charset="2"/>
              </a:rPr>
              <a:t>公分，由左側的腎上腺長出，並有許多細小的鈣化點，醫師推測以神經母細胞瘤的可能性最大。</a:t>
            </a:r>
            <a:endParaRPr lang="zh-TW" altLang="en-US" sz="2600" dirty="0"/>
          </a:p>
        </p:txBody>
      </p:sp>
    </p:spTree>
    <p:extLst>
      <p:ext uri="{BB962C8B-B14F-4D97-AF65-F5344CB8AC3E}">
        <p14:creationId xmlns:p14="http://schemas.microsoft.com/office/powerpoint/2010/main" val="3389697104"/>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zh-TW" altLang="en-US"/>
              <a:t>神經母細胞瘤</a:t>
            </a:r>
          </a:p>
        </p:txBody>
      </p:sp>
      <p:sp>
        <p:nvSpPr>
          <p:cNvPr id="69635" name="Rectangle 3"/>
          <p:cNvSpPr>
            <a:spLocks noGrp="1" noChangeArrowheads="1"/>
          </p:cNvSpPr>
          <p:nvPr>
            <p:ph idx="1"/>
          </p:nvPr>
        </p:nvSpPr>
        <p:spPr>
          <a:xfrm>
            <a:off x="456592" y="1827113"/>
            <a:ext cx="8219864" cy="4194175"/>
          </a:xfrm>
        </p:spPr>
        <p:txBody>
          <a:bodyPr/>
          <a:lstStyle/>
          <a:p>
            <a:pPr eaLnBrk="1" hangingPunct="1">
              <a:lnSpc>
                <a:spcPts val="3500"/>
              </a:lnSpc>
              <a:spcBef>
                <a:spcPts val="600"/>
              </a:spcBef>
            </a:pPr>
            <a:r>
              <a:rPr lang="zh-TW" altLang="en-US" sz="2600" dirty="0"/>
              <a:t>腫瘤原發部位以腎上腺最多見，占</a:t>
            </a:r>
            <a:r>
              <a:rPr lang="en-US" altLang="zh-TW" sz="2600" dirty="0"/>
              <a:t>33%</a:t>
            </a:r>
            <a:r>
              <a:rPr lang="zh-TW" altLang="en-US" sz="2600" dirty="0"/>
              <a:t>；其次為腹部</a:t>
            </a:r>
            <a:r>
              <a:rPr lang="en-US" altLang="zh-TW" sz="2600" dirty="0"/>
              <a:t>28%</a:t>
            </a:r>
            <a:r>
              <a:rPr lang="zh-TW" altLang="en-US" sz="2600" dirty="0"/>
              <a:t>；胸部</a:t>
            </a:r>
            <a:r>
              <a:rPr lang="en-US" altLang="zh-TW" sz="2600" dirty="0"/>
              <a:t>15%</a:t>
            </a:r>
            <a:r>
              <a:rPr lang="zh-TW" altLang="en-US" sz="2600" dirty="0"/>
              <a:t>；骨盆腔</a:t>
            </a:r>
            <a:r>
              <a:rPr lang="en-US" altLang="zh-TW" sz="2600" dirty="0"/>
              <a:t>6%</a:t>
            </a:r>
            <a:r>
              <a:rPr lang="zh-TW" altLang="en-US" sz="2600" dirty="0"/>
              <a:t>；頸部交感神經節</a:t>
            </a:r>
            <a:r>
              <a:rPr lang="en-US" altLang="zh-TW" sz="2600" dirty="0"/>
              <a:t>2%</a:t>
            </a:r>
            <a:r>
              <a:rPr lang="zh-TW" altLang="en-US" sz="2600" dirty="0"/>
              <a:t>；其他部位</a:t>
            </a:r>
            <a:r>
              <a:rPr lang="en-US" altLang="zh-TW" sz="2600" dirty="0"/>
              <a:t>16%</a:t>
            </a:r>
            <a:r>
              <a:rPr lang="zh-TW" altLang="en-US" sz="2600" dirty="0"/>
              <a:t>。</a:t>
            </a:r>
          </a:p>
          <a:p>
            <a:pPr eaLnBrk="1" hangingPunct="1">
              <a:lnSpc>
                <a:spcPts val="3500"/>
              </a:lnSpc>
              <a:spcBef>
                <a:spcPts val="600"/>
              </a:spcBef>
            </a:pPr>
            <a:r>
              <a:rPr lang="zh-TW" altLang="en-US" sz="2600" dirty="0"/>
              <a:t>它原發的部位居於身體中心，</a:t>
            </a:r>
            <a:r>
              <a:rPr lang="zh-TW" altLang="en-US" sz="2600" b="1" u="sng" dirty="0"/>
              <a:t>不易察覺</a:t>
            </a:r>
            <a:r>
              <a:rPr lang="zh-TW" altLang="en-US" sz="2600" dirty="0"/>
              <a:t>，並且很容易轉移他處，是最易轉移到骨髓的固態瘤，大部分病人發現時屬第三或第四期。</a:t>
            </a:r>
          </a:p>
          <a:p>
            <a:pPr eaLnBrk="1" hangingPunct="1">
              <a:lnSpc>
                <a:spcPts val="3500"/>
              </a:lnSpc>
              <a:spcBef>
                <a:spcPts val="600"/>
              </a:spcBef>
            </a:pPr>
            <a:r>
              <a:rPr lang="zh-TW" altLang="en-US" sz="2600" dirty="0"/>
              <a:t>神經母細胞瘤有時會自行成熟退化，但只限於小嬰兒，一般</a:t>
            </a:r>
            <a:r>
              <a:rPr lang="en-US" altLang="zh-TW" sz="2600" dirty="0"/>
              <a:t>1</a:t>
            </a:r>
            <a:r>
              <a:rPr lang="zh-TW" altLang="en-US" sz="2600" dirty="0"/>
              <a:t>歲以上的神經母細胞瘤是</a:t>
            </a:r>
            <a:r>
              <a:rPr lang="zh-TW" altLang="en-US" sz="2600" b="1" u="sng" dirty="0"/>
              <a:t>相當惡性</a:t>
            </a:r>
            <a:r>
              <a:rPr lang="zh-TW" altLang="en-US" sz="2600" dirty="0"/>
              <a:t>的。</a:t>
            </a:r>
          </a:p>
        </p:txBody>
      </p:sp>
    </p:spTree>
    <p:extLst>
      <p:ext uri="{BB962C8B-B14F-4D97-AF65-F5344CB8AC3E}">
        <p14:creationId xmlns:p14="http://schemas.microsoft.com/office/powerpoint/2010/main" val="626463628"/>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zh-TW" altLang="en-US" dirty="0"/>
              <a:t>臨床症狀</a:t>
            </a:r>
          </a:p>
        </p:txBody>
      </p:sp>
      <p:sp>
        <p:nvSpPr>
          <p:cNvPr id="70659" name="Rectangle 3"/>
          <p:cNvSpPr>
            <a:spLocks noGrp="1" noChangeArrowheads="1"/>
          </p:cNvSpPr>
          <p:nvPr>
            <p:ph idx="1"/>
          </p:nvPr>
        </p:nvSpPr>
        <p:spPr>
          <a:xfrm>
            <a:off x="764298" y="1683097"/>
            <a:ext cx="7912158" cy="4194175"/>
          </a:xfrm>
        </p:spPr>
        <p:txBody>
          <a:bodyPr/>
          <a:lstStyle/>
          <a:p>
            <a:pPr eaLnBrk="1" hangingPunct="1">
              <a:lnSpc>
                <a:spcPct val="150000"/>
              </a:lnSpc>
              <a:spcBef>
                <a:spcPts val="600"/>
              </a:spcBef>
              <a:spcAft>
                <a:spcPts val="1200"/>
              </a:spcAft>
            </a:pPr>
            <a:r>
              <a:rPr lang="zh-TW" altLang="en-US" dirty="0"/>
              <a:t>臨床表現依腫瘤位置不同而不同。</a:t>
            </a:r>
          </a:p>
          <a:p>
            <a:pPr eaLnBrk="1" hangingPunct="1">
              <a:lnSpc>
                <a:spcPct val="150000"/>
              </a:lnSpc>
              <a:spcBef>
                <a:spcPts val="600"/>
              </a:spcBef>
              <a:spcAft>
                <a:spcPts val="1200"/>
              </a:spcAft>
            </a:pPr>
            <a:r>
              <a:rPr lang="zh-TW" altLang="en-US" b="1" u="sng" dirty="0"/>
              <a:t>腹部摸到腫塊</a:t>
            </a:r>
            <a:r>
              <a:rPr lang="zh-TW" altLang="en-US" dirty="0"/>
              <a:t>是最常見的表現。</a:t>
            </a:r>
          </a:p>
          <a:p>
            <a:pPr eaLnBrk="1" hangingPunct="1">
              <a:lnSpc>
                <a:spcPct val="150000"/>
              </a:lnSpc>
              <a:spcBef>
                <a:spcPts val="600"/>
              </a:spcBef>
              <a:spcAft>
                <a:spcPts val="1200"/>
              </a:spcAft>
            </a:pPr>
            <a:r>
              <a:rPr lang="zh-TW" altLang="en-US" dirty="0"/>
              <a:t>其他包括發燒、體重減輕、疲倦、貧血、淋巴腺腫大、眼球震顫、慢性腹瀉、關節痛，下肢麻痺、腹痛、呼吸困難等。</a:t>
            </a:r>
          </a:p>
          <a:p>
            <a:pPr eaLnBrk="1" hangingPunct="1">
              <a:lnSpc>
                <a:spcPct val="150000"/>
              </a:lnSpc>
              <a:spcBef>
                <a:spcPts val="600"/>
              </a:spcBef>
              <a:spcAft>
                <a:spcPts val="1200"/>
              </a:spcAft>
            </a:pPr>
            <a:r>
              <a:rPr lang="zh-TW" altLang="en-US" b="1" u="sng" dirty="0"/>
              <a:t>眼框周圍瘀血</a:t>
            </a:r>
            <a:r>
              <a:rPr lang="zh-TW" altLang="en-US" dirty="0"/>
              <a:t>合併眼球突出是它的特徵性表現。</a:t>
            </a:r>
          </a:p>
        </p:txBody>
      </p:sp>
    </p:spTree>
    <p:extLst>
      <p:ext uri="{BB962C8B-B14F-4D97-AF65-F5344CB8AC3E}">
        <p14:creationId xmlns:p14="http://schemas.microsoft.com/office/powerpoint/2010/main" val="2857160714"/>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244841C-2070-45AF-960B-2C020A2603D7}"/>
              </a:ext>
            </a:extLst>
          </p:cNvPr>
          <p:cNvSpPr>
            <a:spLocks noGrp="1"/>
          </p:cNvSpPr>
          <p:nvPr>
            <p:ph type="title"/>
          </p:nvPr>
        </p:nvSpPr>
        <p:spPr/>
        <p:txBody>
          <a:bodyPr/>
          <a:lstStyle/>
          <a:p>
            <a:r>
              <a:rPr lang="zh-TW" altLang="en-US" dirty="0"/>
              <a:t>神經母細胞瘤</a:t>
            </a:r>
          </a:p>
        </p:txBody>
      </p:sp>
      <p:pic>
        <p:nvPicPr>
          <p:cNvPr id="5" name="內容版面配置區 4">
            <a:extLst>
              <a:ext uri="{FF2B5EF4-FFF2-40B4-BE49-F238E27FC236}">
                <a16:creationId xmlns:a16="http://schemas.microsoft.com/office/drawing/2014/main" xmlns="" id="{84AE5584-FCFF-41EE-94AB-6061C7C665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975" y="1905000"/>
            <a:ext cx="7978050" cy="4194175"/>
          </a:xfrm>
        </p:spPr>
      </p:pic>
    </p:spTree>
    <p:extLst>
      <p:ext uri="{BB962C8B-B14F-4D97-AF65-F5344CB8AC3E}">
        <p14:creationId xmlns:p14="http://schemas.microsoft.com/office/powerpoint/2010/main" val="30667488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9CD0F1D-42BC-49FB-862F-34C0DBECFB03}"/>
              </a:ext>
            </a:extLst>
          </p:cNvPr>
          <p:cNvSpPr>
            <a:spLocks noGrp="1"/>
          </p:cNvSpPr>
          <p:nvPr>
            <p:ph type="title"/>
          </p:nvPr>
        </p:nvSpPr>
        <p:spPr/>
        <p:txBody>
          <a:bodyPr/>
          <a:lstStyle/>
          <a:p>
            <a:r>
              <a:rPr lang="zh-TW" altLang="en-US" dirty="0"/>
              <a:t>腦炎重症前的症狀</a:t>
            </a:r>
          </a:p>
        </p:txBody>
      </p:sp>
      <p:pic>
        <p:nvPicPr>
          <p:cNvPr id="7" name="圖片 6">
            <a:extLst>
              <a:ext uri="{FF2B5EF4-FFF2-40B4-BE49-F238E27FC236}">
                <a16:creationId xmlns:a16="http://schemas.microsoft.com/office/drawing/2014/main" xmlns="" id="{6013B274-0F77-41D6-A1A7-42A7629CF588}"/>
              </a:ext>
            </a:extLst>
          </p:cNvPr>
          <p:cNvPicPr>
            <a:picLocks noChangeAspect="1"/>
          </p:cNvPicPr>
          <p:nvPr/>
        </p:nvPicPr>
        <p:blipFill rotWithShape="1">
          <a:blip r:embed="rId2">
            <a:extLst>
              <a:ext uri="{28A0092B-C50C-407E-A947-70E740481C1C}">
                <a14:useLocalDpi xmlns:a14="http://schemas.microsoft.com/office/drawing/2010/main" val="0"/>
              </a:ext>
            </a:extLst>
          </a:blip>
          <a:srcRect t="24506" b="8583"/>
          <a:stretch/>
        </p:blipFill>
        <p:spPr>
          <a:xfrm>
            <a:off x="179511" y="2286186"/>
            <a:ext cx="4357113" cy="3303054"/>
          </a:xfrm>
          <a:prstGeom prst="rect">
            <a:avLst/>
          </a:prstGeom>
        </p:spPr>
      </p:pic>
      <p:pic>
        <p:nvPicPr>
          <p:cNvPr id="9" name="圖片 8">
            <a:extLst>
              <a:ext uri="{FF2B5EF4-FFF2-40B4-BE49-F238E27FC236}">
                <a16:creationId xmlns:a16="http://schemas.microsoft.com/office/drawing/2014/main" xmlns="" id="{0D0C16E9-4D9B-4488-B7AA-D6D168CD9F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52" t="20855" r="8059" b="3838"/>
          <a:stretch/>
        </p:blipFill>
        <p:spPr>
          <a:xfrm>
            <a:off x="4607699" y="2286186"/>
            <a:ext cx="4009723" cy="3303054"/>
          </a:xfrm>
          <a:prstGeom prst="rect">
            <a:avLst/>
          </a:prstGeom>
        </p:spPr>
      </p:pic>
    </p:spTree>
    <p:extLst>
      <p:ext uri="{BB962C8B-B14F-4D97-AF65-F5344CB8AC3E}">
        <p14:creationId xmlns:p14="http://schemas.microsoft.com/office/powerpoint/2010/main" val="3492957138"/>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title"/>
          </p:nvPr>
        </p:nvSpPr>
        <p:spPr/>
        <p:txBody>
          <a:bodyPr/>
          <a:lstStyle/>
          <a:p>
            <a:pPr eaLnBrk="1" hangingPunct="1">
              <a:defRPr/>
            </a:pPr>
            <a:r>
              <a:rPr lang="zh-TW" altLang="en-US"/>
              <a:t>熊貓眼（神經母細胞瘤）</a:t>
            </a:r>
          </a:p>
        </p:txBody>
      </p:sp>
      <p:pic>
        <p:nvPicPr>
          <p:cNvPr id="75779" name="Picture 6" descr="neuroblastoma"/>
          <p:cNvPicPr>
            <a:picLocks noGrp="1" noChangeAspect="1" noChangeArrowheads="1"/>
          </p:cNvPicPr>
          <p:nvPr>
            <p:ph idx="1"/>
          </p:nvPr>
        </p:nvPicPr>
        <p:blipFill>
          <a:blip r:embed="rId2" cstate="screen"/>
          <a:stretch>
            <a:fillRect/>
          </a:stretch>
        </p:blipFill>
        <p:spPr>
          <a:xfrm>
            <a:off x="2477134" y="1752599"/>
            <a:ext cx="3895065" cy="4469075"/>
          </a:xfrm>
          <a:effectLst>
            <a:softEdge rad="112500"/>
          </a:effectLst>
        </p:spPr>
      </p:pic>
      <p:sp>
        <p:nvSpPr>
          <p:cNvPr id="72708" name="Line 7"/>
          <p:cNvSpPr>
            <a:spLocks noChangeShapeType="1"/>
          </p:cNvSpPr>
          <p:nvPr/>
        </p:nvSpPr>
        <p:spPr bwMode="auto">
          <a:xfrm flipV="1">
            <a:off x="3204369" y="4365625"/>
            <a:ext cx="287337" cy="5762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kumimoji="0" lang="zh-TW" altLang="en-US" sz="2400">
              <a:solidFill>
                <a:prstClr val="black"/>
              </a:solidFill>
              <a:latin typeface="Times New Roman" panose="02020603050405020304" pitchFamily="18" charset="0"/>
            </a:endParaRPr>
          </a:p>
        </p:txBody>
      </p:sp>
      <p:sp>
        <p:nvSpPr>
          <p:cNvPr id="72709" name="Line 8"/>
          <p:cNvSpPr>
            <a:spLocks noChangeShapeType="1"/>
          </p:cNvSpPr>
          <p:nvPr/>
        </p:nvSpPr>
        <p:spPr bwMode="auto">
          <a:xfrm flipV="1">
            <a:off x="5508104" y="4292600"/>
            <a:ext cx="0" cy="649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kumimoji="0" lang="zh-TW" altLang="en-US" sz="24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27975871"/>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zh-TW" altLang="en-US" dirty="0"/>
              <a:t>治療及預後</a:t>
            </a:r>
          </a:p>
        </p:txBody>
      </p:sp>
      <p:sp>
        <p:nvSpPr>
          <p:cNvPr id="75779" name="Rectangle 3"/>
          <p:cNvSpPr>
            <a:spLocks noGrp="1" noChangeArrowheads="1"/>
          </p:cNvSpPr>
          <p:nvPr>
            <p:ph idx="1"/>
          </p:nvPr>
        </p:nvSpPr>
        <p:spPr>
          <a:xfrm>
            <a:off x="600608" y="1635968"/>
            <a:ext cx="8075848" cy="4529336"/>
          </a:xfrm>
        </p:spPr>
        <p:txBody>
          <a:bodyPr/>
          <a:lstStyle/>
          <a:p>
            <a:pPr eaLnBrk="1" hangingPunct="1">
              <a:lnSpc>
                <a:spcPts val="4000"/>
              </a:lnSpc>
              <a:spcBef>
                <a:spcPts val="600"/>
              </a:spcBef>
            </a:pPr>
            <a:r>
              <a:rPr lang="zh-TW" altLang="en-US" sz="2600" dirty="0"/>
              <a:t>一般來說，有</a:t>
            </a:r>
            <a:r>
              <a:rPr lang="en-US" altLang="zh-TW" sz="2600" dirty="0"/>
              <a:t>70%</a:t>
            </a:r>
            <a:r>
              <a:rPr lang="zh-TW" altLang="en-US" sz="2600" dirty="0"/>
              <a:t>以上病人再發病時已發生轉移或擴散，而腫瘤常緊鄰大血管，所以無法一開始就以手術切除，必須</a:t>
            </a:r>
            <a:r>
              <a:rPr lang="zh-TW" altLang="en-US" sz="2600" b="1" u="sng" dirty="0"/>
              <a:t>化學治療</a:t>
            </a:r>
            <a:r>
              <a:rPr lang="zh-TW" altLang="en-US" sz="2600" dirty="0"/>
              <a:t>，消滅轉移的癌細胞並使腫瘤縮小，接著再</a:t>
            </a:r>
            <a:r>
              <a:rPr lang="zh-TW" altLang="en-US" sz="2600" b="1" u="sng" dirty="0"/>
              <a:t>開刀切除</a:t>
            </a:r>
            <a:r>
              <a:rPr lang="zh-TW" altLang="en-US" sz="2600" dirty="0"/>
              <a:t>原發腫瘤。</a:t>
            </a:r>
          </a:p>
          <a:p>
            <a:pPr eaLnBrk="1" hangingPunct="1">
              <a:lnSpc>
                <a:spcPts val="4000"/>
              </a:lnSpc>
              <a:spcBef>
                <a:spcPts val="600"/>
              </a:spcBef>
            </a:pPr>
            <a:r>
              <a:rPr lang="zh-TW" altLang="en-US" sz="2600" dirty="0"/>
              <a:t>無法清除的腫瘤再加上放射治療。</a:t>
            </a:r>
          </a:p>
          <a:p>
            <a:pPr eaLnBrk="1" hangingPunct="1">
              <a:lnSpc>
                <a:spcPts val="4000"/>
              </a:lnSpc>
              <a:spcBef>
                <a:spcPts val="600"/>
              </a:spcBef>
            </a:pPr>
            <a:r>
              <a:rPr lang="zh-TW" altLang="en-US" sz="2600" b="1" u="sng" dirty="0"/>
              <a:t>自體骨髓移植加維他命</a:t>
            </a:r>
            <a:r>
              <a:rPr lang="en-US" altLang="zh-TW" sz="2600" b="1" u="sng" dirty="0"/>
              <a:t>A</a:t>
            </a:r>
            <a:r>
              <a:rPr lang="zh-TW" altLang="en-US" sz="2600" b="1" u="sng" dirty="0"/>
              <a:t>酸</a:t>
            </a:r>
            <a:r>
              <a:rPr lang="zh-TW" altLang="en-US" sz="2600" dirty="0"/>
              <a:t>可應用在第三、四期的病人，效果不錯。</a:t>
            </a:r>
            <a:endParaRPr lang="en-US" altLang="zh-TW" sz="2600" dirty="0"/>
          </a:p>
          <a:p>
            <a:pPr eaLnBrk="1" hangingPunct="1">
              <a:lnSpc>
                <a:spcPts val="4000"/>
              </a:lnSpc>
              <a:spcBef>
                <a:spcPts val="600"/>
              </a:spcBef>
            </a:pPr>
            <a:r>
              <a:rPr lang="zh-TW" altLang="en-US" sz="2600" dirty="0"/>
              <a:t>今年通過新的標靶藥 </a:t>
            </a:r>
            <a:r>
              <a:rPr lang="en-US" altLang="zh-TW" sz="2600" dirty="0"/>
              <a:t>(anti-GD2)</a:t>
            </a:r>
            <a:r>
              <a:rPr lang="zh-TW" altLang="en-US" sz="2600" dirty="0"/>
              <a:t>，可大大是高治癒率。</a:t>
            </a:r>
          </a:p>
        </p:txBody>
      </p:sp>
    </p:spTree>
    <p:extLst>
      <p:ext uri="{BB962C8B-B14F-4D97-AF65-F5344CB8AC3E}">
        <p14:creationId xmlns:p14="http://schemas.microsoft.com/office/powerpoint/2010/main" val="76274616"/>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3077"/>
            <a:ext cx="9144000" cy="6858000"/>
          </a:xfrm>
          <a:prstGeom prst="rect">
            <a:avLst/>
          </a:prstGeom>
          <a:noFill/>
          <a:ln w="9525">
            <a:noFill/>
            <a:miter lim="800000"/>
            <a:headEnd/>
            <a:tailEnd/>
          </a:ln>
        </p:spPr>
      </p:pic>
    </p:spTree>
    <p:extLst>
      <p:ext uri="{BB962C8B-B14F-4D97-AF65-F5344CB8AC3E}">
        <p14:creationId xmlns:p14="http://schemas.microsoft.com/office/powerpoint/2010/main" val="71003422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p:nvPr>
        </p:nvSpPr>
        <p:spPr>
          <a:xfrm>
            <a:off x="301625" y="825625"/>
            <a:ext cx="8540750" cy="659159"/>
          </a:xfrm>
        </p:spPr>
        <p:txBody>
          <a:bodyPr/>
          <a:lstStyle/>
          <a:p>
            <a:pPr marL="0" indent="0" algn="ctr">
              <a:buNone/>
            </a:pPr>
            <a:r>
              <a:rPr lang="zh-TW" altLang="en-US" sz="2800" b="1" dirty="0">
                <a:solidFill>
                  <a:schemeClr val="tx2"/>
                </a:solidFill>
              </a:rPr>
              <a:t>嗜血症候群</a:t>
            </a:r>
            <a:r>
              <a:rPr lang="en-US" altLang="zh-TW" sz="2800" b="1" dirty="0">
                <a:solidFill>
                  <a:schemeClr val="tx2"/>
                </a:solidFill>
              </a:rPr>
              <a:t>(</a:t>
            </a:r>
            <a:r>
              <a:rPr lang="en-US" altLang="zh-TW" sz="2800" b="1" dirty="0" err="1">
                <a:solidFill>
                  <a:schemeClr val="tx2"/>
                </a:solidFill>
              </a:rPr>
              <a:t>Hemophagocytic</a:t>
            </a:r>
            <a:r>
              <a:rPr lang="en-US" altLang="zh-TW" sz="2800" b="1" dirty="0">
                <a:solidFill>
                  <a:schemeClr val="tx2"/>
                </a:solidFill>
              </a:rPr>
              <a:t> syndrome)</a:t>
            </a:r>
            <a:endParaRPr lang="zh-TW" altLang="en-US" sz="2800" b="1" dirty="0">
              <a:solidFill>
                <a:schemeClr val="tx2"/>
              </a:solidFill>
            </a:endParaRPr>
          </a:p>
        </p:txBody>
      </p:sp>
      <p:sp>
        <p:nvSpPr>
          <p:cNvPr id="3" name="文字方塊 2"/>
          <p:cNvSpPr txBox="1"/>
          <p:nvPr/>
        </p:nvSpPr>
        <p:spPr>
          <a:xfrm>
            <a:off x="683568" y="1484784"/>
            <a:ext cx="7848872" cy="4686668"/>
          </a:xfrm>
          <a:prstGeom prst="rect">
            <a:avLst/>
          </a:prstGeom>
          <a:noFill/>
        </p:spPr>
        <p:txBody>
          <a:bodyPr wrap="square" rtlCol="0">
            <a:spAutoFit/>
          </a:bodyPr>
          <a:lstStyle/>
          <a:p>
            <a:pPr marL="342900" indent="-342900">
              <a:lnSpc>
                <a:spcPts val="2800"/>
              </a:lnSpc>
              <a:spcBef>
                <a:spcPts val="600"/>
              </a:spcBef>
              <a:buFont typeface="Wingdings" panose="05000000000000000000" pitchFamily="2" charset="2"/>
              <a:buChar char="u"/>
            </a:pPr>
            <a:r>
              <a:rPr lang="zh-TW" altLang="en-US" sz="2200" dirty="0">
                <a:solidFill>
                  <a:srgbClr val="000000"/>
                </a:solidFill>
                <a:latin typeface="標楷體" panose="03000509000000000000" pitchFamily="65" charset="-120"/>
                <a:ea typeface="標楷體" panose="03000509000000000000" pitchFamily="65" charset="-120"/>
              </a:rPr>
              <a:t>嗜血症候群是白血球異常活化和增生造成免疫力錯亂，白血球不但釋放出大樣的細胞激素</a:t>
            </a:r>
            <a:r>
              <a:rPr lang="en-US" altLang="zh-TW" sz="2200" dirty="0">
                <a:solidFill>
                  <a:srgbClr val="000000"/>
                </a:solidFill>
                <a:latin typeface="標楷體" panose="03000509000000000000" pitchFamily="65" charset="-120"/>
                <a:ea typeface="標楷體" panose="03000509000000000000" pitchFamily="65" charset="-120"/>
              </a:rPr>
              <a:t>(Cytokine)</a:t>
            </a:r>
            <a:r>
              <a:rPr lang="zh-TW" altLang="en-US" sz="2200" dirty="0">
                <a:solidFill>
                  <a:srgbClr val="000000"/>
                </a:solidFill>
                <a:latin typeface="標楷體" panose="03000509000000000000" pitchFamily="65" charset="-120"/>
                <a:ea typeface="標楷體" panose="03000509000000000000" pitchFamily="65" charset="-120"/>
              </a:rPr>
              <a:t>造成身體的破壞，白血球更吞噬其他的血球</a:t>
            </a:r>
            <a:r>
              <a:rPr lang="en-US" altLang="zh-TW" sz="2200" dirty="0">
                <a:solidFill>
                  <a:srgbClr val="000000"/>
                </a:solidFill>
                <a:latin typeface="標楷體" panose="03000509000000000000" pitchFamily="65" charset="-120"/>
                <a:ea typeface="標楷體" panose="03000509000000000000" pitchFamily="65" charset="-120"/>
              </a:rPr>
              <a:t>(</a:t>
            </a:r>
            <a:r>
              <a:rPr lang="zh-TW" altLang="en-US" sz="2200" dirty="0">
                <a:solidFill>
                  <a:srgbClr val="000000"/>
                </a:solidFill>
                <a:latin typeface="標楷體" panose="03000509000000000000" pitchFamily="65" charset="-120"/>
                <a:ea typeface="標楷體" panose="03000509000000000000" pitchFamily="65" charset="-120"/>
              </a:rPr>
              <a:t>如：紅血球、白血球與血小板</a:t>
            </a:r>
            <a:r>
              <a:rPr lang="en-US" altLang="zh-TW" sz="2200" dirty="0">
                <a:solidFill>
                  <a:srgbClr val="000000"/>
                </a:solidFill>
                <a:latin typeface="標楷體" panose="03000509000000000000" pitchFamily="65" charset="-120"/>
                <a:ea typeface="標楷體" panose="03000509000000000000" pitchFamily="65" charset="-120"/>
              </a:rPr>
              <a:t>)</a:t>
            </a:r>
            <a:r>
              <a:rPr lang="zh-TW" altLang="en-US" sz="2200" dirty="0">
                <a:solidFill>
                  <a:srgbClr val="000000"/>
                </a:solidFill>
                <a:latin typeface="標楷體" panose="03000509000000000000" pitchFamily="65" charset="-120"/>
                <a:ea typeface="標楷體" panose="03000509000000000000" pitchFamily="65" charset="-120"/>
              </a:rPr>
              <a:t>導致血液檢查報告異常。</a:t>
            </a:r>
          </a:p>
          <a:p>
            <a:pPr marL="342900" indent="-342900">
              <a:lnSpc>
                <a:spcPts val="2800"/>
              </a:lnSpc>
              <a:spcBef>
                <a:spcPts val="600"/>
              </a:spcBef>
              <a:buFont typeface="Wingdings" panose="05000000000000000000" pitchFamily="2" charset="2"/>
              <a:buChar char="u"/>
            </a:pPr>
            <a:r>
              <a:rPr lang="zh-TW" altLang="en-US" sz="2200" dirty="0">
                <a:solidFill>
                  <a:srgbClr val="000000"/>
                </a:solidFill>
                <a:latin typeface="標楷體" panose="03000509000000000000" pitchFamily="65" charset="-120"/>
                <a:ea typeface="標楷體" panose="03000509000000000000" pitchFamily="65" charset="-120"/>
              </a:rPr>
              <a:t>嗜血症候群常以發燒來表現，不易被早期診斷，嚴重時會惡化很快，所以一定要盡早診斷，盡快治療。</a:t>
            </a:r>
          </a:p>
          <a:p>
            <a:pPr marL="342900" indent="-342900">
              <a:lnSpc>
                <a:spcPts val="2800"/>
              </a:lnSpc>
              <a:spcBef>
                <a:spcPts val="600"/>
              </a:spcBef>
              <a:buFont typeface="Wingdings" panose="05000000000000000000" pitchFamily="2" charset="2"/>
              <a:buChar char="u"/>
            </a:pPr>
            <a:r>
              <a:rPr lang="zh-TW" altLang="en-US" sz="2200" dirty="0">
                <a:solidFill>
                  <a:srgbClr val="000000"/>
                </a:solidFill>
                <a:latin typeface="標楷體" panose="03000509000000000000" pitchFamily="65" charset="-120"/>
                <a:ea typeface="標楷體" panose="03000509000000000000" pitchFamily="65" charset="-120"/>
              </a:rPr>
              <a:t>要盡早去找出引起嗜血症候群的原因，如病毒</a:t>
            </a:r>
            <a:r>
              <a:rPr lang="en-US" altLang="zh-TW" sz="2200" dirty="0">
                <a:solidFill>
                  <a:srgbClr val="000000"/>
                </a:solidFill>
                <a:latin typeface="標楷體" panose="03000509000000000000" pitchFamily="65" charset="-120"/>
                <a:ea typeface="標楷體" panose="03000509000000000000" pitchFamily="65" charset="-120"/>
              </a:rPr>
              <a:t>(</a:t>
            </a:r>
            <a:r>
              <a:rPr lang="zh-TW" altLang="en-US" sz="2200" dirty="0">
                <a:solidFill>
                  <a:srgbClr val="000000"/>
                </a:solidFill>
                <a:latin typeface="標楷體" panose="03000509000000000000" pitchFamily="65" charset="-120"/>
                <a:ea typeface="標楷體" panose="03000509000000000000" pitchFamily="65" charset="-120"/>
              </a:rPr>
              <a:t>如</a:t>
            </a:r>
            <a:r>
              <a:rPr lang="en-US" altLang="zh-TW" sz="2200" dirty="0">
                <a:solidFill>
                  <a:srgbClr val="000000"/>
                </a:solidFill>
                <a:latin typeface="標楷體" panose="03000509000000000000" pitchFamily="65" charset="-120"/>
                <a:ea typeface="標楷體" panose="03000509000000000000" pitchFamily="65" charset="-120"/>
              </a:rPr>
              <a:t>EB</a:t>
            </a:r>
            <a:r>
              <a:rPr lang="zh-TW" altLang="en-US" sz="2200" dirty="0">
                <a:solidFill>
                  <a:srgbClr val="000000"/>
                </a:solidFill>
                <a:latin typeface="標楷體" panose="03000509000000000000" pitchFamily="65" charset="-120"/>
                <a:ea typeface="標楷體" panose="03000509000000000000" pitchFamily="65" charset="-120"/>
              </a:rPr>
              <a:t>病毒</a:t>
            </a:r>
            <a:r>
              <a:rPr lang="en-US" altLang="zh-TW" sz="2200" dirty="0">
                <a:solidFill>
                  <a:srgbClr val="000000"/>
                </a:solidFill>
                <a:latin typeface="標楷體" panose="03000509000000000000" pitchFamily="65" charset="-120"/>
                <a:ea typeface="標楷體" panose="03000509000000000000" pitchFamily="65" charset="-120"/>
              </a:rPr>
              <a:t>)</a:t>
            </a:r>
            <a:r>
              <a:rPr lang="zh-TW" altLang="en-US" sz="2200" dirty="0">
                <a:solidFill>
                  <a:srgbClr val="000000"/>
                </a:solidFill>
                <a:latin typeface="標楷體" panose="03000509000000000000" pitchFamily="65" charset="-120"/>
                <a:ea typeface="標楷體" panose="03000509000000000000" pitchFamily="65" charset="-120"/>
              </a:rPr>
              <a:t>、風濕免疫疾病、惡性腫瘤，再針對原因去治療。</a:t>
            </a:r>
            <a:endParaRPr lang="en-US" altLang="zh-TW" sz="2200" dirty="0">
              <a:solidFill>
                <a:srgbClr val="000000"/>
              </a:solidFill>
              <a:latin typeface="標楷體" panose="03000509000000000000" pitchFamily="65" charset="-120"/>
              <a:ea typeface="標楷體" panose="03000509000000000000" pitchFamily="65" charset="-120"/>
            </a:endParaRPr>
          </a:p>
          <a:p>
            <a:pPr marL="342900" indent="-342900">
              <a:lnSpc>
                <a:spcPts val="2800"/>
              </a:lnSpc>
              <a:spcBef>
                <a:spcPts val="600"/>
              </a:spcBef>
              <a:buFont typeface="Wingdings" panose="05000000000000000000" pitchFamily="2" charset="2"/>
              <a:buChar char="u"/>
            </a:pPr>
            <a:r>
              <a:rPr lang="en-US" altLang="zh-TW" sz="2200" dirty="0">
                <a:solidFill>
                  <a:srgbClr val="000000"/>
                </a:solidFill>
                <a:latin typeface="標楷體" panose="03000509000000000000" pitchFamily="65" charset="-120"/>
                <a:ea typeface="標楷體" panose="03000509000000000000" pitchFamily="65" charset="-120"/>
              </a:rPr>
              <a:t>EB</a:t>
            </a:r>
            <a:r>
              <a:rPr lang="zh-TW" altLang="en-US" sz="2200" dirty="0">
                <a:solidFill>
                  <a:srgbClr val="000000"/>
                </a:solidFill>
                <a:latin typeface="標楷體" panose="03000509000000000000" pitchFamily="65" charset="-120"/>
                <a:ea typeface="標楷體" panose="03000509000000000000" pitchFamily="65" charset="-120"/>
              </a:rPr>
              <a:t>病毒引起的嗜血症候群，比較不易治療，我們團隊為了消除</a:t>
            </a:r>
            <a:r>
              <a:rPr lang="en-US" altLang="zh-TW" sz="2200" dirty="0">
                <a:solidFill>
                  <a:srgbClr val="000000"/>
                </a:solidFill>
                <a:latin typeface="標楷體" panose="03000509000000000000" pitchFamily="65" charset="-120"/>
                <a:ea typeface="標楷體" panose="03000509000000000000" pitchFamily="65" charset="-120"/>
              </a:rPr>
              <a:t>EB</a:t>
            </a:r>
            <a:r>
              <a:rPr lang="zh-TW" altLang="en-US" sz="2200" dirty="0">
                <a:solidFill>
                  <a:srgbClr val="000000"/>
                </a:solidFill>
                <a:latin typeface="標楷體" panose="03000509000000000000" pitchFamily="65" charset="-120"/>
                <a:ea typeface="標楷體" panose="03000509000000000000" pitchFamily="65" charset="-120"/>
              </a:rPr>
              <a:t>病毒，會加上莫須瘤，以提高治癒率。</a:t>
            </a:r>
          </a:p>
          <a:p>
            <a:pPr marL="342900" indent="-342900">
              <a:lnSpc>
                <a:spcPts val="2800"/>
              </a:lnSpc>
              <a:spcBef>
                <a:spcPts val="600"/>
              </a:spcBef>
              <a:buFont typeface="Wingdings" panose="05000000000000000000" pitchFamily="2" charset="2"/>
              <a:buChar char="u"/>
            </a:pPr>
            <a:r>
              <a:rPr lang="zh-TW" altLang="en-US" sz="2200" dirty="0">
                <a:solidFill>
                  <a:srgbClr val="000000"/>
                </a:solidFill>
                <a:latin typeface="標楷體" panose="03000509000000000000" pitchFamily="65" charset="-120"/>
                <a:ea typeface="標楷體" panose="03000509000000000000" pitchFamily="65" charset="-120"/>
              </a:rPr>
              <a:t>嗜血症候群復發時，需盡快做骨髓移植，為爭取時間，半吻合移植是一個不錯的選擇。</a:t>
            </a:r>
          </a:p>
        </p:txBody>
      </p:sp>
    </p:spTree>
    <p:extLst>
      <p:ext uri="{BB962C8B-B14F-4D97-AF65-F5344CB8AC3E}">
        <p14:creationId xmlns:p14="http://schemas.microsoft.com/office/powerpoint/2010/main" val="3639462709"/>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SCN0953"/>
          <p:cNvPicPr>
            <a:picLocks noGrp="1" noChangeAspect="1" noChangeArrowheads="1"/>
          </p:cNvPicPr>
          <p:nvPr>
            <p:ph idx="1"/>
          </p:nvPr>
        </p:nvPicPr>
        <p:blipFill>
          <a:blip r:embed="rId2" cstate="print"/>
          <a:stretch>
            <a:fillRect/>
          </a:stretch>
        </p:blipFill>
        <p:spPr>
          <a:xfrm>
            <a:off x="1439503" y="1412776"/>
            <a:ext cx="6264994" cy="4682039"/>
          </a:xfrm>
          <a:noFill/>
        </p:spPr>
      </p:pic>
      <p:sp>
        <p:nvSpPr>
          <p:cNvPr id="49155" name="Line 3"/>
          <p:cNvSpPr>
            <a:spLocks noChangeShapeType="1"/>
          </p:cNvSpPr>
          <p:nvPr/>
        </p:nvSpPr>
        <p:spPr bwMode="auto">
          <a:xfrm flipV="1">
            <a:off x="3419872" y="5337175"/>
            <a:ext cx="431800" cy="215900"/>
          </a:xfrm>
          <a:prstGeom prst="line">
            <a:avLst/>
          </a:prstGeom>
          <a:noFill/>
          <a:ln w="28575">
            <a:solidFill>
              <a:srgbClr val="FF33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新細明體" panose="02020500000000000000" pitchFamily="18" charset="-120"/>
              <a:cs typeface="+mn-cs"/>
            </a:endParaRPr>
          </a:p>
        </p:txBody>
      </p:sp>
      <p:sp>
        <p:nvSpPr>
          <p:cNvPr id="49156" name="Line 4"/>
          <p:cNvSpPr>
            <a:spLocks noChangeShapeType="1"/>
          </p:cNvSpPr>
          <p:nvPr/>
        </p:nvSpPr>
        <p:spPr bwMode="auto">
          <a:xfrm flipV="1">
            <a:off x="2159793" y="4005064"/>
            <a:ext cx="792163" cy="71438"/>
          </a:xfrm>
          <a:prstGeom prst="line">
            <a:avLst/>
          </a:prstGeom>
          <a:noFill/>
          <a:ln w="28575">
            <a:solidFill>
              <a:srgbClr val="FF33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新細明體" panose="02020500000000000000" pitchFamily="18" charset="-120"/>
              <a:cs typeface="+mn-cs"/>
            </a:endParaRPr>
          </a:p>
        </p:txBody>
      </p:sp>
      <p:sp>
        <p:nvSpPr>
          <p:cNvPr id="49157" name="Line 5"/>
          <p:cNvSpPr>
            <a:spLocks noChangeShapeType="1"/>
          </p:cNvSpPr>
          <p:nvPr/>
        </p:nvSpPr>
        <p:spPr bwMode="auto">
          <a:xfrm>
            <a:off x="5220072" y="3429000"/>
            <a:ext cx="647700" cy="0"/>
          </a:xfrm>
          <a:prstGeom prst="line">
            <a:avLst/>
          </a:prstGeom>
          <a:noFill/>
          <a:ln w="28575">
            <a:solidFill>
              <a:srgbClr val="FF33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新細明體" panose="02020500000000000000" pitchFamily="18" charset="-120"/>
              <a:cs typeface="+mn-cs"/>
            </a:endParaRPr>
          </a:p>
        </p:txBody>
      </p:sp>
    </p:spTree>
    <p:extLst>
      <p:ext uri="{BB962C8B-B14F-4D97-AF65-F5344CB8AC3E}">
        <p14:creationId xmlns:p14="http://schemas.microsoft.com/office/powerpoint/2010/main" val="2964286898"/>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11660" y="646952"/>
            <a:ext cx="6120680" cy="566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438321"/>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4A7B064-58FB-4CE9-96C4-B48CB97DB10C}"/>
              </a:ext>
            </a:extLst>
          </p:cNvPr>
          <p:cNvSpPr>
            <a:spLocks noGrp="1"/>
          </p:cNvSpPr>
          <p:nvPr>
            <p:ph type="title"/>
          </p:nvPr>
        </p:nvSpPr>
        <p:spPr>
          <a:xfrm>
            <a:off x="301625" y="629816"/>
            <a:ext cx="8540750" cy="1143000"/>
          </a:xfrm>
        </p:spPr>
        <p:txBody>
          <a:bodyPr/>
          <a:lstStyle/>
          <a:p>
            <a:r>
              <a:rPr lang="zh-TW" altLang="en-US" dirty="0"/>
              <a:t>蘭格罕細胞組織球增生症</a:t>
            </a:r>
          </a:p>
        </p:txBody>
      </p:sp>
      <p:sp>
        <p:nvSpPr>
          <p:cNvPr id="3" name="內容版面配置區 2">
            <a:extLst>
              <a:ext uri="{FF2B5EF4-FFF2-40B4-BE49-F238E27FC236}">
                <a16:creationId xmlns:a16="http://schemas.microsoft.com/office/drawing/2014/main" xmlns="" id="{87CA98B8-A25D-40E5-AF6E-D6F2FF44B0E3}"/>
              </a:ext>
            </a:extLst>
          </p:cNvPr>
          <p:cNvSpPr>
            <a:spLocks noGrp="1"/>
          </p:cNvSpPr>
          <p:nvPr>
            <p:ph idx="1"/>
          </p:nvPr>
        </p:nvSpPr>
        <p:spPr>
          <a:xfrm>
            <a:off x="539552" y="1844824"/>
            <a:ext cx="8230815" cy="4536504"/>
          </a:xfrm>
        </p:spPr>
        <p:txBody>
          <a:bodyPr/>
          <a:lstStyle/>
          <a:p>
            <a:pPr>
              <a:lnSpc>
                <a:spcPts val="3000"/>
              </a:lnSpc>
              <a:spcBef>
                <a:spcPts val="600"/>
              </a:spcBef>
            </a:pPr>
            <a:r>
              <a:rPr lang="zh-TW" altLang="en-US" sz="2200" dirty="0"/>
              <a:t>蘭格罕細胞組織增生症，可發生在大人和小孩，是介於良性和惡性間的腫瘤，很容易復發和轉移，常需要全身藥物的治療。</a:t>
            </a:r>
          </a:p>
          <a:p>
            <a:pPr>
              <a:lnSpc>
                <a:spcPts val="3000"/>
              </a:lnSpc>
              <a:spcBef>
                <a:spcPts val="600"/>
              </a:spcBef>
            </a:pPr>
            <a:r>
              <a:rPr lang="zh-TW" altLang="en-US" sz="2200" dirty="0"/>
              <a:t>治療方法要依病患的情況來決定，小孩和成人治療的方法很不一樣，醫師要有很多的考量。</a:t>
            </a:r>
            <a:endParaRPr lang="en-US" altLang="zh-TW" sz="2200" dirty="0"/>
          </a:p>
          <a:p>
            <a:pPr>
              <a:lnSpc>
                <a:spcPts val="3000"/>
              </a:lnSpc>
              <a:spcBef>
                <a:spcPts val="600"/>
              </a:spcBef>
            </a:pPr>
            <a:r>
              <a:rPr lang="zh-TW" altLang="en-US" sz="2200" dirty="0"/>
              <a:t>蘭格罕細胞組織增生症很容易復發，這時可考慮使用第二線藥物</a:t>
            </a:r>
            <a:r>
              <a:rPr lang="en-US" altLang="zh-TW" sz="2200" dirty="0"/>
              <a:t>(</a:t>
            </a:r>
            <a:r>
              <a:rPr lang="zh-TW" altLang="en-US" sz="2200" dirty="0"/>
              <a:t>如 </a:t>
            </a:r>
            <a:r>
              <a:rPr lang="en-US" altLang="zh-TW" sz="2200" dirty="0"/>
              <a:t>clofarabine)</a:t>
            </a:r>
            <a:r>
              <a:rPr lang="zh-TW" altLang="en-US" sz="2200" dirty="0"/>
              <a:t> 。</a:t>
            </a:r>
            <a:endParaRPr lang="en-US" altLang="zh-TW" sz="2200" dirty="0"/>
          </a:p>
          <a:p>
            <a:pPr>
              <a:lnSpc>
                <a:spcPts val="3000"/>
              </a:lnSpc>
              <a:spcBef>
                <a:spcPts val="600"/>
              </a:spcBef>
            </a:pPr>
            <a:r>
              <a:rPr lang="zh-TW" altLang="en-US" sz="2200" dirty="0"/>
              <a:t>蘭格罕細胞組織球增生症</a:t>
            </a:r>
            <a:r>
              <a:rPr lang="en-US" altLang="zh-TW" sz="2200" dirty="0"/>
              <a:t>(LCH)</a:t>
            </a:r>
            <a:r>
              <a:rPr lang="zh-TW" altLang="en-US" sz="2200" dirty="0"/>
              <a:t>可在身體任何部位發現，無論在小孩或成人也 都相當少見，在個別的考量下，早期給每位病患精準的個人 化醫療，以免不正常的組織球細胞將某部位吃掉，造成不可恢復的傷害。</a:t>
            </a:r>
          </a:p>
        </p:txBody>
      </p:sp>
    </p:spTree>
    <p:extLst>
      <p:ext uri="{BB962C8B-B14F-4D97-AF65-F5344CB8AC3E}">
        <p14:creationId xmlns:p14="http://schemas.microsoft.com/office/powerpoint/2010/main" val="2238862017"/>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27D0523-D5B5-450B-8C5A-74AAA3B14E34}"/>
              </a:ext>
            </a:extLst>
          </p:cNvPr>
          <p:cNvSpPr>
            <a:spLocks noGrp="1"/>
          </p:cNvSpPr>
          <p:nvPr>
            <p:ph type="title"/>
          </p:nvPr>
        </p:nvSpPr>
        <p:spPr/>
        <p:txBody>
          <a:bodyPr/>
          <a:lstStyle/>
          <a:p>
            <a:r>
              <a:rPr lang="zh-TW" altLang="en-US" dirty="0"/>
              <a:t>蘭格罕細胞組織球增生症</a:t>
            </a:r>
          </a:p>
        </p:txBody>
      </p:sp>
      <p:pic>
        <p:nvPicPr>
          <p:cNvPr id="5" name="內容版面配置區 4">
            <a:extLst>
              <a:ext uri="{FF2B5EF4-FFF2-40B4-BE49-F238E27FC236}">
                <a16:creationId xmlns:a16="http://schemas.microsoft.com/office/drawing/2014/main" xmlns="" id="{8E0A9DC5-8BBD-498C-BDC5-BD9C23D172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6483" y="1827113"/>
            <a:ext cx="3951034" cy="4194175"/>
          </a:xfrm>
        </p:spPr>
      </p:pic>
    </p:spTree>
    <p:extLst>
      <p:ext uri="{BB962C8B-B14F-4D97-AF65-F5344CB8AC3E}">
        <p14:creationId xmlns:p14="http://schemas.microsoft.com/office/powerpoint/2010/main" val="1262104352"/>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D209996-38B4-4B20-BD2B-F7D39BD2C15B}"/>
              </a:ext>
            </a:extLst>
          </p:cNvPr>
          <p:cNvSpPr>
            <a:spLocks noGrp="1"/>
          </p:cNvSpPr>
          <p:nvPr>
            <p:ph type="title"/>
          </p:nvPr>
        </p:nvSpPr>
        <p:spPr/>
        <p:txBody>
          <a:bodyPr/>
          <a:lstStyle/>
          <a:p>
            <a:endParaRPr lang="zh-TW" altLang="en-US" dirty="0">
              <a:solidFill>
                <a:srgbClr val="FF0000"/>
              </a:solidFill>
            </a:endParaRPr>
          </a:p>
        </p:txBody>
      </p:sp>
      <p:pic>
        <p:nvPicPr>
          <p:cNvPr id="10" name="內容版面配置區 9">
            <a:extLst>
              <a:ext uri="{FF2B5EF4-FFF2-40B4-BE49-F238E27FC236}">
                <a16:creationId xmlns:a16="http://schemas.microsoft.com/office/drawing/2014/main" xmlns="" id="{4D437589-4D31-445C-9D49-A84B29A350A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004" r="5004"/>
          <a:stretch/>
        </p:blipFill>
        <p:spPr>
          <a:xfrm>
            <a:off x="4716016" y="2835195"/>
            <a:ext cx="4058728" cy="2538021"/>
          </a:xfrm>
        </p:spPr>
      </p:pic>
      <p:pic>
        <p:nvPicPr>
          <p:cNvPr id="11" name="圖片 10">
            <a:extLst>
              <a:ext uri="{FF2B5EF4-FFF2-40B4-BE49-F238E27FC236}">
                <a16:creationId xmlns:a16="http://schemas.microsoft.com/office/drawing/2014/main" xmlns="" id="{053FEE2D-4EE6-451F-B80B-5449DB2C0B82}"/>
              </a:ext>
            </a:extLst>
          </p:cNvPr>
          <p:cNvPicPr>
            <a:picLocks noChangeAspect="1"/>
          </p:cNvPicPr>
          <p:nvPr/>
        </p:nvPicPr>
        <p:blipFill rotWithShape="1">
          <a:blip r:embed="rId3">
            <a:extLst>
              <a:ext uri="{28A0092B-C50C-407E-A947-70E740481C1C}">
                <a14:useLocalDpi xmlns:a14="http://schemas.microsoft.com/office/drawing/2010/main" val="0"/>
              </a:ext>
            </a:extLst>
          </a:blip>
          <a:srcRect l="16190" t="54683" r="12519" b="26242"/>
          <a:stretch/>
        </p:blipFill>
        <p:spPr>
          <a:xfrm>
            <a:off x="323528" y="2852936"/>
            <a:ext cx="4608513" cy="2538021"/>
          </a:xfrm>
          <a:prstGeom prst="rect">
            <a:avLst/>
          </a:prstGeom>
        </p:spPr>
      </p:pic>
      <p:sp>
        <p:nvSpPr>
          <p:cNvPr id="12" name="文字方塊 11">
            <a:extLst>
              <a:ext uri="{FF2B5EF4-FFF2-40B4-BE49-F238E27FC236}">
                <a16:creationId xmlns:a16="http://schemas.microsoft.com/office/drawing/2014/main" xmlns="" id="{E1518D7E-CCE5-4B11-A3BF-85DCA3A924F9}"/>
              </a:ext>
            </a:extLst>
          </p:cNvPr>
          <p:cNvSpPr txBox="1"/>
          <p:nvPr/>
        </p:nvSpPr>
        <p:spPr>
          <a:xfrm>
            <a:off x="323528" y="2051991"/>
            <a:ext cx="8451216" cy="830997"/>
          </a:xfrm>
          <a:prstGeom prst="rect">
            <a:avLst/>
          </a:prstGeom>
          <a:solidFill>
            <a:srgbClr val="FFFFFF"/>
          </a:solidFill>
        </p:spPr>
        <p:txBody>
          <a:bodyPr wrap="square" rtlCol="0">
            <a:spAutoFit/>
          </a:bodyPr>
          <a:lstStyle/>
          <a:p>
            <a:pPr algn="dist"/>
            <a:r>
              <a:rPr lang="zh-TW" altLang="en-US" sz="2400" b="1" dirty="0">
                <a:solidFill>
                  <a:srgbClr val="232A31"/>
                </a:solidFill>
                <a:latin typeface="微軟正黑體" panose="020B0604030504040204" pitchFamily="34" charset="-120"/>
                <a:ea typeface="微軟正黑體" panose="020B0604030504040204" pitchFamily="34" charset="-120"/>
              </a:rPr>
              <a:t>男遭斷言活不過</a:t>
            </a:r>
            <a:r>
              <a:rPr lang="en-US" altLang="zh-TW" sz="2400" b="1" dirty="0">
                <a:solidFill>
                  <a:srgbClr val="232A31"/>
                </a:solidFill>
                <a:latin typeface="微軟正黑體" panose="020B0604030504040204" pitchFamily="34" charset="-120"/>
                <a:ea typeface="微軟正黑體" panose="020B0604030504040204" pitchFamily="34" charset="-120"/>
              </a:rPr>
              <a:t>10</a:t>
            </a:r>
            <a:r>
              <a:rPr lang="zh-TW" altLang="en-US" sz="2400" b="1" dirty="0">
                <a:solidFill>
                  <a:srgbClr val="232A31"/>
                </a:solidFill>
                <a:latin typeface="微軟正黑體" panose="020B0604030504040204" pitchFamily="34" charset="-120"/>
                <a:ea typeface="微軟正黑體" panose="020B0604030504040204" pitchFamily="34" charset="-120"/>
              </a:rPr>
              <a:t>年 兒醫成功救了他：你能活比我久的</a:t>
            </a:r>
            <a:endParaRPr lang="en-US" altLang="zh-TW" sz="2400" b="1" dirty="0">
              <a:solidFill>
                <a:srgbClr val="232A31"/>
              </a:solidFill>
              <a:latin typeface="微軟正黑體" panose="020B0604030504040204" pitchFamily="34" charset="-120"/>
              <a:ea typeface="微軟正黑體" panose="020B0604030504040204" pitchFamily="34" charset="-120"/>
            </a:endParaRPr>
          </a:p>
          <a:p>
            <a:r>
              <a:rPr lang="zh-TW" altLang="en-US" sz="1400" b="1" dirty="0">
                <a:solidFill>
                  <a:srgbClr val="232A31"/>
                </a:solidFill>
                <a:latin typeface="微軟正黑體" panose="020B0604030504040204" pitchFamily="34" charset="-120"/>
                <a:ea typeface="微軟正黑體" panose="020B0604030504040204" pitchFamily="34" charset="-120"/>
              </a:rPr>
              <a:t>三立新聞網</a:t>
            </a:r>
            <a:endParaRPr lang="en-US" altLang="zh-TW" sz="1400" b="1" dirty="0">
              <a:solidFill>
                <a:srgbClr val="232A31"/>
              </a:solidFill>
              <a:latin typeface="微軟正黑體" panose="020B0604030504040204" pitchFamily="34" charset="-120"/>
              <a:ea typeface="微軟正黑體" panose="020B0604030504040204" pitchFamily="34" charset="-120"/>
            </a:endParaRPr>
          </a:p>
          <a:p>
            <a:r>
              <a:rPr lang="en-US" altLang="zh-TW" sz="1000" b="1" dirty="0">
                <a:solidFill>
                  <a:srgbClr val="232A31"/>
                </a:solidFill>
                <a:latin typeface="微軟正黑體" panose="020B0604030504040204" pitchFamily="34" charset="-120"/>
                <a:ea typeface="微軟正黑體" panose="020B0604030504040204" pitchFamily="34" charset="-120"/>
                <a:cs typeface="Times New Roman" panose="02020603050405020304" pitchFamily="18" charset="0"/>
              </a:rPr>
              <a:t>2022</a:t>
            </a:r>
            <a:r>
              <a:rPr lang="zh-TW" altLang="en-US" sz="1000" b="1" dirty="0">
                <a:solidFill>
                  <a:srgbClr val="232A31"/>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000" b="1" dirty="0">
                <a:solidFill>
                  <a:srgbClr val="232A31"/>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000" b="1" dirty="0">
                <a:solidFill>
                  <a:srgbClr val="232A3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000" b="1" dirty="0">
                <a:solidFill>
                  <a:srgbClr val="232A31"/>
                </a:solidFill>
                <a:latin typeface="微軟正黑體" panose="020B0604030504040204" pitchFamily="34" charset="-120"/>
                <a:ea typeface="微軟正黑體" panose="020B0604030504040204" pitchFamily="34" charset="-120"/>
                <a:cs typeface="Times New Roman" panose="02020603050405020304" pitchFamily="18" charset="0"/>
              </a:rPr>
              <a:t>19</a:t>
            </a:r>
            <a:r>
              <a:rPr lang="zh-TW" altLang="en-US" sz="1000" b="1" dirty="0">
                <a:solidFill>
                  <a:srgbClr val="232A31"/>
                </a:solidFill>
                <a:latin typeface="微軟正黑體" panose="020B0604030504040204" pitchFamily="34" charset="-120"/>
                <a:ea typeface="微軟正黑體" panose="020B0604030504040204" pitchFamily="34" charset="-120"/>
                <a:cs typeface="Times New Roman" panose="02020603050405020304" pitchFamily="18" charset="0"/>
              </a:rPr>
              <a:t>日</a:t>
            </a:r>
          </a:p>
        </p:txBody>
      </p:sp>
    </p:spTree>
    <p:extLst>
      <p:ext uri="{BB962C8B-B14F-4D97-AF65-F5344CB8AC3E}">
        <p14:creationId xmlns:p14="http://schemas.microsoft.com/office/powerpoint/2010/main" val="2090399624"/>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5E72534-F72F-4BA2-84C6-906B17C53650}"/>
              </a:ext>
            </a:extLst>
          </p:cNvPr>
          <p:cNvSpPr>
            <a:spLocks noGrp="1"/>
          </p:cNvSpPr>
          <p:nvPr>
            <p:ph type="title"/>
          </p:nvPr>
        </p:nvSpPr>
        <p:spPr/>
        <p:txBody>
          <a:bodyPr/>
          <a:lstStyle/>
          <a:p>
            <a:r>
              <a:rPr lang="zh-TW" altLang="en-US" dirty="0"/>
              <a:t>血管瘤</a:t>
            </a:r>
          </a:p>
        </p:txBody>
      </p:sp>
      <p:pic>
        <p:nvPicPr>
          <p:cNvPr id="5" name="內容版面配置區 4">
            <a:extLst>
              <a:ext uri="{FF2B5EF4-FFF2-40B4-BE49-F238E27FC236}">
                <a16:creationId xmlns:a16="http://schemas.microsoft.com/office/drawing/2014/main" xmlns="" id="{29F62A90-2FBE-4809-A972-D07529770A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6808"/>
          <a:stretch/>
        </p:blipFill>
        <p:spPr>
          <a:xfrm>
            <a:off x="1871700" y="1920610"/>
            <a:ext cx="5400600" cy="4327790"/>
          </a:xfrm>
        </p:spPr>
      </p:pic>
    </p:spTree>
    <p:extLst>
      <p:ext uri="{BB962C8B-B14F-4D97-AF65-F5344CB8AC3E}">
        <p14:creationId xmlns:p14="http://schemas.microsoft.com/office/powerpoint/2010/main" val="72154398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83D3B5E-F26C-40DE-86BC-B38633024AC7}"/>
              </a:ext>
            </a:extLst>
          </p:cNvPr>
          <p:cNvSpPr>
            <a:spLocks noGrp="1"/>
          </p:cNvSpPr>
          <p:nvPr>
            <p:ph type="title"/>
          </p:nvPr>
        </p:nvSpPr>
        <p:spPr/>
        <p:txBody>
          <a:bodyPr/>
          <a:lstStyle/>
          <a:p>
            <a:r>
              <a:rPr lang="zh-TW" altLang="en-US" dirty="0"/>
              <a:t>腦膜炎的注意事項</a:t>
            </a:r>
          </a:p>
        </p:txBody>
      </p:sp>
      <p:pic>
        <p:nvPicPr>
          <p:cNvPr id="11" name="內容版面配置區 10">
            <a:extLst>
              <a:ext uri="{FF2B5EF4-FFF2-40B4-BE49-F238E27FC236}">
                <a16:creationId xmlns:a16="http://schemas.microsoft.com/office/drawing/2014/main" xmlns="" id="{9B08F39E-1724-495F-B85D-251A561BC03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03"/>
          <a:stretch/>
        </p:blipFill>
        <p:spPr>
          <a:xfrm>
            <a:off x="1331640" y="1752686"/>
            <a:ext cx="6480720" cy="4484626"/>
          </a:xfrm>
        </p:spPr>
      </p:pic>
    </p:spTree>
    <p:extLst>
      <p:ext uri="{BB962C8B-B14F-4D97-AF65-F5344CB8AC3E}">
        <p14:creationId xmlns:p14="http://schemas.microsoft.com/office/powerpoint/2010/main" val="24588558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58D8A4F-B1D7-419B-B31D-E6AE4B7FE073}"/>
              </a:ext>
            </a:extLst>
          </p:cNvPr>
          <p:cNvSpPr>
            <a:spLocks noGrp="1"/>
          </p:cNvSpPr>
          <p:nvPr>
            <p:ph type="title"/>
          </p:nvPr>
        </p:nvSpPr>
        <p:spPr/>
        <p:txBody>
          <a:bodyPr/>
          <a:lstStyle/>
          <a:p>
            <a:r>
              <a:rPr lang="zh-TW" altLang="en-US" dirty="0"/>
              <a:t>嚴重血管瘤</a:t>
            </a:r>
          </a:p>
        </p:txBody>
      </p:sp>
      <p:pic>
        <p:nvPicPr>
          <p:cNvPr id="5" name="內容版面配置區 4">
            <a:extLst>
              <a:ext uri="{FF2B5EF4-FFF2-40B4-BE49-F238E27FC236}">
                <a16:creationId xmlns:a16="http://schemas.microsoft.com/office/drawing/2014/main" xmlns="" id="{19887EA0-0FBD-4016-8136-D6619D7A7C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1684509"/>
            <a:ext cx="4464496" cy="4541376"/>
          </a:xfrm>
        </p:spPr>
      </p:pic>
    </p:spTree>
    <p:extLst>
      <p:ext uri="{BB962C8B-B14F-4D97-AF65-F5344CB8AC3E}">
        <p14:creationId xmlns:p14="http://schemas.microsoft.com/office/powerpoint/2010/main" val="1543959066"/>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DE6023F-FB9B-4BE8-A949-F4D427EC044B}"/>
              </a:ext>
            </a:extLst>
          </p:cNvPr>
          <p:cNvSpPr>
            <a:spLocks noGrp="1"/>
          </p:cNvSpPr>
          <p:nvPr>
            <p:ph type="title"/>
          </p:nvPr>
        </p:nvSpPr>
        <p:spPr/>
        <p:txBody>
          <a:bodyPr/>
          <a:lstStyle/>
          <a:p>
            <a:r>
              <a:rPr lang="zh-TW" altLang="en-US" dirty="0"/>
              <a:t>血管瘤</a:t>
            </a:r>
          </a:p>
        </p:txBody>
      </p:sp>
      <p:sp>
        <p:nvSpPr>
          <p:cNvPr id="3" name="內容版面配置區 2">
            <a:extLst>
              <a:ext uri="{FF2B5EF4-FFF2-40B4-BE49-F238E27FC236}">
                <a16:creationId xmlns:a16="http://schemas.microsoft.com/office/drawing/2014/main" xmlns="" id="{9790D0F3-999F-4389-8F3E-2CA6C5D11182}"/>
              </a:ext>
            </a:extLst>
          </p:cNvPr>
          <p:cNvSpPr>
            <a:spLocks noGrp="1"/>
          </p:cNvSpPr>
          <p:nvPr>
            <p:ph idx="1"/>
          </p:nvPr>
        </p:nvSpPr>
        <p:spPr>
          <a:xfrm>
            <a:off x="661665" y="1700808"/>
            <a:ext cx="7942783" cy="4536504"/>
          </a:xfrm>
        </p:spPr>
        <p:txBody>
          <a:bodyPr/>
          <a:lstStyle/>
          <a:p>
            <a:pPr>
              <a:lnSpc>
                <a:spcPts val="3000"/>
              </a:lnSpc>
              <a:spcBef>
                <a:spcPts val="600"/>
              </a:spcBef>
            </a:pPr>
            <a:r>
              <a:rPr lang="zh-TW" altLang="en-US" sz="2200" dirty="0">
                <a:solidFill>
                  <a:srgbClr val="C00000"/>
                </a:solidFill>
              </a:rPr>
              <a:t>血管瘤要看一科</a:t>
            </a:r>
            <a:r>
              <a:rPr lang="en-US" altLang="zh-TW" sz="2200" dirty="0">
                <a:solidFill>
                  <a:srgbClr val="C00000"/>
                </a:solidFill>
              </a:rPr>
              <a:t>?</a:t>
            </a:r>
          </a:p>
          <a:p>
            <a:pPr>
              <a:lnSpc>
                <a:spcPts val="3000"/>
              </a:lnSpc>
              <a:spcBef>
                <a:spcPts val="600"/>
              </a:spcBef>
            </a:pPr>
            <a:r>
              <a:rPr lang="zh-TW" altLang="en-US" sz="2200" dirty="0"/>
              <a:t>是兒童常見的腫瘤，血管瘤是血管長到不正常的部位，不會遺傳也不會傳染，通常是良性，可長在身體的每個部位。</a:t>
            </a:r>
          </a:p>
          <a:p>
            <a:pPr>
              <a:lnSpc>
                <a:spcPts val="3000"/>
              </a:lnSpc>
              <a:spcBef>
                <a:spcPts val="600"/>
              </a:spcBef>
            </a:pPr>
            <a:r>
              <a:rPr lang="zh-TW" altLang="en-US" sz="2200" dirty="0"/>
              <a:t>通常嬰兒型血管瘤在出生後會一直變大，到了一到兩歲時才可能會慢慢變小。</a:t>
            </a:r>
            <a:endParaRPr lang="en-US" altLang="zh-TW" sz="2200" dirty="0"/>
          </a:p>
          <a:p>
            <a:pPr>
              <a:lnSpc>
                <a:spcPts val="3000"/>
              </a:lnSpc>
              <a:spcBef>
                <a:spcPts val="600"/>
              </a:spcBef>
            </a:pPr>
            <a:r>
              <a:rPr lang="zh-TW" altLang="en-US" sz="2200" dirty="0"/>
              <a:t>血管瘤有下述的情況需要治療</a:t>
            </a:r>
            <a:r>
              <a:rPr lang="en-US" altLang="zh-TW" sz="2200" dirty="0"/>
              <a:t>:</a:t>
            </a:r>
          </a:p>
          <a:p>
            <a:pPr lvl="1">
              <a:lnSpc>
                <a:spcPts val="3000"/>
              </a:lnSpc>
              <a:spcBef>
                <a:spcPts val="600"/>
              </a:spcBef>
            </a:pPr>
            <a:r>
              <a:rPr lang="zh-TW" altLang="en-US" sz="2200" dirty="0"/>
              <a:t>血管瘤長的位置會影響到身體的機能，如：壓到氣管、心臟、眼睛</a:t>
            </a:r>
            <a:r>
              <a:rPr lang="en-US" altLang="zh-TW" sz="2200" dirty="0"/>
              <a:t>…</a:t>
            </a:r>
            <a:r>
              <a:rPr lang="zh-TW" altLang="en-US" sz="2200" dirty="0"/>
              <a:t>等，就需要接受治療。</a:t>
            </a:r>
          </a:p>
          <a:p>
            <a:pPr lvl="1">
              <a:lnSpc>
                <a:spcPts val="3000"/>
              </a:lnSpc>
              <a:spcBef>
                <a:spcPts val="600"/>
              </a:spcBef>
            </a:pPr>
            <a:r>
              <a:rPr lang="zh-TW" altLang="en-US" sz="2200" dirty="0"/>
              <a:t>過大的血管瘤。</a:t>
            </a:r>
          </a:p>
          <a:p>
            <a:pPr lvl="1">
              <a:lnSpc>
                <a:spcPts val="3000"/>
              </a:lnSpc>
              <a:spcBef>
                <a:spcPts val="600"/>
              </a:spcBef>
            </a:pPr>
            <a:r>
              <a:rPr lang="zh-TW" altLang="en-US" sz="2200" dirty="0"/>
              <a:t>血管瘤造成凝血功能異常，更需要積極治療。</a:t>
            </a:r>
          </a:p>
          <a:p>
            <a:pPr marL="0" indent="0">
              <a:buNone/>
            </a:pPr>
            <a:endParaRPr lang="zh-TW" altLang="en-US" sz="2200" dirty="0"/>
          </a:p>
        </p:txBody>
      </p:sp>
    </p:spTree>
    <p:extLst>
      <p:ext uri="{BB962C8B-B14F-4D97-AF65-F5344CB8AC3E}">
        <p14:creationId xmlns:p14="http://schemas.microsoft.com/office/powerpoint/2010/main" val="287365979"/>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DE6023F-FB9B-4BE8-A949-F4D427EC044B}"/>
              </a:ext>
            </a:extLst>
          </p:cNvPr>
          <p:cNvSpPr>
            <a:spLocks noGrp="1"/>
          </p:cNvSpPr>
          <p:nvPr>
            <p:ph type="title"/>
          </p:nvPr>
        </p:nvSpPr>
        <p:spPr>
          <a:xfrm>
            <a:off x="301625" y="476672"/>
            <a:ext cx="8540750" cy="1143000"/>
          </a:xfrm>
        </p:spPr>
        <p:txBody>
          <a:bodyPr/>
          <a:lstStyle/>
          <a:p>
            <a:r>
              <a:rPr lang="zh-TW" altLang="en-US" dirty="0"/>
              <a:t>血管瘤的治療</a:t>
            </a:r>
          </a:p>
        </p:txBody>
      </p:sp>
      <p:sp>
        <p:nvSpPr>
          <p:cNvPr id="3" name="內容版面配置區 2">
            <a:extLst>
              <a:ext uri="{FF2B5EF4-FFF2-40B4-BE49-F238E27FC236}">
                <a16:creationId xmlns:a16="http://schemas.microsoft.com/office/drawing/2014/main" xmlns="" id="{9790D0F3-999F-4389-8F3E-2CA6C5D11182}"/>
              </a:ext>
            </a:extLst>
          </p:cNvPr>
          <p:cNvSpPr>
            <a:spLocks noGrp="1"/>
          </p:cNvSpPr>
          <p:nvPr>
            <p:ph idx="1"/>
          </p:nvPr>
        </p:nvSpPr>
        <p:spPr>
          <a:xfrm>
            <a:off x="647868" y="1484784"/>
            <a:ext cx="7884572" cy="4968552"/>
          </a:xfrm>
        </p:spPr>
        <p:txBody>
          <a:bodyPr/>
          <a:lstStyle/>
          <a:p>
            <a:r>
              <a:rPr lang="zh-TW" altLang="en-US" sz="2200" b="1" dirty="0">
                <a:solidFill>
                  <a:srgbClr val="C00000"/>
                </a:solidFill>
              </a:rPr>
              <a:t>藥物治療：</a:t>
            </a:r>
            <a:r>
              <a:rPr lang="zh-TW" altLang="en-US" sz="2200" dirty="0"/>
              <a:t>現在的治療血管瘤的藥物，大多不再用類固醇或干擾素來治療，所以您不用太擔心藥物的副作用。目前大都使用</a:t>
            </a:r>
            <a:r>
              <a:rPr lang="en-US" altLang="zh-TW" sz="2200" dirty="0"/>
              <a:t>Propranolol (Inderal)</a:t>
            </a:r>
            <a:r>
              <a:rPr lang="zh-TW" altLang="en-US" sz="2200" dirty="0"/>
              <a:t>或</a:t>
            </a:r>
            <a:r>
              <a:rPr lang="en-US" altLang="zh-TW" sz="2200" dirty="0"/>
              <a:t>Sirolimus (Rapamycin</a:t>
            </a:r>
            <a:r>
              <a:rPr lang="zh-TW" altLang="en-US" sz="2200" dirty="0"/>
              <a:t>，斥消靈</a:t>
            </a:r>
            <a:r>
              <a:rPr lang="en-US" altLang="zh-TW" sz="2200" dirty="0"/>
              <a:t>)</a:t>
            </a:r>
            <a:r>
              <a:rPr lang="zh-TW" altLang="en-US" sz="2200" dirty="0"/>
              <a:t>來治療，不但治療效果佳且副作用也很少。</a:t>
            </a:r>
            <a:endParaRPr lang="en-US" altLang="zh-TW" sz="2200" dirty="0"/>
          </a:p>
          <a:p>
            <a:pPr marL="0" indent="0">
              <a:buNone/>
            </a:pPr>
            <a:r>
              <a:rPr lang="en-US" altLang="zh-TW" sz="2200" dirty="0"/>
              <a:t>     Propranolol</a:t>
            </a:r>
            <a:r>
              <a:rPr lang="zh-TW" altLang="en-US" sz="2200" dirty="0"/>
              <a:t>本來是用來治療心臟問題的用藥，血已發現有抑  </a:t>
            </a:r>
            <a:endParaRPr lang="en-US" altLang="zh-TW" sz="2200" dirty="0"/>
          </a:p>
          <a:p>
            <a:pPr marL="0" indent="0">
              <a:buNone/>
            </a:pPr>
            <a:r>
              <a:rPr lang="en-US" altLang="zh-TW" sz="2200" dirty="0"/>
              <a:t>     </a:t>
            </a:r>
            <a:r>
              <a:rPr lang="zh-TW" altLang="en-US" sz="2200" dirty="0"/>
              <a:t>制血管瘤的生長。</a:t>
            </a:r>
            <a:endParaRPr lang="en-US" altLang="zh-TW" sz="2200" dirty="0"/>
          </a:p>
          <a:p>
            <a:r>
              <a:rPr lang="zh-TW" altLang="en-US" sz="2200" dirty="0"/>
              <a:t>非藥物治療：血管瘤的非藥物治療包括</a:t>
            </a:r>
            <a:r>
              <a:rPr lang="en-US" altLang="zh-TW" sz="2200" dirty="0"/>
              <a:t>: </a:t>
            </a:r>
            <a:r>
              <a:rPr lang="zh-TW" altLang="en-US" sz="2200" dirty="0"/>
              <a:t>冷凍治療（乾冰、液態氮）、雷射、外科手術切除、或局部注射硬化劑</a:t>
            </a:r>
            <a:r>
              <a:rPr lang="en-US" altLang="zh-TW" sz="2200" dirty="0"/>
              <a:t>…</a:t>
            </a:r>
            <a:r>
              <a:rPr lang="zh-TW" altLang="en-US" sz="2200" dirty="0"/>
              <a:t>等，都是治療的方法之一。</a:t>
            </a:r>
            <a:endParaRPr lang="en-US" altLang="zh-TW" sz="2200" dirty="0"/>
          </a:p>
          <a:p>
            <a:r>
              <a:rPr lang="zh-TW" altLang="en-US" sz="2200" dirty="0"/>
              <a:t>雖每種方法皆有其利弊，要看病患的情況而定，但大部分血管瘤一般不會造成生命上的危險，且可能自行消退，而上述非藥物治療通常會造成身體破壞、傷害、或疼痛，所以通常在藥物使用無效時，才考慮使用。</a:t>
            </a:r>
          </a:p>
        </p:txBody>
      </p:sp>
    </p:spTree>
    <p:extLst>
      <p:ext uri="{BB962C8B-B14F-4D97-AF65-F5344CB8AC3E}">
        <p14:creationId xmlns:p14="http://schemas.microsoft.com/office/powerpoint/2010/main" val="4164379731"/>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73841721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1268760"/>
            <a:ext cx="7848873" cy="4194175"/>
          </a:xfrm>
        </p:spPr>
        <p:txBody>
          <a:bodyPr/>
          <a:lstStyle/>
          <a:p>
            <a:pPr marL="457200" indent="-457200">
              <a:lnSpc>
                <a:spcPct val="150000"/>
              </a:lnSpc>
              <a:buFont typeface="+mj-lt"/>
              <a:buAutoNum type="arabicPeriod"/>
            </a:pPr>
            <a:r>
              <a:rPr lang="zh-TW" altLang="en-US" sz="3200" b="1" dirty="0">
                <a:solidFill>
                  <a:schemeClr val="bg2"/>
                </a:solidFill>
              </a:rPr>
              <a:t>兒童和青少年急重症的疾病和警訊</a:t>
            </a:r>
            <a:endParaRPr lang="en-US" altLang="zh-TW" sz="3200" b="1" dirty="0">
              <a:solidFill>
                <a:schemeClr val="bg2"/>
              </a:solidFill>
            </a:endParaRPr>
          </a:p>
          <a:p>
            <a:pPr marL="457200" indent="-457200">
              <a:lnSpc>
                <a:spcPct val="150000"/>
              </a:lnSpc>
              <a:buFont typeface="+mj-lt"/>
              <a:buAutoNum type="arabicPeriod"/>
            </a:pPr>
            <a:r>
              <a:rPr lang="zh-TW" altLang="en-US" sz="3200" b="1" dirty="0">
                <a:solidFill>
                  <a:schemeClr val="bg2"/>
                </a:solidFill>
              </a:rPr>
              <a:t>造成兒童和青少年死亡的重症</a:t>
            </a:r>
            <a:r>
              <a:rPr lang="en-US" altLang="zh-TW" sz="3200" b="1" dirty="0">
                <a:solidFill>
                  <a:schemeClr val="bg2"/>
                </a:solidFill>
              </a:rPr>
              <a:t>: </a:t>
            </a:r>
            <a:r>
              <a:rPr lang="zh-TW" altLang="en-US" sz="3200" b="1" dirty="0">
                <a:solidFill>
                  <a:schemeClr val="bg2"/>
                </a:solidFill>
              </a:rPr>
              <a:t>癌症</a:t>
            </a:r>
            <a:endParaRPr lang="en-US" altLang="zh-TW" sz="3200" b="1" dirty="0">
              <a:solidFill>
                <a:schemeClr val="bg2"/>
              </a:solidFill>
            </a:endParaRPr>
          </a:p>
          <a:p>
            <a:pPr marL="457200" indent="-457200">
              <a:lnSpc>
                <a:spcPct val="150000"/>
              </a:lnSpc>
              <a:buFont typeface="+mj-lt"/>
              <a:buAutoNum type="arabicPeriod"/>
            </a:pPr>
            <a:r>
              <a:rPr lang="zh-TW" altLang="en-US" sz="3200" b="1" u="sng" dirty="0">
                <a:solidFill>
                  <a:srgbClr val="C00000"/>
                </a:solidFill>
              </a:rPr>
              <a:t>常見兒童和青少年抽血異常的原因</a:t>
            </a:r>
            <a:endParaRPr lang="en-US" altLang="zh-TW" sz="3200" b="1" u="sng" dirty="0">
              <a:solidFill>
                <a:srgbClr val="C00000"/>
              </a:solidFill>
            </a:endParaRPr>
          </a:p>
          <a:p>
            <a:pPr marL="457200" indent="-457200">
              <a:lnSpc>
                <a:spcPct val="150000"/>
              </a:lnSpc>
              <a:buFont typeface="+mj-lt"/>
              <a:buAutoNum type="arabicPeriod"/>
            </a:pPr>
            <a:r>
              <a:rPr lang="zh-TW" altLang="en-US" sz="3200" b="1" dirty="0">
                <a:solidFill>
                  <a:schemeClr val="bg2"/>
                </a:solidFill>
              </a:rPr>
              <a:t>治療兒童和青少年重症的利器</a:t>
            </a:r>
            <a:r>
              <a:rPr lang="en-US" altLang="zh-TW" sz="3200" b="1" dirty="0">
                <a:solidFill>
                  <a:schemeClr val="bg2"/>
                </a:solidFill>
              </a:rPr>
              <a:t>: </a:t>
            </a:r>
            <a:r>
              <a:rPr lang="zh-TW" altLang="en-US" sz="3200" b="1" dirty="0">
                <a:solidFill>
                  <a:schemeClr val="bg2"/>
                </a:solidFill>
              </a:rPr>
              <a:t>骨髓移植</a:t>
            </a:r>
          </a:p>
          <a:p>
            <a:endParaRPr lang="zh-TW" altLang="en-US" dirty="0"/>
          </a:p>
        </p:txBody>
      </p:sp>
    </p:spTree>
    <p:extLst>
      <p:ext uri="{BB962C8B-B14F-4D97-AF65-F5344CB8AC3E}">
        <p14:creationId xmlns:p14="http://schemas.microsoft.com/office/powerpoint/2010/main" val="3836527856"/>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B4A73FC-2EB8-42EF-9B1C-04A09707EE98}"/>
              </a:ext>
            </a:extLst>
          </p:cNvPr>
          <p:cNvSpPr>
            <a:spLocks noGrp="1"/>
          </p:cNvSpPr>
          <p:nvPr>
            <p:ph type="title"/>
          </p:nvPr>
        </p:nvSpPr>
        <p:spPr/>
        <p:txBody>
          <a:bodyPr/>
          <a:lstStyle/>
          <a:p>
            <a:r>
              <a:rPr lang="zh-TW" altLang="en-US" dirty="0"/>
              <a:t> 抽血報告的異常</a:t>
            </a:r>
          </a:p>
        </p:txBody>
      </p:sp>
      <p:sp>
        <p:nvSpPr>
          <p:cNvPr id="3" name="內容版面配置區 2">
            <a:extLst>
              <a:ext uri="{FF2B5EF4-FFF2-40B4-BE49-F238E27FC236}">
                <a16:creationId xmlns:a16="http://schemas.microsoft.com/office/drawing/2014/main" xmlns="" id="{9E3C41BE-18CC-4DFA-A0B9-594409134AB0}"/>
              </a:ext>
            </a:extLst>
          </p:cNvPr>
          <p:cNvSpPr>
            <a:spLocks noGrp="1"/>
          </p:cNvSpPr>
          <p:nvPr>
            <p:ph idx="1"/>
          </p:nvPr>
        </p:nvSpPr>
        <p:spPr>
          <a:xfrm>
            <a:off x="611560" y="1628800"/>
            <a:ext cx="8014791" cy="4680520"/>
          </a:xfrm>
        </p:spPr>
        <p:txBody>
          <a:bodyPr/>
          <a:lstStyle/>
          <a:p>
            <a:pPr>
              <a:lnSpc>
                <a:spcPct val="150000"/>
              </a:lnSpc>
            </a:pPr>
            <a:r>
              <a:rPr lang="zh-TW" altLang="en-US" dirty="0"/>
              <a:t>血液的報告通常包括血液常規檢查</a:t>
            </a:r>
            <a:r>
              <a:rPr lang="en-US" altLang="zh-TW" dirty="0">
                <a:solidFill>
                  <a:srgbClr val="C00000"/>
                </a:solidFill>
              </a:rPr>
              <a:t>(CBC D/C)</a:t>
            </a:r>
            <a:r>
              <a:rPr lang="zh-TW" altLang="en-US" dirty="0"/>
              <a:t>、肝功能、腎功能、血脂肪及體液電解質</a:t>
            </a:r>
            <a:r>
              <a:rPr lang="en-US" altLang="zh-TW" dirty="0"/>
              <a:t>…</a:t>
            </a:r>
            <a:r>
              <a:rPr lang="zh-TW" altLang="en-US" dirty="0"/>
              <a:t>等，而兒童的血液檢查報告出現問題時，一定要找出原因，加以治療。</a:t>
            </a:r>
            <a:endParaRPr lang="en-US" altLang="zh-TW" dirty="0"/>
          </a:p>
          <a:p>
            <a:pPr>
              <a:lnSpc>
                <a:spcPct val="150000"/>
              </a:lnSpc>
            </a:pPr>
            <a:r>
              <a:rPr lang="zh-TW" altLang="en-US" dirty="0">
                <a:solidFill>
                  <a:srgbClr val="C00000"/>
                </a:solidFill>
              </a:rPr>
              <a:t>很多檢查的數值，成人和小孩是不同的，一定要找兒童血液科看血液的報告。</a:t>
            </a:r>
            <a:endParaRPr lang="en-US" altLang="zh-TW" dirty="0">
              <a:solidFill>
                <a:srgbClr val="C00000"/>
              </a:solidFill>
            </a:endParaRPr>
          </a:p>
          <a:p>
            <a:pPr>
              <a:lnSpc>
                <a:spcPct val="150000"/>
              </a:lnSpc>
            </a:pPr>
            <a:r>
              <a:rPr lang="zh-TW" altLang="en-US" dirty="0">
                <a:solidFill>
                  <a:srgbClr val="C00000"/>
                </a:solidFill>
              </a:rPr>
              <a:t>抽血報告異常，有時沒事，但也有可能是重症的前兆</a:t>
            </a:r>
            <a:r>
              <a:rPr lang="en-US" altLang="zh-TW" dirty="0">
                <a:solidFill>
                  <a:srgbClr val="C00000"/>
                </a:solidFill>
              </a:rPr>
              <a:t>!</a:t>
            </a:r>
          </a:p>
          <a:p>
            <a:pPr>
              <a:lnSpc>
                <a:spcPct val="150000"/>
              </a:lnSpc>
            </a:pPr>
            <a:r>
              <a:rPr lang="zh-TW" altLang="en-US" dirty="0">
                <a:solidFill>
                  <a:srgbClr val="C00000"/>
                </a:solidFill>
              </a:rPr>
              <a:t>抽血不能驗出所有的疾病，最有幫助的是</a:t>
            </a:r>
            <a:r>
              <a:rPr lang="en-US" altLang="zh-TW" dirty="0">
                <a:solidFill>
                  <a:srgbClr val="C00000"/>
                </a:solidFill>
              </a:rPr>
              <a:t>CBC</a:t>
            </a:r>
            <a:r>
              <a:rPr lang="zh-TW" altLang="en-US" dirty="0">
                <a:solidFill>
                  <a:srgbClr val="C00000"/>
                </a:solidFill>
              </a:rPr>
              <a:t>，可篩檢出許多的血液疾病。</a:t>
            </a:r>
            <a:endParaRPr lang="en-US" altLang="zh-TW" dirty="0">
              <a:solidFill>
                <a:srgbClr val="C00000"/>
              </a:solidFill>
            </a:endParaRPr>
          </a:p>
        </p:txBody>
      </p:sp>
    </p:spTree>
    <p:extLst>
      <p:ext uri="{BB962C8B-B14F-4D97-AF65-F5344CB8AC3E}">
        <p14:creationId xmlns:p14="http://schemas.microsoft.com/office/powerpoint/2010/main" val="3429181913"/>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C8EB877-3198-4A1B-BD58-803CDF68D036}"/>
              </a:ext>
            </a:extLst>
          </p:cNvPr>
          <p:cNvSpPr>
            <a:spLocks noGrp="1"/>
          </p:cNvSpPr>
          <p:nvPr>
            <p:ph type="title"/>
          </p:nvPr>
        </p:nvSpPr>
        <p:spPr/>
        <p:txBody>
          <a:bodyPr/>
          <a:lstStyle/>
          <a:p>
            <a:r>
              <a:rPr lang="zh-TW" altLang="en-US" dirty="0"/>
              <a:t>血液病</a:t>
            </a:r>
          </a:p>
        </p:txBody>
      </p:sp>
      <p:sp>
        <p:nvSpPr>
          <p:cNvPr id="3" name="內容版面配置區 2">
            <a:extLst>
              <a:ext uri="{FF2B5EF4-FFF2-40B4-BE49-F238E27FC236}">
                <a16:creationId xmlns:a16="http://schemas.microsoft.com/office/drawing/2014/main" xmlns="" id="{B5CB1751-950A-4EFC-92AC-C533A3AE0A59}"/>
              </a:ext>
            </a:extLst>
          </p:cNvPr>
          <p:cNvSpPr>
            <a:spLocks noGrp="1"/>
          </p:cNvSpPr>
          <p:nvPr>
            <p:ph idx="1"/>
          </p:nvPr>
        </p:nvSpPr>
        <p:spPr>
          <a:xfrm>
            <a:off x="517649" y="1628800"/>
            <a:ext cx="8446839" cy="4194175"/>
          </a:xfrm>
        </p:spPr>
        <p:txBody>
          <a:bodyPr/>
          <a:lstStyle/>
          <a:p>
            <a:pPr>
              <a:lnSpc>
                <a:spcPct val="150000"/>
              </a:lnSpc>
            </a:pPr>
            <a:r>
              <a:rPr lang="zh-TW" altLang="en-US" dirty="0"/>
              <a:t>人體的血液主要包括「血漿」和「血球」所組 成</a:t>
            </a:r>
            <a:endParaRPr lang="en-US" altLang="zh-TW" dirty="0"/>
          </a:p>
          <a:p>
            <a:pPr>
              <a:lnSpc>
                <a:spcPct val="150000"/>
              </a:lnSpc>
            </a:pPr>
            <a:r>
              <a:rPr lang="zh-TW" altLang="en-US" dirty="0"/>
              <a:t>「血漿」略顯淡黃色，主要作 用是運載血細胞、運輸生命所需的物質和廢物、</a:t>
            </a:r>
            <a:r>
              <a:rPr lang="zh-TW" altLang="en-US" dirty="0">
                <a:solidFill>
                  <a:srgbClr val="C00000"/>
                </a:solidFill>
              </a:rPr>
              <a:t>凝血</a:t>
            </a:r>
            <a:r>
              <a:rPr lang="zh-TW" altLang="en-US" dirty="0"/>
              <a:t>機制等各項重要功能</a:t>
            </a:r>
            <a:endParaRPr lang="en-US" altLang="zh-TW" dirty="0"/>
          </a:p>
          <a:p>
            <a:pPr>
              <a:lnSpc>
                <a:spcPct val="150000"/>
              </a:lnSpc>
            </a:pPr>
            <a:r>
              <a:rPr lang="zh-TW" altLang="en-US" dirty="0"/>
              <a:t>血球包括白血球、紅血球、血小板 </a:t>
            </a:r>
            <a:r>
              <a:rPr lang="en-US" altLang="zh-TW" dirty="0">
                <a:solidFill>
                  <a:srgbClr val="C00000"/>
                </a:solidFill>
              </a:rPr>
              <a:t>(CBC D/C)</a:t>
            </a:r>
          </a:p>
          <a:p>
            <a:pPr>
              <a:lnSpc>
                <a:spcPct val="150000"/>
              </a:lnSpc>
            </a:pPr>
            <a:r>
              <a:rPr lang="zh-TW" altLang="en-US" dirty="0"/>
              <a:t>血球製造工廠就是骨髓  </a:t>
            </a:r>
            <a:endParaRPr lang="en-US" altLang="zh-TW" dirty="0"/>
          </a:p>
          <a:p>
            <a:pPr>
              <a:lnSpc>
                <a:spcPct val="150000"/>
              </a:lnSpc>
            </a:pPr>
            <a:r>
              <a:rPr lang="zh-TW" altLang="en-US" dirty="0"/>
              <a:t>所以血液病狹義指的是白血球、紅血球、血小板、骨髓造血功能異常導致的相關疾病</a:t>
            </a:r>
            <a:endParaRPr lang="en-US" altLang="zh-TW" dirty="0"/>
          </a:p>
          <a:p>
            <a:pPr marL="0" indent="0">
              <a:lnSpc>
                <a:spcPct val="150000"/>
              </a:lnSpc>
              <a:buNone/>
            </a:pPr>
            <a:endParaRPr lang="zh-TW" altLang="en-US" dirty="0"/>
          </a:p>
        </p:txBody>
      </p:sp>
    </p:spTree>
    <p:extLst>
      <p:ext uri="{BB962C8B-B14F-4D97-AF65-F5344CB8AC3E}">
        <p14:creationId xmlns:p14="http://schemas.microsoft.com/office/powerpoint/2010/main" val="155034914"/>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E8003DE-DB1C-4C51-88D3-A9E1D294287E}"/>
              </a:ext>
            </a:extLst>
          </p:cNvPr>
          <p:cNvSpPr>
            <a:spLocks noGrp="1"/>
          </p:cNvSpPr>
          <p:nvPr>
            <p:ph type="title"/>
          </p:nvPr>
        </p:nvSpPr>
        <p:spPr>
          <a:xfrm>
            <a:off x="301624" y="764704"/>
            <a:ext cx="8540750" cy="1143000"/>
          </a:xfrm>
        </p:spPr>
        <p:txBody>
          <a:bodyPr/>
          <a:lstStyle/>
          <a:p>
            <a:r>
              <a:rPr lang="zh-TW" altLang="en-US" dirty="0"/>
              <a:t>全血主要成份</a:t>
            </a:r>
          </a:p>
        </p:txBody>
      </p:sp>
      <p:pic>
        <p:nvPicPr>
          <p:cNvPr id="4" name="Picture 3" descr="BT-4">
            <a:extLst>
              <a:ext uri="{FF2B5EF4-FFF2-40B4-BE49-F238E27FC236}">
                <a16:creationId xmlns:a16="http://schemas.microsoft.com/office/drawing/2014/main" xmlns="" id="{21441756-0027-4FCB-A171-C9D6D6FDF6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511515" y="1988840"/>
            <a:ext cx="8120969" cy="37279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0102142"/>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64999"/>
            <a:ext cx="6048672" cy="468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標題 3"/>
          <p:cNvSpPr>
            <a:spLocks noGrp="1"/>
          </p:cNvSpPr>
          <p:nvPr>
            <p:ph type="title"/>
          </p:nvPr>
        </p:nvSpPr>
        <p:spPr>
          <a:xfrm>
            <a:off x="301625" y="462432"/>
            <a:ext cx="8540750" cy="1143000"/>
          </a:xfrm>
        </p:spPr>
        <p:txBody>
          <a:bodyPr/>
          <a:lstStyle/>
          <a:p>
            <a:pPr algn="ctr"/>
            <a:r>
              <a:rPr lang="zh-TW" altLang="en-US" dirty="0"/>
              <a:t>骨髓在那裏</a:t>
            </a:r>
            <a:r>
              <a:rPr lang="en-US" altLang="zh-TW" dirty="0"/>
              <a:t>?</a:t>
            </a:r>
            <a:r>
              <a:rPr lang="zh-TW" altLang="en-US" dirty="0"/>
              <a:t>有什麼作用</a:t>
            </a:r>
            <a:r>
              <a:rPr lang="en-US" altLang="zh-TW" dirty="0"/>
              <a:t>?</a:t>
            </a:r>
            <a:endParaRPr lang="zh-TW" altLang="en-US" dirty="0"/>
          </a:p>
        </p:txBody>
      </p:sp>
    </p:spTree>
    <p:extLst>
      <p:ext uri="{BB962C8B-B14F-4D97-AF65-F5344CB8AC3E}">
        <p14:creationId xmlns:p14="http://schemas.microsoft.com/office/powerpoint/2010/main" val="3110866828"/>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a:t>CBC D/C </a:t>
            </a:r>
            <a:br>
              <a:rPr lang="en-US" altLang="zh-TW" dirty="0"/>
            </a:br>
            <a:r>
              <a:rPr lang="en-US" altLang="zh-TW" sz="2800" dirty="0"/>
              <a:t>(complete blood count and differential count)</a:t>
            </a:r>
            <a:endParaRPr lang="zh-TW" altLang="en-US" sz="4800" dirty="0"/>
          </a:p>
        </p:txBody>
      </p:sp>
      <p:sp>
        <p:nvSpPr>
          <p:cNvPr id="3" name="內容版面配置區 2"/>
          <p:cNvSpPr>
            <a:spLocks noGrp="1"/>
          </p:cNvSpPr>
          <p:nvPr>
            <p:ph sz="half" idx="4294967295"/>
          </p:nvPr>
        </p:nvSpPr>
        <p:spPr>
          <a:xfrm>
            <a:off x="611560" y="1988840"/>
            <a:ext cx="3827463" cy="4257675"/>
          </a:xfrm>
        </p:spPr>
        <p:txBody>
          <a:bodyPr>
            <a:noAutofit/>
          </a:bodyPr>
          <a:lstStyle/>
          <a:p>
            <a:pPr>
              <a:buNone/>
            </a:pPr>
            <a:r>
              <a:rPr lang="en-US" altLang="zh-TW" sz="1600" dirty="0"/>
              <a:t>WBC:  12.7            x10^3/</a:t>
            </a:r>
            <a:r>
              <a:rPr lang="en-US" altLang="zh-TW" sz="1600" dirty="0" err="1"/>
              <a:t>ul</a:t>
            </a:r>
            <a:r>
              <a:rPr lang="en-US" altLang="zh-TW" sz="1600" dirty="0"/>
              <a:t>    (4.5-13)</a:t>
            </a:r>
          </a:p>
          <a:p>
            <a:pPr>
              <a:buNone/>
            </a:pPr>
            <a:r>
              <a:rPr lang="en-US" altLang="zh-TW" sz="1600" dirty="0"/>
              <a:t>RBC:     3.73 *          x10^6/</a:t>
            </a:r>
            <a:r>
              <a:rPr lang="en-US" altLang="zh-TW" sz="1600" dirty="0" err="1"/>
              <a:t>ul</a:t>
            </a:r>
            <a:r>
              <a:rPr lang="en-US" altLang="zh-TW" sz="1600" dirty="0"/>
              <a:t>    (4.10-5.10)</a:t>
            </a:r>
          </a:p>
          <a:p>
            <a:pPr>
              <a:buNone/>
            </a:pPr>
            <a:r>
              <a:rPr lang="en-US" altLang="zh-TW" sz="1600" dirty="0" err="1"/>
              <a:t>Hb</a:t>
            </a:r>
            <a:r>
              <a:rPr lang="en-US" altLang="zh-TW" sz="1600" dirty="0"/>
              <a:t>:       10.6 *          g/</a:t>
            </a:r>
            <a:r>
              <a:rPr lang="en-US" altLang="zh-TW" sz="1600" dirty="0" err="1"/>
              <a:t>dL</a:t>
            </a:r>
            <a:r>
              <a:rPr lang="en-US" altLang="zh-TW" sz="1600" dirty="0"/>
              <a:t>       (12.0-16.0)</a:t>
            </a:r>
          </a:p>
          <a:p>
            <a:pPr>
              <a:buNone/>
            </a:pPr>
            <a:r>
              <a:rPr lang="en-US" altLang="zh-TW" sz="1600" dirty="0" err="1"/>
              <a:t>Hct</a:t>
            </a:r>
            <a:r>
              <a:rPr lang="en-US" altLang="zh-TW" sz="1600" dirty="0"/>
              <a:t>:       30.8 *            %         (33-51)</a:t>
            </a:r>
          </a:p>
          <a:p>
            <a:pPr>
              <a:buNone/>
            </a:pPr>
            <a:r>
              <a:rPr lang="en-US" altLang="zh-TW" sz="1600" dirty="0"/>
              <a:t>RDW:     13.2              %         (11.5-14.0)</a:t>
            </a:r>
          </a:p>
          <a:p>
            <a:pPr>
              <a:buNone/>
            </a:pPr>
            <a:r>
              <a:rPr lang="en-US" altLang="zh-TW" sz="1600" dirty="0"/>
              <a:t>Platelet:     334             x10^3/</a:t>
            </a:r>
            <a:r>
              <a:rPr lang="en-US" altLang="zh-TW" sz="1600" dirty="0" err="1"/>
              <a:t>ul</a:t>
            </a:r>
            <a:r>
              <a:rPr lang="en-US" altLang="zh-TW" sz="1600" dirty="0"/>
              <a:t>   (130-400)</a:t>
            </a:r>
          </a:p>
          <a:p>
            <a:pPr>
              <a:buNone/>
            </a:pPr>
            <a:r>
              <a:rPr lang="en-US" altLang="zh-TW" sz="1600" dirty="0"/>
              <a:t>MCV:       82.6             fl         (78-102)</a:t>
            </a:r>
          </a:p>
          <a:p>
            <a:pPr>
              <a:buNone/>
            </a:pPr>
            <a:r>
              <a:rPr lang="en-US" altLang="zh-TW" sz="1600" dirty="0"/>
              <a:t>MCH:       28.4             pg         (25-35)</a:t>
            </a:r>
          </a:p>
          <a:p>
            <a:pPr>
              <a:buNone/>
            </a:pPr>
            <a:r>
              <a:rPr lang="en-US" altLang="zh-TW" sz="1600" dirty="0"/>
              <a:t>MCHC:     34.4             g/</a:t>
            </a:r>
            <a:r>
              <a:rPr lang="en-US" altLang="zh-TW" sz="1600" dirty="0" err="1"/>
              <a:t>dL</a:t>
            </a:r>
            <a:r>
              <a:rPr lang="en-US" altLang="zh-TW" sz="1600" dirty="0"/>
              <a:t>       (32-36)</a:t>
            </a:r>
          </a:p>
        </p:txBody>
      </p:sp>
      <p:sp>
        <p:nvSpPr>
          <p:cNvPr id="8" name="內容版面配置區 7"/>
          <p:cNvSpPr>
            <a:spLocks noGrp="1"/>
          </p:cNvSpPr>
          <p:nvPr>
            <p:ph sz="half" idx="4294967295"/>
          </p:nvPr>
        </p:nvSpPr>
        <p:spPr>
          <a:xfrm>
            <a:off x="4439023" y="1916832"/>
            <a:ext cx="4330700" cy="4257675"/>
          </a:xfrm>
        </p:spPr>
        <p:txBody>
          <a:bodyPr>
            <a:noAutofit/>
          </a:bodyPr>
          <a:lstStyle/>
          <a:p>
            <a:pPr>
              <a:buNone/>
            </a:pPr>
            <a:r>
              <a:rPr lang="en-US" altLang="zh-TW" sz="1600" dirty="0"/>
              <a:t>Diff. Count</a:t>
            </a:r>
          </a:p>
          <a:p>
            <a:pPr>
              <a:buNone/>
            </a:pPr>
            <a:r>
              <a:rPr lang="en-US" altLang="zh-TW" sz="1600" dirty="0" err="1"/>
              <a:t>Neutrophilic</a:t>
            </a:r>
            <a:r>
              <a:rPr lang="en-US" altLang="zh-TW" sz="1600" dirty="0"/>
              <a:t> Segment:   66.1 *      %         (34-64)</a:t>
            </a:r>
          </a:p>
          <a:p>
            <a:pPr>
              <a:buNone/>
            </a:pPr>
            <a:r>
              <a:rPr lang="en-US" altLang="zh-TW" sz="1600" dirty="0"/>
              <a:t>Lymphocytes:              17.0 *    %         (25-45)</a:t>
            </a:r>
          </a:p>
          <a:p>
            <a:pPr>
              <a:buNone/>
            </a:pPr>
            <a:r>
              <a:rPr lang="en-US" altLang="zh-TW" sz="1600" dirty="0" err="1"/>
              <a:t>Monocytes</a:t>
            </a:r>
            <a:r>
              <a:rPr lang="en-US" altLang="zh-TW" sz="1600" dirty="0"/>
              <a:t>:                16.7 *    %         (3-6)</a:t>
            </a:r>
          </a:p>
          <a:p>
            <a:pPr>
              <a:buNone/>
            </a:pPr>
            <a:r>
              <a:rPr lang="en-US" altLang="zh-TW" sz="1600" dirty="0" err="1"/>
              <a:t>Eosinophils</a:t>
            </a:r>
            <a:r>
              <a:rPr lang="en-US" altLang="zh-TW" sz="1600" dirty="0"/>
              <a:t>:               0.0      %         (0-3)</a:t>
            </a:r>
          </a:p>
          <a:p>
            <a:pPr>
              <a:buNone/>
            </a:pPr>
            <a:r>
              <a:rPr lang="en-US" altLang="zh-TW" sz="1600" dirty="0" err="1"/>
              <a:t>Basophils</a:t>
            </a:r>
            <a:r>
              <a:rPr lang="en-US" altLang="zh-TW" sz="1600" dirty="0"/>
              <a:t>:                 0.2      %         (0-1)</a:t>
            </a:r>
          </a:p>
          <a:p>
            <a:pPr>
              <a:buNone/>
            </a:pPr>
            <a:r>
              <a:rPr lang="en-US" altLang="zh-TW" sz="1600" dirty="0" err="1"/>
              <a:t>N.Bands</a:t>
            </a:r>
            <a:r>
              <a:rPr lang="en-US" altLang="zh-TW" sz="1600" dirty="0"/>
              <a:t>:                            %(0-11)</a:t>
            </a:r>
          </a:p>
          <a:p>
            <a:pPr>
              <a:buNone/>
            </a:pPr>
            <a:r>
              <a:rPr lang="en-US" altLang="zh-TW" sz="1600" dirty="0" err="1"/>
              <a:t>Metamyelocytes</a:t>
            </a:r>
            <a:r>
              <a:rPr lang="en-US" altLang="zh-TW" sz="1600" dirty="0"/>
              <a:t>:                     %</a:t>
            </a:r>
          </a:p>
          <a:p>
            <a:pPr>
              <a:buNone/>
            </a:pPr>
            <a:r>
              <a:rPr lang="en-US" altLang="zh-TW" sz="1600" dirty="0" err="1"/>
              <a:t>Myelocytes</a:t>
            </a:r>
            <a:r>
              <a:rPr lang="en-US" altLang="zh-TW" sz="1600" dirty="0"/>
              <a:t>:                         %</a:t>
            </a:r>
          </a:p>
          <a:p>
            <a:pPr>
              <a:buNone/>
            </a:pPr>
            <a:r>
              <a:rPr lang="en-US" altLang="zh-TW" sz="1600" dirty="0" err="1"/>
              <a:t>Promyelocytes</a:t>
            </a:r>
            <a:r>
              <a:rPr lang="en-US" altLang="zh-TW" sz="1600" dirty="0"/>
              <a:t>:                      %</a:t>
            </a:r>
          </a:p>
          <a:p>
            <a:pPr>
              <a:buNone/>
            </a:pPr>
            <a:r>
              <a:rPr lang="en-US" altLang="zh-TW" sz="1600" dirty="0"/>
              <a:t>Blasts:                             %</a:t>
            </a:r>
          </a:p>
          <a:p>
            <a:pPr>
              <a:buNone/>
            </a:pPr>
            <a:endParaRPr lang="zh-TW" altLang="en-US" sz="1600" dirty="0"/>
          </a:p>
        </p:txBody>
      </p:sp>
      <p:sp>
        <p:nvSpPr>
          <p:cNvPr id="4" name="文字方塊 3"/>
          <p:cNvSpPr txBox="1"/>
          <p:nvPr/>
        </p:nvSpPr>
        <p:spPr>
          <a:xfrm>
            <a:off x="467544" y="5282044"/>
            <a:ext cx="8136903" cy="523220"/>
          </a:xfrm>
          <a:prstGeom prst="rect">
            <a:avLst/>
          </a:prstGeom>
          <a:noFill/>
        </p:spPr>
        <p:txBody>
          <a:bodyPr wrap="square" rtlCol="0">
            <a:spAutoFit/>
          </a:bodyPr>
          <a:lstStyle/>
          <a:p>
            <a:r>
              <a:rPr lang="zh-TW" altLang="en-US" sz="2800" b="1" dirty="0">
                <a:solidFill>
                  <a:srgbClr val="C00000"/>
                </a:solidFill>
                <a:latin typeface="標楷體"/>
                <a:ea typeface="標楷體"/>
              </a:rPr>
              <a:t>血球過高或過低，一定要找到原因，加以正確治療</a:t>
            </a:r>
          </a:p>
        </p:txBody>
      </p:sp>
    </p:spTree>
    <p:extLst>
      <p:ext uri="{BB962C8B-B14F-4D97-AF65-F5344CB8AC3E}">
        <p14:creationId xmlns:p14="http://schemas.microsoft.com/office/powerpoint/2010/main" val="483773897"/>
      </p:ext>
    </p:extLst>
  </p:cSld>
  <p:clrMapOvr>
    <a:masterClrMapping/>
  </p:clrMapOvr>
  <p:transition spd="slow"/>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designc">
  <a:themeElements>
    <a:clrScheme name="tdesignc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fontScheme name="tdesignc">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tdesignc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tdesignc 2">
        <a:dk1>
          <a:srgbClr val="005FBE"/>
        </a:dk1>
        <a:lt1>
          <a:srgbClr val="FFFFDD"/>
        </a:lt1>
        <a:dk2>
          <a:srgbClr val="2C5884"/>
        </a:dk2>
        <a:lt2>
          <a:srgbClr val="C0C0C0"/>
        </a:lt2>
        <a:accent1>
          <a:srgbClr val="E9F7FF"/>
        </a:accent1>
        <a:accent2>
          <a:srgbClr val="F89400"/>
        </a:accent2>
        <a:accent3>
          <a:srgbClr val="FFFFEB"/>
        </a:accent3>
        <a:accent4>
          <a:srgbClr val="0050A2"/>
        </a:accent4>
        <a:accent5>
          <a:srgbClr val="F2FAFF"/>
        </a:accent5>
        <a:accent6>
          <a:srgbClr val="E186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tdesignc 3">
        <a:dk1>
          <a:srgbClr val="5D5D8B"/>
        </a:dk1>
        <a:lt1>
          <a:srgbClr val="DAEADE"/>
        </a:lt1>
        <a:dk2>
          <a:srgbClr val="A25269"/>
        </a:dk2>
        <a:lt2>
          <a:srgbClr val="C0C0C0"/>
        </a:lt2>
        <a:accent1>
          <a:srgbClr val="FFFFDD"/>
        </a:accent1>
        <a:accent2>
          <a:srgbClr val="3399FF"/>
        </a:accent2>
        <a:accent3>
          <a:srgbClr val="EAF3EC"/>
        </a:accent3>
        <a:accent4>
          <a:srgbClr val="4E4E76"/>
        </a:accent4>
        <a:accent5>
          <a:srgbClr val="FFFFEB"/>
        </a:accent5>
        <a:accent6>
          <a:srgbClr val="2D8AE7"/>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tdesignc 4">
        <a:dk1>
          <a:srgbClr val="006666"/>
        </a:dk1>
        <a:lt1>
          <a:srgbClr val="CCECFF"/>
        </a:lt1>
        <a:dk2>
          <a:srgbClr val="336699"/>
        </a:dk2>
        <a:lt2>
          <a:srgbClr val="C0C0C0"/>
        </a:lt2>
        <a:accent1>
          <a:srgbClr val="FFFFCC"/>
        </a:accent1>
        <a:accent2>
          <a:srgbClr val="FF6600"/>
        </a:accent2>
        <a:accent3>
          <a:srgbClr val="E2F4FF"/>
        </a:accent3>
        <a:accent4>
          <a:srgbClr val="005656"/>
        </a:accent4>
        <a:accent5>
          <a:srgbClr val="FFFFE2"/>
        </a:accent5>
        <a:accent6>
          <a:srgbClr val="E75C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tdesignc 5">
        <a:dk1>
          <a:srgbClr val="0033CC"/>
        </a:dk1>
        <a:lt1>
          <a:srgbClr val="FFE9E9"/>
        </a:lt1>
        <a:dk2>
          <a:srgbClr val="000000"/>
        </a:dk2>
        <a:lt2>
          <a:srgbClr val="C0C0C0"/>
        </a:lt2>
        <a:accent1>
          <a:srgbClr val="D5E5DB"/>
        </a:accent1>
        <a:accent2>
          <a:srgbClr val="3366FF"/>
        </a:accent2>
        <a:accent3>
          <a:srgbClr val="FFF2F2"/>
        </a:accent3>
        <a:accent4>
          <a:srgbClr val="002AAE"/>
        </a:accent4>
        <a:accent5>
          <a:srgbClr val="E7F0EA"/>
        </a:accent5>
        <a:accent6>
          <a:srgbClr val="2D5CE7"/>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tdesignc 6">
        <a:dk1>
          <a:srgbClr val="336699"/>
        </a:dk1>
        <a:lt1>
          <a:srgbClr val="F4E9E0"/>
        </a:lt1>
        <a:dk2>
          <a:srgbClr val="DC5900"/>
        </a:dk2>
        <a:lt2>
          <a:srgbClr val="C0C0C0"/>
        </a:lt2>
        <a:accent1>
          <a:srgbClr val="E4E4E4"/>
        </a:accent1>
        <a:accent2>
          <a:srgbClr val="3399FF"/>
        </a:accent2>
        <a:accent3>
          <a:srgbClr val="F8F2ED"/>
        </a:accent3>
        <a:accent4>
          <a:srgbClr val="2A5682"/>
        </a:accent4>
        <a:accent5>
          <a:srgbClr val="EFEFEF"/>
        </a:accent5>
        <a:accent6>
          <a:srgbClr val="2D8AE7"/>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tdesignc 7">
        <a:dk1>
          <a:srgbClr val="CC3300"/>
        </a:dk1>
        <a:lt1>
          <a:srgbClr val="E5E5FF"/>
        </a:lt1>
        <a:dk2>
          <a:srgbClr val="565680"/>
        </a:dk2>
        <a:lt2>
          <a:srgbClr val="C0C0C0"/>
        </a:lt2>
        <a:accent1>
          <a:srgbClr val="E6E4EC"/>
        </a:accent1>
        <a:accent2>
          <a:srgbClr val="0066CC"/>
        </a:accent2>
        <a:accent3>
          <a:srgbClr val="F0F0FF"/>
        </a:accent3>
        <a:accent4>
          <a:srgbClr val="AE2A00"/>
        </a:accent4>
        <a:accent5>
          <a:srgbClr val="F0EFF4"/>
        </a:accent5>
        <a:accent6>
          <a:srgbClr val="005CB9"/>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tdesignc 8">
        <a:dk1>
          <a:srgbClr val="000099"/>
        </a:dk1>
        <a:lt1>
          <a:srgbClr val="FFE2C5"/>
        </a:lt1>
        <a:dk2>
          <a:srgbClr val="007D7A"/>
        </a:dk2>
        <a:lt2>
          <a:srgbClr val="C0C0C0"/>
        </a:lt2>
        <a:accent1>
          <a:srgbClr val="EAEAEA"/>
        </a:accent1>
        <a:accent2>
          <a:srgbClr val="B26EB4"/>
        </a:accent2>
        <a:accent3>
          <a:srgbClr val="FFEEDF"/>
        </a:accent3>
        <a:accent4>
          <a:srgbClr val="000082"/>
        </a:accent4>
        <a:accent5>
          <a:srgbClr val="F3F3F3"/>
        </a:accent5>
        <a:accent6>
          <a:srgbClr val="A163A3"/>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神韻">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慣用">
      <a:majorFont>
        <a:latin typeface="Times New Roman"/>
        <a:ea typeface="標楷體"/>
        <a:cs typeface=""/>
      </a:majorFont>
      <a:minorFont>
        <a:latin typeface="Times New Roman"/>
        <a:ea typeface="標楷體"/>
        <a:cs typeface=""/>
      </a:minorFont>
    </a:fontScheme>
    <a:fmtScheme name="旅程">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6_tdesignc">
  <a:themeElements>
    <a:clrScheme name="tdesignc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fontScheme name="tdesignc">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tdesignc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tdesignc 2">
        <a:dk1>
          <a:srgbClr val="005FBE"/>
        </a:dk1>
        <a:lt1>
          <a:srgbClr val="FFFFDD"/>
        </a:lt1>
        <a:dk2>
          <a:srgbClr val="2C5884"/>
        </a:dk2>
        <a:lt2>
          <a:srgbClr val="C0C0C0"/>
        </a:lt2>
        <a:accent1>
          <a:srgbClr val="E9F7FF"/>
        </a:accent1>
        <a:accent2>
          <a:srgbClr val="F89400"/>
        </a:accent2>
        <a:accent3>
          <a:srgbClr val="FFFFEB"/>
        </a:accent3>
        <a:accent4>
          <a:srgbClr val="0050A2"/>
        </a:accent4>
        <a:accent5>
          <a:srgbClr val="F2FAFF"/>
        </a:accent5>
        <a:accent6>
          <a:srgbClr val="E186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tdesignc 3">
        <a:dk1>
          <a:srgbClr val="5D5D8B"/>
        </a:dk1>
        <a:lt1>
          <a:srgbClr val="DAEADE"/>
        </a:lt1>
        <a:dk2>
          <a:srgbClr val="A25269"/>
        </a:dk2>
        <a:lt2>
          <a:srgbClr val="C0C0C0"/>
        </a:lt2>
        <a:accent1>
          <a:srgbClr val="FFFFDD"/>
        </a:accent1>
        <a:accent2>
          <a:srgbClr val="3399FF"/>
        </a:accent2>
        <a:accent3>
          <a:srgbClr val="EAF3EC"/>
        </a:accent3>
        <a:accent4>
          <a:srgbClr val="4E4E76"/>
        </a:accent4>
        <a:accent5>
          <a:srgbClr val="FFFFEB"/>
        </a:accent5>
        <a:accent6>
          <a:srgbClr val="2D8AE7"/>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tdesignc 4">
        <a:dk1>
          <a:srgbClr val="006666"/>
        </a:dk1>
        <a:lt1>
          <a:srgbClr val="CCECFF"/>
        </a:lt1>
        <a:dk2>
          <a:srgbClr val="336699"/>
        </a:dk2>
        <a:lt2>
          <a:srgbClr val="C0C0C0"/>
        </a:lt2>
        <a:accent1>
          <a:srgbClr val="FFFFCC"/>
        </a:accent1>
        <a:accent2>
          <a:srgbClr val="FF6600"/>
        </a:accent2>
        <a:accent3>
          <a:srgbClr val="E2F4FF"/>
        </a:accent3>
        <a:accent4>
          <a:srgbClr val="005656"/>
        </a:accent4>
        <a:accent5>
          <a:srgbClr val="FFFFE2"/>
        </a:accent5>
        <a:accent6>
          <a:srgbClr val="E75C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tdesignc 5">
        <a:dk1>
          <a:srgbClr val="0033CC"/>
        </a:dk1>
        <a:lt1>
          <a:srgbClr val="FFE9E9"/>
        </a:lt1>
        <a:dk2>
          <a:srgbClr val="000000"/>
        </a:dk2>
        <a:lt2>
          <a:srgbClr val="C0C0C0"/>
        </a:lt2>
        <a:accent1>
          <a:srgbClr val="D5E5DB"/>
        </a:accent1>
        <a:accent2>
          <a:srgbClr val="3366FF"/>
        </a:accent2>
        <a:accent3>
          <a:srgbClr val="FFF2F2"/>
        </a:accent3>
        <a:accent4>
          <a:srgbClr val="002AAE"/>
        </a:accent4>
        <a:accent5>
          <a:srgbClr val="E7F0EA"/>
        </a:accent5>
        <a:accent6>
          <a:srgbClr val="2D5CE7"/>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tdesignc 6">
        <a:dk1>
          <a:srgbClr val="336699"/>
        </a:dk1>
        <a:lt1>
          <a:srgbClr val="F4E9E0"/>
        </a:lt1>
        <a:dk2>
          <a:srgbClr val="DC5900"/>
        </a:dk2>
        <a:lt2>
          <a:srgbClr val="C0C0C0"/>
        </a:lt2>
        <a:accent1>
          <a:srgbClr val="E4E4E4"/>
        </a:accent1>
        <a:accent2>
          <a:srgbClr val="3399FF"/>
        </a:accent2>
        <a:accent3>
          <a:srgbClr val="F8F2ED"/>
        </a:accent3>
        <a:accent4>
          <a:srgbClr val="2A5682"/>
        </a:accent4>
        <a:accent5>
          <a:srgbClr val="EFEFEF"/>
        </a:accent5>
        <a:accent6>
          <a:srgbClr val="2D8AE7"/>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tdesignc 7">
        <a:dk1>
          <a:srgbClr val="CC3300"/>
        </a:dk1>
        <a:lt1>
          <a:srgbClr val="E5E5FF"/>
        </a:lt1>
        <a:dk2>
          <a:srgbClr val="565680"/>
        </a:dk2>
        <a:lt2>
          <a:srgbClr val="C0C0C0"/>
        </a:lt2>
        <a:accent1>
          <a:srgbClr val="E6E4EC"/>
        </a:accent1>
        <a:accent2>
          <a:srgbClr val="0066CC"/>
        </a:accent2>
        <a:accent3>
          <a:srgbClr val="F0F0FF"/>
        </a:accent3>
        <a:accent4>
          <a:srgbClr val="AE2A00"/>
        </a:accent4>
        <a:accent5>
          <a:srgbClr val="F0EFF4"/>
        </a:accent5>
        <a:accent6>
          <a:srgbClr val="005CB9"/>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tdesignc 8">
        <a:dk1>
          <a:srgbClr val="000099"/>
        </a:dk1>
        <a:lt1>
          <a:srgbClr val="FFE2C5"/>
        </a:lt1>
        <a:dk2>
          <a:srgbClr val="007D7A"/>
        </a:dk2>
        <a:lt2>
          <a:srgbClr val="C0C0C0"/>
        </a:lt2>
        <a:accent1>
          <a:srgbClr val="EAEAEA"/>
        </a:accent1>
        <a:accent2>
          <a:srgbClr val="B26EB4"/>
        </a:accent2>
        <a:accent3>
          <a:srgbClr val="FFEEDF"/>
        </a:accent3>
        <a:accent4>
          <a:srgbClr val="000082"/>
        </a:accent4>
        <a:accent5>
          <a:srgbClr val="F3F3F3"/>
        </a:accent5>
        <a:accent6>
          <a:srgbClr val="A163A3"/>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designc">
  <a:themeElements>
    <a:clrScheme name="tdesignc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fontScheme name="Kang-hsi Wu">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tdesignc 1">
        <a:dk1>
          <a:srgbClr val="007A77"/>
        </a:dk1>
        <a:lt1>
          <a:srgbClr val="FFFFFF"/>
        </a:lt1>
        <a:dk2>
          <a:srgbClr val="003399"/>
        </a:dk2>
        <a:lt2>
          <a:srgbClr val="C0C0C0"/>
        </a:lt2>
        <a:accent1>
          <a:srgbClr val="EBF7FF"/>
        </a:accent1>
        <a:accent2>
          <a:srgbClr val="3366FF"/>
        </a:accent2>
        <a:accent3>
          <a:srgbClr val="FFFFFF"/>
        </a:accent3>
        <a:accent4>
          <a:srgbClr val="006765"/>
        </a:accent4>
        <a:accent5>
          <a:srgbClr val="F3FAFF"/>
        </a:accent5>
        <a:accent6>
          <a:srgbClr val="2D5CE7"/>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tdesignc 2">
        <a:dk1>
          <a:srgbClr val="005FBE"/>
        </a:dk1>
        <a:lt1>
          <a:srgbClr val="FFFFDD"/>
        </a:lt1>
        <a:dk2>
          <a:srgbClr val="2C5884"/>
        </a:dk2>
        <a:lt2>
          <a:srgbClr val="C0C0C0"/>
        </a:lt2>
        <a:accent1>
          <a:srgbClr val="E9F7FF"/>
        </a:accent1>
        <a:accent2>
          <a:srgbClr val="F89400"/>
        </a:accent2>
        <a:accent3>
          <a:srgbClr val="FFFFEB"/>
        </a:accent3>
        <a:accent4>
          <a:srgbClr val="0050A2"/>
        </a:accent4>
        <a:accent5>
          <a:srgbClr val="F2FAFF"/>
        </a:accent5>
        <a:accent6>
          <a:srgbClr val="E186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tdesignc 3">
        <a:dk1>
          <a:srgbClr val="5D5D8B"/>
        </a:dk1>
        <a:lt1>
          <a:srgbClr val="DAEADE"/>
        </a:lt1>
        <a:dk2>
          <a:srgbClr val="A25269"/>
        </a:dk2>
        <a:lt2>
          <a:srgbClr val="C0C0C0"/>
        </a:lt2>
        <a:accent1>
          <a:srgbClr val="FFFFDD"/>
        </a:accent1>
        <a:accent2>
          <a:srgbClr val="3399FF"/>
        </a:accent2>
        <a:accent3>
          <a:srgbClr val="EAF3EC"/>
        </a:accent3>
        <a:accent4>
          <a:srgbClr val="4E4E76"/>
        </a:accent4>
        <a:accent5>
          <a:srgbClr val="FFFFEB"/>
        </a:accent5>
        <a:accent6>
          <a:srgbClr val="2D8AE7"/>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tdesignc 4">
        <a:dk1>
          <a:srgbClr val="006666"/>
        </a:dk1>
        <a:lt1>
          <a:srgbClr val="CCECFF"/>
        </a:lt1>
        <a:dk2>
          <a:srgbClr val="336699"/>
        </a:dk2>
        <a:lt2>
          <a:srgbClr val="C0C0C0"/>
        </a:lt2>
        <a:accent1>
          <a:srgbClr val="FFFFCC"/>
        </a:accent1>
        <a:accent2>
          <a:srgbClr val="FF6600"/>
        </a:accent2>
        <a:accent3>
          <a:srgbClr val="E2F4FF"/>
        </a:accent3>
        <a:accent4>
          <a:srgbClr val="005656"/>
        </a:accent4>
        <a:accent5>
          <a:srgbClr val="FFFFE2"/>
        </a:accent5>
        <a:accent6>
          <a:srgbClr val="E75C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tdesignc 5">
        <a:dk1>
          <a:srgbClr val="0033CC"/>
        </a:dk1>
        <a:lt1>
          <a:srgbClr val="FFE9E9"/>
        </a:lt1>
        <a:dk2>
          <a:srgbClr val="000000"/>
        </a:dk2>
        <a:lt2>
          <a:srgbClr val="C0C0C0"/>
        </a:lt2>
        <a:accent1>
          <a:srgbClr val="D5E5DB"/>
        </a:accent1>
        <a:accent2>
          <a:srgbClr val="3366FF"/>
        </a:accent2>
        <a:accent3>
          <a:srgbClr val="FFF2F2"/>
        </a:accent3>
        <a:accent4>
          <a:srgbClr val="002AAE"/>
        </a:accent4>
        <a:accent5>
          <a:srgbClr val="E7F0EA"/>
        </a:accent5>
        <a:accent6>
          <a:srgbClr val="2D5CE7"/>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tdesignc 6">
        <a:dk1>
          <a:srgbClr val="336699"/>
        </a:dk1>
        <a:lt1>
          <a:srgbClr val="F4E9E0"/>
        </a:lt1>
        <a:dk2>
          <a:srgbClr val="DC5900"/>
        </a:dk2>
        <a:lt2>
          <a:srgbClr val="C0C0C0"/>
        </a:lt2>
        <a:accent1>
          <a:srgbClr val="E4E4E4"/>
        </a:accent1>
        <a:accent2>
          <a:srgbClr val="3399FF"/>
        </a:accent2>
        <a:accent3>
          <a:srgbClr val="F8F2ED"/>
        </a:accent3>
        <a:accent4>
          <a:srgbClr val="2A5682"/>
        </a:accent4>
        <a:accent5>
          <a:srgbClr val="EFEFEF"/>
        </a:accent5>
        <a:accent6>
          <a:srgbClr val="2D8AE7"/>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tdesignc 7">
        <a:dk1>
          <a:srgbClr val="CC3300"/>
        </a:dk1>
        <a:lt1>
          <a:srgbClr val="E5E5FF"/>
        </a:lt1>
        <a:dk2>
          <a:srgbClr val="565680"/>
        </a:dk2>
        <a:lt2>
          <a:srgbClr val="C0C0C0"/>
        </a:lt2>
        <a:accent1>
          <a:srgbClr val="E6E4EC"/>
        </a:accent1>
        <a:accent2>
          <a:srgbClr val="0066CC"/>
        </a:accent2>
        <a:accent3>
          <a:srgbClr val="F0F0FF"/>
        </a:accent3>
        <a:accent4>
          <a:srgbClr val="AE2A00"/>
        </a:accent4>
        <a:accent5>
          <a:srgbClr val="F0EFF4"/>
        </a:accent5>
        <a:accent6>
          <a:srgbClr val="005CB9"/>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tdesignc 8">
        <a:dk1>
          <a:srgbClr val="000099"/>
        </a:dk1>
        <a:lt1>
          <a:srgbClr val="FFE2C5"/>
        </a:lt1>
        <a:dk2>
          <a:srgbClr val="007D7A"/>
        </a:dk2>
        <a:lt2>
          <a:srgbClr val="C0C0C0"/>
        </a:lt2>
        <a:accent1>
          <a:srgbClr val="EAEAEA"/>
        </a:accent1>
        <a:accent2>
          <a:srgbClr val="B26EB4"/>
        </a:accent2>
        <a:accent3>
          <a:srgbClr val="FFEEDF"/>
        </a:accent3>
        <a:accent4>
          <a:srgbClr val="000082"/>
        </a:accent4>
        <a:accent5>
          <a:srgbClr val="F3F3F3"/>
        </a:accent5>
        <a:accent6>
          <a:srgbClr val="A163A3"/>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TDESIGNC</Template>
  <TotalTime>7338</TotalTime>
  <Words>9928</Words>
  <Application>Microsoft Office PowerPoint</Application>
  <PresentationFormat>如螢幕大小 (4:3)</PresentationFormat>
  <Paragraphs>810</Paragraphs>
  <Slides>173</Slides>
  <Notes>1</Notes>
  <HiddenSlides>0</HiddenSlides>
  <MMClips>0</MMClips>
  <ScaleCrop>false</ScaleCrop>
  <HeadingPairs>
    <vt:vector size="6" baseType="variant">
      <vt:variant>
        <vt:lpstr>佈景主題</vt:lpstr>
      </vt:variant>
      <vt:variant>
        <vt:i4>4</vt:i4>
      </vt:variant>
      <vt:variant>
        <vt:lpstr>內嵌 OLE 伺服程式</vt:lpstr>
      </vt:variant>
      <vt:variant>
        <vt:i4>1</vt:i4>
      </vt:variant>
      <vt:variant>
        <vt:lpstr>投影片標題</vt:lpstr>
      </vt:variant>
      <vt:variant>
        <vt:i4>173</vt:i4>
      </vt:variant>
    </vt:vector>
  </HeadingPairs>
  <TitlesOfParts>
    <vt:vector size="178" baseType="lpstr">
      <vt:lpstr>tdesignc</vt:lpstr>
      <vt:lpstr>1_神韻</vt:lpstr>
      <vt:lpstr>6_tdesignc</vt:lpstr>
      <vt:lpstr>1_tdesignc</vt:lpstr>
      <vt:lpstr>Photo Editor 影像</vt:lpstr>
      <vt:lpstr>                      </vt:lpstr>
      <vt:lpstr>上課大網</vt:lpstr>
      <vt:lpstr>PowerPoint 簡報</vt:lpstr>
      <vt:lpstr>兒童和青少年不是成人的縮影</vt:lpstr>
      <vt:lpstr>兒童和青少年重症的警訊</vt:lpstr>
      <vt:lpstr>感染症：最常見的兒童疾病</vt:lpstr>
      <vt:lpstr>腦膜炎和腦炎</vt:lpstr>
      <vt:lpstr>腦炎重症前的症狀</vt:lpstr>
      <vt:lpstr>腦膜炎的注意事項</vt:lpstr>
      <vt:lpstr>心肌炎：兒科醫生的惡夢</vt:lpstr>
      <vt:lpstr>肺炎：最常見的感染重症</vt:lpstr>
      <vt:lpstr>闌尾炎: 兒童常被誤診</vt:lpstr>
      <vt:lpstr>急性腸胃炎</vt:lpstr>
      <vt:lpstr>腸穿孔</vt:lpstr>
      <vt:lpstr>蜂窩性組織炎</vt:lpstr>
      <vt:lpstr>敗血症：嚴重敗血病，死亡率很高</vt:lpstr>
      <vt:lpstr>新冠病毒感染緊急就醫的狀況</vt:lpstr>
      <vt:lpstr>腸病毒感染</vt:lpstr>
      <vt:lpstr>腸病毒重症的前兆</vt:lpstr>
      <vt:lpstr>PowerPoint 簡報</vt:lpstr>
      <vt:lpstr>PowerPoint 簡報</vt:lpstr>
      <vt:lpstr>PowerPoint 簡報</vt:lpstr>
      <vt:lpstr>何謂癌症</vt:lpstr>
      <vt:lpstr>兒童癌症與成人癌症的原因不同</vt:lpstr>
      <vt:lpstr>兒童癌症與成人癌症的種類不同</vt:lpstr>
      <vt:lpstr>台灣發生率</vt:lpstr>
      <vt:lpstr>PowerPoint 簡報</vt:lpstr>
      <vt:lpstr>兒童癌症的診斷</vt:lpstr>
      <vt:lpstr>(兒童)癌症的治療</vt:lpstr>
      <vt:lpstr>癌症需要很多的團隊，一同治療和照顧</vt:lpstr>
      <vt:lpstr>化療的副作用為何？要如何克服？</vt:lpstr>
      <vt:lpstr>人工血管</vt:lpstr>
      <vt:lpstr>預防感染</vt:lpstr>
      <vt:lpstr>個人衛生</vt:lpstr>
      <vt:lpstr>癌症病童感染的處理</vt:lpstr>
      <vt:lpstr>輸血問題</vt:lpstr>
      <vt:lpstr>出血預防</vt:lpstr>
      <vt:lpstr>居家照顧</vt:lpstr>
      <vt:lpstr>兒童癌症的預後</vt:lpstr>
      <vt:lpstr>兒童癌症與成人癌症的治療預後不同</vt:lpstr>
      <vt:lpstr>醫師的叮嚀</vt:lpstr>
      <vt:lpstr>PowerPoint 簡報</vt:lpstr>
      <vt:lpstr>常見兒癌和腫瘤疾病的介紹</vt:lpstr>
      <vt:lpstr>1.白血病的型態分類</vt:lpstr>
      <vt:lpstr>急性淋巴性白血病</vt:lpstr>
      <vt:lpstr>急性淋巴性白血病</vt:lpstr>
      <vt:lpstr>發病率</vt:lpstr>
      <vt:lpstr>臨床症狀(一)</vt:lpstr>
      <vt:lpstr>臨床症狀(二)</vt:lpstr>
      <vt:lpstr>出血點（血小板低下）</vt:lpstr>
      <vt:lpstr>出血點（血小板低下）</vt:lpstr>
      <vt:lpstr>口腔內出血</vt:lpstr>
      <vt:lpstr>出血傾向</vt:lpstr>
      <vt:lpstr>化學治療</vt:lpstr>
      <vt:lpstr>骨髓移植</vt:lpstr>
      <vt:lpstr>急性骨髓性白血病</vt:lpstr>
      <vt:lpstr>慢性骨髓性白血病</vt:lpstr>
      <vt:lpstr>罕見「幼年型慢性骨髓性白血病」 病患接受母親的骨髓移植成功</vt:lpstr>
      <vt:lpstr>PowerPoint 簡報</vt:lpstr>
      <vt:lpstr>Take Home Messages</vt:lpstr>
      <vt:lpstr>2. 腦部腫瘤臨床症狀</vt:lpstr>
      <vt:lpstr>檢查方式</vt:lpstr>
      <vt:lpstr>治療及預後</vt:lpstr>
      <vt:lpstr>Take Home Messages</vt:lpstr>
      <vt:lpstr>3.惡性淋巴瘤案例</vt:lpstr>
      <vt:lpstr>淋巴瘤發生率</vt:lpstr>
      <vt:lpstr>淋巴癌臨床症狀</vt:lpstr>
      <vt:lpstr>淋巴結</vt:lpstr>
      <vt:lpstr>淋巴結腫大（淋巴癌）</vt:lpstr>
      <vt:lpstr>右側臉水腫（淋巴癌）</vt:lpstr>
      <vt:lpstr>兒童和青少年淋巴腺腫大</vt:lpstr>
      <vt:lpstr>Take Home Messages</vt:lpstr>
      <vt:lpstr>腹脹（腹內腫瘤）</vt:lpstr>
      <vt:lpstr>腹脹（腹內腫瘤）</vt:lpstr>
      <vt:lpstr>DDx in abdomen tumor in children</vt:lpstr>
      <vt:lpstr>神經母細胞瘤案例</vt:lpstr>
      <vt:lpstr>神經母細胞瘤</vt:lpstr>
      <vt:lpstr>臨床症狀</vt:lpstr>
      <vt:lpstr>神經母細胞瘤</vt:lpstr>
      <vt:lpstr>熊貓眼（神經母細胞瘤）</vt:lpstr>
      <vt:lpstr>治療及預後</vt:lpstr>
      <vt:lpstr>PowerPoint 簡報</vt:lpstr>
      <vt:lpstr>PowerPoint 簡報</vt:lpstr>
      <vt:lpstr>PowerPoint 簡報</vt:lpstr>
      <vt:lpstr>PowerPoint 簡報</vt:lpstr>
      <vt:lpstr>蘭格罕細胞組織球增生症</vt:lpstr>
      <vt:lpstr>蘭格罕細胞組織球增生症</vt:lpstr>
      <vt:lpstr>PowerPoint 簡報</vt:lpstr>
      <vt:lpstr>血管瘤</vt:lpstr>
      <vt:lpstr>嚴重血管瘤</vt:lpstr>
      <vt:lpstr>血管瘤</vt:lpstr>
      <vt:lpstr>血管瘤的治療</vt:lpstr>
      <vt:lpstr>PowerPoint 簡報</vt:lpstr>
      <vt:lpstr>PowerPoint 簡報</vt:lpstr>
      <vt:lpstr> 抽血報告的異常</vt:lpstr>
      <vt:lpstr>血液病</vt:lpstr>
      <vt:lpstr>全血主要成份</vt:lpstr>
      <vt:lpstr>骨髓在那裏?有什麼作用?</vt:lpstr>
      <vt:lpstr>CBC D/C  (complete blood count and differential count)</vt:lpstr>
      <vt:lpstr>CBC D/C判讀的Tip</vt:lpstr>
      <vt:lpstr>貧血有什麼症狀</vt:lpstr>
      <vt:lpstr>Hemoglobin and MCV</vt:lpstr>
      <vt:lpstr>貧血的分類</vt:lpstr>
      <vt:lpstr>Acute vs Chronic anemias</vt:lpstr>
      <vt:lpstr>Red Flags of Anemia</vt:lpstr>
      <vt:lpstr>案例</vt:lpstr>
      <vt:lpstr>缺鐵性貧血的原因</vt:lpstr>
      <vt:lpstr>缺鐵性貧血 </vt:lpstr>
      <vt:lpstr>缺鐵性貧血 : 鐵劑治療時的注意事項</vt:lpstr>
      <vt:lpstr>缺鐵性貧血</vt:lpstr>
      <vt:lpstr>案例</vt:lpstr>
      <vt:lpstr>地中海貧血/海洋性貧血 Thalassemias</vt:lpstr>
      <vt:lpstr>海洋性貧血流行分佈地區</vt:lpstr>
      <vt:lpstr>海洋性貧血的分類及發生率</vt:lpstr>
      <vt:lpstr>何謂輕型、重型海洋性貧血?</vt:lpstr>
      <vt:lpstr>海洋性貧血(地中海型貧血)</vt:lpstr>
      <vt:lpstr>海洋性貧血的遺傳方式 (一)</vt:lpstr>
      <vt:lpstr>海洋性貧血的遺傳方式 (二)</vt:lpstr>
      <vt:lpstr>重型β型(乙型)海洋性貧血?</vt:lpstr>
      <vt:lpstr>如何治療重型β型(乙型)海洋性貧血?</vt:lpstr>
      <vt:lpstr>台灣重度海洋性貧血病患</vt:lpstr>
      <vt:lpstr>孕婦地中海型貧血篩檢之作業流程圖</vt:lpstr>
      <vt:lpstr>海洋性貧血的診斷 </vt:lpstr>
      <vt:lpstr>海洋性貧血</vt:lpstr>
      <vt:lpstr>海洋性貧血(地中海型貧血)</vt:lpstr>
      <vt:lpstr>海洋性貧血v.s.缺鐵性貧血</vt:lpstr>
      <vt:lpstr>案例</vt:lpstr>
      <vt:lpstr>G6PD缺乏症 (蠶豆症)</vt:lpstr>
      <vt:lpstr>性聯遺傳</vt:lpstr>
      <vt:lpstr>黃疸</vt:lpstr>
      <vt:lpstr>出血傾向 (Bleeding tendency)</vt:lpstr>
      <vt:lpstr>出血點（血小板低下）</vt:lpstr>
      <vt:lpstr>口腔內出血</vt:lpstr>
      <vt:lpstr>出血傾向</vt:lpstr>
      <vt:lpstr>Petechiae</vt:lpstr>
      <vt:lpstr>病例</vt:lpstr>
      <vt:lpstr>血小板缺乏性紫斑症  </vt:lpstr>
      <vt:lpstr>血小板缺乏性紫斑症治療 </vt:lpstr>
      <vt:lpstr>血小板缺乏性紫斑症預後 </vt:lpstr>
      <vt:lpstr>病例 </vt:lpstr>
      <vt:lpstr>Massive Hemorrhage in the Right Buttock</vt:lpstr>
      <vt:lpstr>病例</vt:lpstr>
      <vt:lpstr>性聯遺傳</vt:lpstr>
      <vt:lpstr>血友病</vt:lpstr>
      <vt:lpstr>案例 </vt:lpstr>
      <vt:lpstr>PowerPoint 簡報</vt:lpstr>
      <vt:lpstr>血癌臨床症狀</vt:lpstr>
      <vt:lpstr>Leukemia (白血病)</vt:lpstr>
      <vt:lpstr>PowerPoint 簡報</vt:lpstr>
      <vt:lpstr>PowerPoint 簡報</vt:lpstr>
      <vt:lpstr>造血幹細胞移植 Hematopoietic Stem Cell Transplantation  (Bone marrow transplantation 骨髓移植)</vt:lpstr>
      <vt:lpstr>Diseases treated with HSC transplantation</vt:lpstr>
      <vt:lpstr>Transplant Procedure</vt:lpstr>
      <vt:lpstr>Transplant-related problems</vt:lpstr>
      <vt:lpstr>HLA typing (骨髓移植的配對)</vt:lpstr>
      <vt:lpstr>HSC sources</vt:lpstr>
      <vt:lpstr>PowerPoint 簡報</vt:lpstr>
      <vt:lpstr>PowerPoint 簡報</vt:lpstr>
      <vt:lpstr>什麼是臍帶血</vt:lpstr>
      <vt:lpstr>Umbilical cord blood</vt:lpstr>
      <vt:lpstr>自體臍帶血移植治療高惡性度神經母細胞瘤</vt:lpstr>
      <vt:lpstr>病人發病及治療過程</vt:lpstr>
      <vt:lpstr>PowerPoint 簡報</vt:lpstr>
      <vt:lpstr>PowerPoint 簡報</vt:lpstr>
      <vt:lpstr>等骨髓救命　5歲血癌童：想長大                                     新聞 2020年05月09日</vt:lpstr>
      <vt:lpstr>什麼是半吻合骨髓移植</vt:lpstr>
      <vt:lpstr>PowerPoint 簡報</vt:lpstr>
      <vt:lpstr>病患發病和治療經過</vt:lpstr>
      <vt:lpstr>兒童最常見的癌症: 血癌 (白血病)</vt:lpstr>
      <vt:lpstr>半吻合骨髓移植過程</vt:lpstr>
      <vt:lpstr>PowerPoint 簡報</vt:lpstr>
      <vt:lpstr>PowerPoint 簡報</vt:lpstr>
      <vt:lpstr>謝謝！</vt:lpstr>
    </vt:vector>
  </TitlesOfParts>
  <Company>WU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中國醫藥大學附設醫院</dc:title>
  <dc:creator>ABC</dc:creator>
  <cp:lastModifiedBy>李立琦</cp:lastModifiedBy>
  <cp:revision>342</cp:revision>
  <dcterms:created xsi:type="dcterms:W3CDTF">2008-05-22T08:28:41Z</dcterms:created>
  <dcterms:modified xsi:type="dcterms:W3CDTF">2023-08-17T06:17:21Z</dcterms:modified>
</cp:coreProperties>
</file>